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8288000" cy="10287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alibri (MS)" panose="020B0604020202020204" charset="0"/>
      <p:regular r:id="rId21"/>
    </p:embeddedFont>
    <p:embeddedFont>
      <p:font typeface="Effra" panose="020B0803020203020204" pitchFamily="34" charset="0"/>
      <p:regular r:id="rId22"/>
      <p:bold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4F393ED-8BB8-C5D8-42E6-CE2D06DB61E1}" v="7" dt="2026-03-03T15:40:13.8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58673" autoAdjust="0"/>
  </p:normalViewPr>
  <p:slideViewPr>
    <p:cSldViewPr snapToGrid="0">
      <p:cViewPr varScale="1">
        <p:scale>
          <a:sx n="32" d="100"/>
          <a:sy n="32" d="100"/>
        </p:scale>
        <p:origin x="2002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C22AA8-23DF-49A6-8837-E0449819A9DB}" type="datetimeFigureOut">
              <a:t>3/3/2026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C2B081-7DCA-4A96-B8B8-920F8A74D83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727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ko-KR" b="0" i="0" u="none" baseline="0"/>
              <a:t>클럽과 리전, 시간대를 초월하여 오늘 여러분과 이렇게 함께하게 되어 무척 기쁩니다.</a:t>
            </a:r>
          </a:p>
          <a:p>
            <a:pPr algn="l" rtl="0"/>
            <a:r>
              <a:rPr lang="ko-KR" b="0" i="0" u="none" baseline="0"/>
              <a:t> </a:t>
            </a:r>
            <a:endParaRPr lang="ko-KR" dirty="0">
              <a:ea typeface="Calibri"/>
              <a:cs typeface="Calibri"/>
            </a:endParaRPr>
          </a:p>
          <a:p>
            <a:pPr algn="l" rtl="0"/>
            <a:r>
              <a:rPr lang="ko-KR" b="0" i="0" u="none" baseline="0"/>
              <a:t>우리 모두를 하나로 묶는 것은 여성과 소녀의 삶을 개선한다는 강력하고 공통된 목표입니다.</a:t>
            </a:r>
            <a:endParaRPr lang="ko-KR" dirty="0">
              <a:ea typeface="Calibri"/>
              <a:cs typeface="Calibri"/>
            </a:endParaRPr>
          </a:p>
          <a:p>
            <a:pPr algn="l" rtl="0"/>
            <a:r>
              <a:rPr lang="ko-KR" b="0" i="0" u="none" baseline="0"/>
              <a:t> </a:t>
            </a:r>
            <a:endParaRPr lang="ko-KR" dirty="0">
              <a:ea typeface="Calibri"/>
              <a:cs typeface="Calibri"/>
            </a:endParaRPr>
          </a:p>
          <a:p>
            <a:pPr algn="l" rtl="0"/>
            <a:r>
              <a:rPr lang="ko-KR" b="0" i="0" u="none" baseline="0"/>
              <a:t>우리 중 많은 사람들은 소롭티미스트에 처음 왔을 때, 그저 어떤 단체인지 알아보려고 한두 번 모임에 참석해 볼까 생각했을 것입니다.</a:t>
            </a:r>
            <a:endParaRPr lang="ko-KR" dirty="0">
              <a:ea typeface="Calibri"/>
              <a:cs typeface="Calibri"/>
            </a:endParaRPr>
          </a:p>
          <a:p>
            <a:pPr algn="l" rtl="0"/>
            <a:r>
              <a:rPr lang="ko-KR" b="0" i="0" u="none" baseline="0"/>
              <a:t> </a:t>
            </a:r>
            <a:endParaRPr lang="ko-KR" dirty="0">
              <a:ea typeface="Calibri"/>
              <a:cs typeface="Calibri"/>
            </a:endParaRPr>
          </a:p>
          <a:p>
            <a:pPr algn="l" rtl="0"/>
            <a:r>
              <a:rPr lang="ko-KR" b="0" i="0" u="none" baseline="0"/>
              <a:t>그리고 어쩌다 보니 이제 소롭티미스트는 우리 존재의 일부가 되었습니다.</a:t>
            </a:r>
            <a:endParaRPr lang="ko-KR" dirty="0">
              <a:ea typeface="Calibri"/>
              <a:cs typeface="Calibri"/>
            </a:endParaRPr>
          </a:p>
          <a:p>
            <a:pPr algn="l" rtl="0"/>
            <a:r>
              <a:rPr lang="ko-KR" b="0" i="0" u="none" baseline="0"/>
              <a:t> </a:t>
            </a:r>
            <a:endParaRPr lang="ko-KR" dirty="0">
              <a:ea typeface="Calibri"/>
              <a:cs typeface="Calibri"/>
            </a:endParaRPr>
          </a:p>
          <a:p>
            <a:pPr algn="l" rtl="0"/>
            <a:r>
              <a:rPr lang="ko-KR" b="0" i="0" u="none" baseline="0"/>
              <a:t>그래서 오늘 우리가 이렇게 함께 모여 혁신적 리더십과 소롭티미스트를 위해 만들어갈 미래에 대해 이야기하는 것이 특히 의미 있게 느껴집니다.</a:t>
            </a:r>
            <a:endParaRPr lang="ko-KR" dirty="0">
              <a:ea typeface="Calibri"/>
              <a:cs typeface="Calibri"/>
            </a:endParaRPr>
          </a:p>
          <a:p>
            <a:endParaRPr lang="ko-KR" dirty="0">
              <a:ea typeface="Calibri"/>
              <a:cs typeface="Calibri"/>
            </a:endParaRPr>
          </a:p>
          <a:p>
            <a:endParaRPr lang="ko-KR" i="1" dirty="0">
              <a:solidFill>
                <a:srgbClr val="0066CC"/>
              </a:solidFill>
            </a:endParaRPr>
          </a:p>
          <a:p>
            <a:pPr algn="l" rtl="0"/>
            <a:r>
              <a:rPr lang="ko-KR" b="1" i="1" u="none" baseline="0">
                <a:solidFill>
                  <a:srgbClr val="0066CC"/>
                </a:solidFill>
              </a:rPr>
              <a:t>추가 (선택 가능): 가벼운 유머나 개인적인 소롭티미스트 활동에 관한 이야기를 나눠 보세요.</a:t>
            </a:r>
            <a:r>
              <a:rPr lang="ko-KR" b="1" i="1" u="none" baseline="0">
                <a:solidFill>
                  <a:srgbClr val="C00000"/>
                </a:solidFill>
              </a:rPr>
              <a:t> </a:t>
            </a:r>
            <a:endParaRPr lang="ko-KR" b="1" dirty="0"/>
          </a:p>
          <a:p>
            <a:endParaRPr lang="ko-KR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0AC2B081-7DCA-4A96-B8B8-920F8A74D83B}" type="slidenum">
              <a:t>1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3623063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ko-KR" b="0" i="0" u="none" baseline="0"/>
              <a:t>어떤 계기로 소롭티미스트와 인연을 맺었든... 또는 어떤 과정을 거쳐 지금 이 자리에 함께하게 되었든…</a:t>
            </a:r>
          </a:p>
          <a:p>
            <a:pPr algn="l" rtl="0"/>
            <a:r>
              <a:rPr lang="ko-KR" b="0" i="0" u="none" baseline="0"/>
              <a:t> </a:t>
            </a:r>
            <a:endParaRPr lang="ko-KR" dirty="0">
              <a:ea typeface="Calibri"/>
              <a:cs typeface="Calibri"/>
            </a:endParaRPr>
          </a:p>
          <a:p>
            <a:pPr algn="l" rtl="0"/>
            <a:r>
              <a:rPr lang="ko-KR" b="0" i="0" u="none" baseline="0"/>
              <a:t>오늘은 SIA의 미래에 진정으로 중요한 문제에 관해 이야기해 보려고 합니다.</a:t>
            </a:r>
            <a:endParaRPr lang="ko-KR" dirty="0">
              <a:ea typeface="Calibri"/>
              <a:cs typeface="Calibri"/>
            </a:endParaRPr>
          </a:p>
          <a:p>
            <a:pPr algn="l" rtl="0"/>
            <a:r>
              <a:rPr lang="ko-KR" b="0" i="0" u="none" baseline="0"/>
              <a:t> </a:t>
            </a:r>
            <a:endParaRPr lang="ko-KR" dirty="0">
              <a:ea typeface="Calibri"/>
              <a:cs typeface="Calibri"/>
            </a:endParaRPr>
          </a:p>
          <a:p>
            <a:pPr algn="l" rtl="0"/>
            <a:r>
              <a:rPr lang="ko-KR" b="0" i="0" u="none" baseline="0"/>
              <a:t>직책이 아니라… 여러분이 창출하는 영향력으로 정의할 수 있는 혁신적인 리더십에 관한 것입니다.</a:t>
            </a:r>
            <a:endParaRPr lang="ko-KR" dirty="0">
              <a:ea typeface="Calibri"/>
              <a:cs typeface="Calibri"/>
            </a:endParaRPr>
          </a:p>
          <a:p>
            <a:pPr algn="l" rtl="0"/>
            <a:r>
              <a:rPr lang="ko-KR" b="0" i="0" u="none" baseline="0"/>
              <a:t> </a:t>
            </a:r>
            <a:endParaRPr lang="ko-KR" dirty="0">
              <a:ea typeface="Calibri"/>
              <a:cs typeface="Calibri"/>
            </a:endParaRPr>
          </a:p>
          <a:p>
            <a:pPr algn="l" rtl="0"/>
            <a:r>
              <a:rPr lang="ko-KR" b="0" i="0" u="none" baseline="0"/>
              <a:t>지금부터 몇 분 동안 혁신적 리더십의 진정한 의미가 무엇인지,</a:t>
            </a:r>
            <a:br>
              <a:rPr lang="ko-KR">
                <a:cs typeface="+mn-lt"/>
              </a:rPr>
            </a:br>
            <a:r>
              <a:rPr lang="ko-KR" b="0" i="0" u="none" baseline="0"/>
              <a:t>여러분 중 얼마나 많은 분이 자신도 모르는 사이에 이런 방식으로 리드하고 있는지,</a:t>
            </a:r>
            <a:br>
              <a:rPr lang="ko-KR">
                <a:cs typeface="+mn-lt"/>
              </a:rPr>
            </a:br>
            <a:r>
              <a:rPr lang="ko-KR" b="0" i="0" u="none" baseline="0"/>
              <a:t>그리고 여러분의 리더십을 한 단계 더 성장시키기 위해 실천할 수 있는 한 가지 행동이 무엇인지 알아볼 것입니다.</a:t>
            </a:r>
            <a:endParaRPr lang="ko-KR" dirty="0">
              <a:ea typeface="Calibri"/>
              <a:cs typeface="Calibri"/>
            </a:endParaRPr>
          </a:p>
          <a:p>
            <a:endParaRPr lang="ko-KR" dirty="0">
              <a:ea typeface="Calibri"/>
              <a:cs typeface="Calibri"/>
            </a:endParaRPr>
          </a:p>
          <a:p>
            <a:endParaRPr lang="ko-KR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0AC2B081-7DCA-4A96-B8B8-920F8A74D83B}" type="slidenum">
              <a:t>2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4820744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ko-KR" b="0" i="0" u="none" baseline="0"/>
              <a:t>혁신적 리더십이란 사람들에게, 우리 클럽에, 우리 지역사회에… 심지어 우리 가정에까지 긍정적이고 지속적인 변화를 만들어내는 것입니다.</a:t>
            </a:r>
          </a:p>
          <a:p>
            <a:pPr algn="l" rtl="0"/>
            <a:r>
              <a:rPr lang="ko-KR" b="0" i="0" u="none" baseline="0"/>
              <a:t> </a:t>
            </a:r>
            <a:endParaRPr lang="ko-KR" dirty="0">
              <a:ea typeface="Calibri"/>
              <a:cs typeface="Calibri"/>
            </a:endParaRPr>
          </a:p>
          <a:p>
            <a:pPr algn="l" rtl="0"/>
            <a:r>
              <a:rPr lang="ko-KR" b="0" i="0" u="none" baseline="0"/>
              <a:t>이는 목표와 가치에 뿌리를 둔 리더십이며, 여성과 소녀의 삶을 개선하기 위한 꾸준한 활동에서 비롯됩니다.</a:t>
            </a:r>
          </a:p>
          <a:p>
            <a:pPr algn="l" rtl="0"/>
            <a:r>
              <a:rPr lang="ko-KR" b="0" i="0" u="none" baseline="0"/>
              <a:t> </a:t>
            </a:r>
            <a:endParaRPr lang="ko-KR" dirty="0">
              <a:ea typeface="Calibri"/>
              <a:cs typeface="Calibri"/>
            </a:endParaRPr>
          </a:p>
          <a:p>
            <a:pPr algn="l" rtl="0"/>
            <a:r>
              <a:rPr lang="ko-KR" b="0" i="0" u="none" baseline="0"/>
              <a:t>리더십은 권위가 아닌 영향력에 관한 문제입니다.</a:t>
            </a:r>
            <a:br>
              <a:rPr lang="ko-KR">
                <a:cs typeface="+mn-lt"/>
              </a:rPr>
            </a:br>
            <a:r>
              <a:rPr lang="ko-KR" b="0" i="0" u="none" baseline="0"/>
              <a:t>통제가 아닌 권한을 부여합니다.</a:t>
            </a:r>
            <a:br>
              <a:rPr lang="ko-KR">
                <a:cs typeface="+mn-lt"/>
              </a:rPr>
            </a:br>
            <a:r>
              <a:rPr lang="ko-KR" b="0" i="0" u="none" baseline="0"/>
              <a:t>그리고 직위보다는 목표를 중요시합니다.</a:t>
            </a:r>
            <a:endParaRPr lang="ko-KR" dirty="0">
              <a:ea typeface="Calibri"/>
              <a:cs typeface="Calibri"/>
            </a:endParaRPr>
          </a:p>
          <a:p>
            <a:pPr algn="l" rtl="0"/>
            <a:r>
              <a:rPr lang="ko-KR" b="0" i="0" u="none" baseline="0"/>
              <a:t> </a:t>
            </a:r>
            <a:endParaRPr lang="ko-KR" dirty="0">
              <a:ea typeface="Calibri"/>
              <a:cs typeface="Calibri"/>
            </a:endParaRPr>
          </a:p>
          <a:p>
            <a:pPr algn="l" rtl="0"/>
            <a:r>
              <a:rPr lang="ko-KR" b="0" i="0" u="none" baseline="0"/>
              <a:t>그리고 가장 중요한 점은 바로 이것입니다. 모든 소롭티미스트는 지금 이 순간에도 리더입니다.</a:t>
            </a:r>
            <a:endParaRPr lang="ko-KR" dirty="0">
              <a:ea typeface="Calibri"/>
              <a:cs typeface="Calibri"/>
            </a:endParaRPr>
          </a:p>
          <a:p>
            <a:pPr algn="l" rtl="0"/>
            <a:r>
              <a:rPr lang="ko-KR" b="0" i="0" u="none" baseline="0"/>
              <a:t>우리가 함께하는 일이 진정으로 변화를 일으키기 때문입니다.</a:t>
            </a:r>
            <a:endParaRPr lang="ko-KR" dirty="0">
              <a:ea typeface="Calibri"/>
              <a:cs typeface="Calibri"/>
            </a:endParaRPr>
          </a:p>
          <a:p>
            <a:endParaRPr lang="ko-KR" dirty="0">
              <a:ea typeface="Calibri"/>
              <a:cs typeface="Calibri"/>
            </a:endParaRPr>
          </a:p>
          <a:p>
            <a:endParaRPr lang="ko-KR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0AC2B081-7DCA-4A96-B8B8-920F8A74D83B}" type="slidenum">
              <a:t>3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7830334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ko-KR" b="0" i="0" u="none" baseline="0"/>
              <a:t>모두 잘 아시겠지만… 우리 사회는 변화하고 있습니다.</a:t>
            </a:r>
          </a:p>
          <a:p>
            <a:pPr algn="l" rtl="0"/>
            <a:r>
              <a:rPr lang="ko-KR" b="0" i="0" u="none" baseline="0"/>
              <a:t>자원봉사 활동도 변화하고 있습니다.</a:t>
            </a:r>
          </a:p>
          <a:p>
            <a:pPr algn="l" rtl="0"/>
            <a:r>
              <a:rPr lang="ko-KR" b="0" i="0" u="none" baseline="0"/>
              <a:t> </a:t>
            </a:r>
            <a:endParaRPr lang="ko-KR" dirty="0">
              <a:ea typeface="Calibri"/>
              <a:cs typeface="Calibri"/>
            </a:endParaRPr>
          </a:p>
          <a:p>
            <a:pPr algn="l" rtl="0"/>
            <a:r>
              <a:rPr lang="ko-KR" b="0" i="0" u="none" baseline="0"/>
              <a:t>그리고 모든 단계에서의 리더십이 그 어느 때보다 중요합니다.</a:t>
            </a:r>
            <a:endParaRPr lang="ko-KR" dirty="0">
              <a:ea typeface="Calibri"/>
              <a:cs typeface="Calibri"/>
            </a:endParaRPr>
          </a:p>
          <a:p>
            <a:pPr algn="l" rtl="0"/>
            <a:r>
              <a:rPr lang="ko-KR" b="0" i="0" u="none" baseline="0"/>
              <a:t>소롭티미스트의 리더십은 언제나 남달랐습니다.</a:t>
            </a:r>
            <a:endParaRPr lang="ko-KR" dirty="0">
              <a:ea typeface="Calibri"/>
              <a:cs typeface="Calibri"/>
            </a:endParaRPr>
          </a:p>
          <a:p>
            <a:pPr algn="l" rtl="0"/>
            <a:br>
              <a:rPr lang="ko-KR">
                <a:cs typeface="+mn-lt"/>
              </a:rPr>
            </a:br>
            <a:r>
              <a:rPr lang="ko-KR" b="0" i="0" u="none" baseline="0"/>
              <a:t>협력적이고</a:t>
            </a:r>
            <a:br>
              <a:rPr lang="ko-KR">
                <a:cs typeface="+mn-lt"/>
              </a:rPr>
            </a:br>
            <a:r>
              <a:rPr lang="ko-KR" b="0" i="0" u="none" baseline="0"/>
              <a:t>자애로우며</a:t>
            </a:r>
            <a:br>
              <a:rPr lang="ko-KR">
                <a:cs typeface="+mn-lt"/>
              </a:rPr>
            </a:br>
            <a:r>
              <a:rPr lang="ko-KR" b="0" i="0" u="none" baseline="0"/>
              <a:t>용감합니다.</a:t>
            </a:r>
            <a:endParaRPr lang="ko-KR" dirty="0">
              <a:ea typeface="Calibri"/>
              <a:cs typeface="Calibri"/>
            </a:endParaRPr>
          </a:p>
          <a:p>
            <a:pPr algn="l" rtl="0"/>
            <a:r>
              <a:rPr lang="ko-KR" b="0" i="0" u="none" baseline="0"/>
              <a:t> </a:t>
            </a:r>
            <a:endParaRPr lang="ko-KR" dirty="0">
              <a:ea typeface="Calibri"/>
              <a:cs typeface="Calibri"/>
            </a:endParaRPr>
          </a:p>
          <a:p>
            <a:pPr algn="l" rtl="0"/>
            <a:r>
              <a:rPr lang="ko-KR" b="0" i="0" u="none" baseline="0"/>
              <a:t>그리고 그것이 바로 혁신적 리더십의 실체입니다.</a:t>
            </a:r>
            <a:endParaRPr lang="ko-KR" dirty="0">
              <a:ea typeface="Calibri"/>
              <a:cs typeface="Calibri"/>
            </a:endParaRPr>
          </a:p>
          <a:p>
            <a:endParaRPr lang="ko-KR" dirty="0">
              <a:ea typeface="Calibri"/>
              <a:cs typeface="Calibri"/>
            </a:endParaRPr>
          </a:p>
          <a:p>
            <a:endParaRPr lang="ko-KR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0AC2B081-7DCA-4A96-B8B8-920F8A74D83B}" type="slidenum"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36797303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ko-KR" b="0" i="0" u="none" baseline="0"/>
              <a:t>리더십은 항상 연단에 서 있는 모습만은 아닙니다.</a:t>
            </a:r>
          </a:p>
          <a:p>
            <a:pPr algn="l" rtl="0"/>
            <a:r>
              <a:rPr lang="ko-KR" b="0" i="0" u="none" baseline="0"/>
              <a:t>때로는 본보기가 되어 주어야 합니다.</a:t>
            </a:r>
          </a:p>
          <a:p>
            <a:pPr algn="l" rtl="0"/>
            <a:br>
              <a:rPr lang="ko-KR"/>
            </a:br>
            <a:r>
              <a:rPr lang="ko-KR" b="0" i="0" u="none" baseline="0"/>
              <a:t>새로운 회원을 환영해야 합니다.</a:t>
            </a:r>
            <a:br>
              <a:rPr lang="ko-KR"/>
            </a:br>
            <a:r>
              <a:rPr lang="ko-KR" b="0" i="0" u="none" baseline="0"/>
              <a:t>아니면 모두가 생각하고 있지만 차마 입 밖으로 꺼내지 못하는 중요한 질문을 던지기도 합니다.</a:t>
            </a:r>
          </a:p>
          <a:p>
            <a:endParaRPr lang="ko-KR" dirty="0">
              <a:ea typeface="Calibri"/>
              <a:cs typeface="Calibri"/>
            </a:endParaRPr>
          </a:p>
          <a:p>
            <a:endParaRPr lang="ko-KR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0AC2B081-7DCA-4A96-B8B8-920F8A74D83B}" type="slidenum">
              <a:t>5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31740481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ko-KR" b="0" i="0" u="none" baseline="0"/>
              <a:t>중요한 질문 하나 드리고 싶습니다.</a:t>
            </a:r>
          </a:p>
          <a:p>
            <a:pPr algn="l" rtl="0"/>
            <a:r>
              <a:rPr lang="ko-KR" b="0" i="0" u="none" baseline="0"/>
              <a:t>리더의 자격이 있는지 묻는 대신, 어떤 방식으로 우리의 사명을 지원하고 있는지 자신에게 물어보면 어떨까요?</a:t>
            </a:r>
            <a:endParaRPr lang="ko-KR" dirty="0">
              <a:ea typeface="Calibri"/>
              <a:cs typeface="Calibri"/>
            </a:endParaRPr>
          </a:p>
          <a:p>
            <a:pPr algn="l" rtl="0"/>
            <a:r>
              <a:rPr lang="ko-KR" b="0" i="0" u="none" baseline="0"/>
              <a:t> </a:t>
            </a:r>
            <a:endParaRPr lang="ko-KR" dirty="0">
              <a:ea typeface="Calibri"/>
              <a:cs typeface="Calibri"/>
            </a:endParaRPr>
          </a:p>
          <a:p>
            <a:pPr algn="l" rtl="0"/>
            <a:r>
              <a:rPr lang="ko-KR" b="0" i="0" u="none" baseline="0"/>
              <a:t>지금 당장 실천하고 있는 어떤 행동이 우리가 혁신적인 리더임을 보여주고 있을까요?</a:t>
            </a:r>
            <a:endParaRPr lang="ko-KR" dirty="0">
              <a:ea typeface="Calibri"/>
              <a:cs typeface="Calibri"/>
            </a:endParaRPr>
          </a:p>
          <a:p>
            <a:pPr algn="l" rtl="0"/>
            <a:r>
              <a:rPr lang="ko-KR" b="0" i="0" u="none" baseline="0"/>
              <a:t>실제로…여러분 중 많은 분들이 이미 그렇게 하고 있습니다.</a:t>
            </a:r>
            <a:endParaRPr lang="ko-KR" dirty="0">
              <a:ea typeface="Calibri"/>
              <a:cs typeface="Calibri"/>
            </a:endParaRPr>
          </a:p>
          <a:p>
            <a:endParaRPr lang="ko-KR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0AC2B081-7DCA-4A96-B8B8-920F8A74D83B}" type="slidenum">
              <a:t>6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5625047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ko-KR" b="0" i="0" u="none" baseline="0"/>
              <a:t>리더십에는 마이크가 필요하지 않습니다.</a:t>
            </a:r>
          </a:p>
          <a:p>
            <a:pPr algn="l" rtl="0"/>
            <a:r>
              <a:rPr lang="ko-KR" b="0" i="0" u="none" baseline="0"/>
              <a:t>그것은 종종 일상 속의 작고 사소한 격려의 순간에서 나타납니다. </a:t>
            </a:r>
          </a:p>
          <a:p>
            <a:endParaRPr lang="ko-KR" i="1" dirty="0">
              <a:solidFill>
                <a:srgbClr val="0066CC"/>
              </a:solidFill>
            </a:endParaRPr>
          </a:p>
          <a:p>
            <a:endParaRPr lang="ko-KR" i="1" dirty="0">
              <a:solidFill>
                <a:srgbClr val="0066CC"/>
              </a:solidFill>
            </a:endParaRPr>
          </a:p>
          <a:p>
            <a:pPr algn="l" rtl="0"/>
            <a:r>
              <a:rPr lang="ko-KR" b="0" i="1" u="none" baseline="0">
                <a:solidFill>
                  <a:srgbClr val="0066CC"/>
                </a:solidFill>
              </a:rPr>
              <a:t>추가 (선택 가능): 조용한 리더십의 간략한 개인 또는 리전 사례 소개.</a:t>
            </a:r>
            <a:r>
              <a:rPr lang="ko-KR" b="0" i="1" u="none" baseline="0">
                <a:solidFill>
                  <a:srgbClr val="C00000"/>
                </a:solidFill>
              </a:rPr>
              <a:t> </a:t>
            </a:r>
            <a:endParaRPr lang="ko-KR" dirty="0"/>
          </a:p>
          <a:p>
            <a:pPr algn="l" rtl="0"/>
            <a:r>
              <a:rPr lang="ko-KR" b="1" i="0" u="none" baseline="0">
                <a:solidFill>
                  <a:srgbClr val="C00000"/>
                </a:solidFill>
              </a:rPr>
              <a:t>⏱ 시간이 부족하면 이 부분을 건너뛰세요</a:t>
            </a:r>
            <a:endParaRPr lang="ko-KR" dirty="0"/>
          </a:p>
          <a:p>
            <a:endParaRPr lang="ko-KR" b="1" i="1" dirty="0">
              <a:solidFill>
                <a:srgbClr val="76923C"/>
              </a:solidFill>
            </a:endParaRPr>
          </a:p>
          <a:p>
            <a:endParaRPr lang="ko-KR" b="1" i="1" dirty="0">
              <a:solidFill>
                <a:srgbClr val="76923C"/>
              </a:solidFill>
            </a:endParaRPr>
          </a:p>
          <a:p>
            <a:pPr algn="l" rtl="0"/>
            <a:r>
              <a:rPr lang="ko-KR" b="1" i="1" u="none" baseline="0">
                <a:solidFill>
                  <a:srgbClr val="76923C"/>
                </a:solidFill>
              </a:rPr>
              <a:t>예: 예를 들어, 점심 식사 직전에 프레젠테이션을 듣는 동안 먹을 간식을 테이블에 먼저 놓아둡니다.</a:t>
            </a:r>
            <a:endParaRPr lang="ko-KR" dirty="0">
              <a:ea typeface="Calibri"/>
              <a:cs typeface="Calibri"/>
            </a:endParaRPr>
          </a:p>
          <a:p>
            <a:pPr algn="l" rtl="0"/>
            <a:r>
              <a:rPr lang="ko-KR" b="1" i="1" u="none" baseline="0">
                <a:solidFill>
                  <a:srgbClr val="76923C"/>
                </a:solidFill>
              </a:rPr>
              <a:t>아니면 중요한 프레젠테이션 직전에 줌(Zoom)으로 팀원들에게 '색깔이 정말 잘 어울리네요', '머리 스타일 예뻐요'라고 메시지를 보냅니다… 이런 작은 행동 하나가 분위기를 완전히 바꿀 수 있습니다.</a:t>
            </a:r>
            <a:endParaRPr lang="ko-KR" dirty="0"/>
          </a:p>
          <a:p>
            <a:endParaRPr lang="ko-KR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0AC2B081-7DCA-4A96-B8B8-920F8A74D83B}" type="slidenum">
              <a:t>7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9092101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ko-KR" b="0" i="0" u="none" baseline="0"/>
              <a:t>우리는 각자 조직화, 동기 부여, 옹호 또는 소통 등 리더에게 필요한 역량을 갖추고 있습니다.</a:t>
            </a:r>
          </a:p>
          <a:p>
            <a:endParaRPr lang="ko-KR" dirty="0">
              <a:ea typeface="Calibri"/>
              <a:cs typeface="Calibri"/>
            </a:endParaRPr>
          </a:p>
          <a:p>
            <a:endParaRPr lang="ko-KR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0AC2B081-7DCA-4A96-B8B8-920F8A74D83B}" type="slidenum">
              <a:t>8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37720301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ko-KR" b="0" i="0" u="none" baseline="0"/>
              <a:t>소롭티미스트에서 리더십은 작고 일상적인 순간들에서 드러납니다.</a:t>
            </a:r>
          </a:p>
          <a:p>
            <a:pPr algn="l" rtl="0"/>
            <a:r>
              <a:rPr lang="ko-KR" b="0" i="0" u="none" baseline="0"/>
              <a:t>이는 중요한 행사를 위한 기획 회의에 누군가를 초대하는 것, 회원 참여에 새로운 접근 방식을 시도하는 것, 또는 자신의 의견을 적극적으로 개진하고 다른 사람들이 발언할 수 있는 자리를 마련하는 것일 수 있습니다.</a:t>
            </a:r>
            <a:endParaRPr lang="ko-KR" dirty="0">
              <a:ea typeface="Calibri"/>
              <a:cs typeface="Calibri"/>
            </a:endParaRPr>
          </a:p>
          <a:p>
            <a:pPr algn="l" rtl="0"/>
            <a:r>
              <a:rPr lang="ko-KR" b="0" i="0" u="none" baseline="0"/>
              <a:t> </a:t>
            </a:r>
            <a:endParaRPr lang="ko-KR" dirty="0">
              <a:ea typeface="Calibri"/>
              <a:cs typeface="Calibri"/>
            </a:endParaRPr>
          </a:p>
          <a:p>
            <a:pPr algn="l" rtl="0"/>
            <a:r>
              <a:rPr lang="ko-KR" b="0" i="0" u="none" baseline="0"/>
              <a:t>모든 걸 다 할 필요는 없어요.</a:t>
            </a:r>
            <a:br>
              <a:rPr lang="ko-KR">
                <a:cs typeface="+mn-lt"/>
              </a:rPr>
            </a:br>
            <a:r>
              <a:rPr lang="ko-KR" b="0" i="0" u="none" baseline="0"/>
              <a:t>어떻게든 뭔가를 하면 됩니다.</a:t>
            </a:r>
            <a:endParaRPr lang="ko-KR" dirty="0">
              <a:ea typeface="Calibri"/>
              <a:cs typeface="Calibri"/>
            </a:endParaRPr>
          </a:p>
          <a:p>
            <a:endParaRPr lang="ko-KR" dirty="0">
              <a:ea typeface="Calibri"/>
              <a:cs typeface="Calibri"/>
            </a:endParaRPr>
          </a:p>
          <a:p>
            <a:endParaRPr lang="ko-KR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0AC2B081-7DCA-4A96-B8B8-920F8A74D83B}" type="slidenum">
              <a:t>9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23225165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ko-KR" b="0" i="0" u="none" baseline="0"/>
              <a:t>어떻게 생각하시나요? 저는 여성들이 집단적으로 내적, 외적 장벽에 직면한다는 것을 잘 알고 있습니다.  </a:t>
            </a:r>
          </a:p>
          <a:p>
            <a:pPr algn="l" rtl="0"/>
            <a:r>
              <a:rPr lang="ko-KR" b="0" i="0" u="none" baseline="0"/>
              <a:t>자기 의심, 실패에 대한 두려움, 가면증후군, 타인의 기대는 모두 장애물이라고 할 수 있습니다. </a:t>
            </a:r>
            <a:endParaRPr lang="ko-KR" dirty="0">
              <a:ea typeface="Calibri"/>
              <a:cs typeface="Calibri"/>
            </a:endParaRPr>
          </a:p>
          <a:p>
            <a:pPr algn="l" rtl="0"/>
            <a:r>
              <a:rPr lang="ko-KR" b="0" i="1" u="none" baseline="0">
                <a:solidFill>
                  <a:srgbClr val="000000"/>
                </a:solidFill>
              </a:rPr>
              <a:t>추가 (선택 가능): 장벽을 극복한 개인적인 사례.</a:t>
            </a:r>
            <a:r>
              <a:rPr lang="ko-KR" b="1" i="0" u="none" baseline="0">
                <a:solidFill>
                  <a:srgbClr val="000000"/>
                </a:solidFill>
              </a:rPr>
              <a:t> </a:t>
            </a:r>
            <a:r>
              <a:rPr lang="ko-KR" b="0" i="0" u="none" baseline="0">
                <a:solidFill>
                  <a:srgbClr val="000000"/>
                </a:solidFill>
              </a:rPr>
              <a:t> </a:t>
            </a:r>
            <a:endParaRPr lang="ko-KR" dirty="0"/>
          </a:p>
          <a:p>
            <a:pPr algn="l" rtl="0"/>
            <a:r>
              <a:rPr lang="ko-KR" b="1" i="0" u="none" baseline="0">
                <a:solidFill>
                  <a:srgbClr val="000000"/>
                </a:solidFill>
              </a:rPr>
              <a:t>⏱ 건너뛰거나 시간이 허락한다면 청중에게 경험을 들려 달라고 요청하세요.</a:t>
            </a:r>
            <a:r>
              <a:rPr lang="ko-KR" b="0" i="0" u="none" baseline="0">
                <a:solidFill>
                  <a:srgbClr val="000000"/>
                </a:solidFill>
              </a:rPr>
              <a:t> </a:t>
            </a:r>
            <a:endParaRPr lang="ko-KR" dirty="0"/>
          </a:p>
          <a:p>
            <a:pPr algn="l" rtl="0"/>
            <a:r>
              <a:rPr lang="ko-KR" b="0" i="0" u="none" baseline="0">
                <a:solidFill>
                  <a:srgbClr val="000000"/>
                </a:solidFill>
              </a:rPr>
              <a:t> </a:t>
            </a:r>
            <a:endParaRPr lang="ko-KR" dirty="0"/>
          </a:p>
          <a:p>
            <a:pPr algn="l" rtl="0"/>
            <a:r>
              <a:rPr lang="ko-KR" b="0" i="1" u="none" baseline="0">
                <a:solidFill>
                  <a:srgbClr val="000000"/>
                </a:solidFill>
              </a:rPr>
              <a:t>예: 개인적으로 실패에 대한 두려움이 찾아오거나 다른 사람의 기대에 부응하려고 애쓰는 순간들이 있습니다.  그럴 때마다 저는 실패가 없다면 성공이 어떤 것인지 알 수 없다는 사실을 되새깁니다.  우리는 내면의 부정적인 생각들을 떨쳐내고 계속 앞으로 나아가야 합니다. </a:t>
            </a:r>
            <a:r>
              <a:rPr lang="ko-KR" b="0" i="0" u="none" baseline="0">
                <a:solidFill>
                  <a:srgbClr val="000000"/>
                </a:solidFill>
              </a:rPr>
              <a:t> </a:t>
            </a:r>
            <a:endParaRPr lang="ko-KR" dirty="0"/>
          </a:p>
          <a:p>
            <a:endParaRPr lang="ko-KR" dirty="0">
              <a:solidFill>
                <a:srgbClr val="000000"/>
              </a:solidFill>
              <a:ea typeface="Calibri"/>
              <a:cs typeface="Calibri"/>
            </a:endParaRPr>
          </a:p>
          <a:p>
            <a:endParaRPr lang="ko-KR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0AC2B081-7DCA-4A96-B8B8-920F8A74D83B}" type="slidenum">
              <a:t>10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7684990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ko-KR" b="0" i="0" u="none" baseline="0"/>
              <a:t>혁신적 리더는 사고방식을 바꿉니다.</a:t>
            </a:r>
          </a:p>
          <a:p>
            <a:pPr algn="l" rtl="0"/>
            <a:r>
              <a:rPr lang="ko-KR" b="0" i="1" u="none" baseline="0"/>
              <a:t>"아직 준비가 안 됐어요"...</a:t>
            </a:r>
            <a:r>
              <a:rPr lang="ko-KR" b="0" i="0" u="none" baseline="0"/>
              <a:t>를... "</a:t>
            </a:r>
            <a:r>
              <a:rPr lang="ko-KR" b="0" i="1" u="none" baseline="0"/>
              <a:t>얼마든지 할 수 있어요"...</a:t>
            </a:r>
            <a:r>
              <a:rPr lang="ko-KR" b="0" i="0" u="none" baseline="0"/>
              <a:t>로.</a:t>
            </a:r>
            <a:endParaRPr lang="ko-KR"/>
          </a:p>
          <a:p>
            <a:pPr algn="l" rtl="0"/>
            <a:r>
              <a:rPr lang="ko-KR" b="0" i="1" u="none" baseline="0"/>
              <a:t>"별로 아는 게 없어서요"...</a:t>
            </a:r>
            <a:r>
              <a:rPr lang="ko-KR" b="0" i="0" u="none" baseline="0"/>
              <a:t>를..."</a:t>
            </a:r>
            <a:r>
              <a:rPr lang="ko-KR" b="0" i="1" u="none" baseline="0"/>
              <a:t>배우면 되죠"...</a:t>
            </a:r>
            <a:r>
              <a:rPr lang="ko-KR" b="0" i="0" u="none" baseline="0"/>
              <a:t>로.</a:t>
            </a:r>
            <a:endParaRPr lang="ko-KR" dirty="0"/>
          </a:p>
          <a:p>
            <a:pPr algn="l" rtl="0"/>
            <a:r>
              <a:rPr lang="ko-KR" b="0" i="0" u="none" baseline="0"/>
              <a:t> </a:t>
            </a:r>
            <a:endParaRPr lang="ko-KR" dirty="0">
              <a:ea typeface="Calibri"/>
              <a:cs typeface="Calibri"/>
            </a:endParaRPr>
          </a:p>
          <a:p>
            <a:pPr algn="l" rtl="0"/>
            <a:r>
              <a:rPr lang="ko-KR" b="0" i="0" u="none" baseline="0"/>
              <a:t>리더십은 확신에서 시작하는 것이 아니라 의지에서 시작하기 때문입니다.</a:t>
            </a:r>
            <a:endParaRPr lang="ko-KR" dirty="0">
              <a:ea typeface="Calibri"/>
              <a:cs typeface="Calibri"/>
            </a:endParaRPr>
          </a:p>
          <a:p>
            <a:endParaRPr lang="ko-KR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0AC2B081-7DCA-4A96-B8B8-920F8A74D83B}" type="slidenum">
              <a:rPr/>
              <a:t>11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22575836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ko-KR" b="0" i="0" u="none" baseline="0"/>
              <a:t>잠시 조용히 사색하는 시간을 가져봅시다.</a:t>
            </a:r>
          </a:p>
          <a:p>
            <a:pPr algn="l" rtl="0"/>
            <a:r>
              <a:rPr lang="ko-KR" b="0" i="0" u="none" baseline="0"/>
              <a:t>여러분은 어떤 분야에서 리더십을 발휘하도록 요청을 받았으며, 향후 30일 안에 실천할 수 있는 행동은 한 가지는 무엇입니까?</a:t>
            </a:r>
          </a:p>
          <a:p>
            <a:pPr algn="l" rtl="0"/>
            <a:r>
              <a:rPr lang="ko-KR" b="1" i="0" u="none" baseline="0">
                <a:solidFill>
                  <a:srgbClr val="C00000"/>
                </a:solidFill>
              </a:rPr>
              <a:t>⏱ 시간이 허락한다면 옆 사람이나 테이블에서 의견을 공유하도록 권해 보세요.</a:t>
            </a:r>
            <a:endParaRPr lang="ko-KR"/>
          </a:p>
          <a:p>
            <a:endParaRPr lang="ko-KR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0AC2B081-7DCA-4A96-B8B8-920F8A74D83B}" type="slidenum">
              <a:t>12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9921061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ko-KR" b="0" i="0" u="none" baseline="0"/>
              <a:t>리더십은 우리 각자의 내면에 존재합니다.</a:t>
            </a:r>
          </a:p>
          <a:p>
            <a:pPr algn="l" rtl="0"/>
            <a:r>
              <a:rPr lang="ko-KR" b="0" i="0" u="none" baseline="0"/>
              <a:t>명심하세요… 직위보다 행동이 더 중요합니다.</a:t>
            </a:r>
            <a:endParaRPr lang="ko-KR" dirty="0">
              <a:ea typeface="Calibri"/>
              <a:cs typeface="Calibri"/>
            </a:endParaRPr>
          </a:p>
          <a:p>
            <a:pPr algn="l" rtl="0"/>
            <a:r>
              <a:rPr lang="ko-KR" b="0" i="0" u="none" baseline="0"/>
              <a:t> </a:t>
            </a:r>
            <a:endParaRPr lang="ko-KR" dirty="0">
              <a:ea typeface="Calibri"/>
              <a:cs typeface="Calibri"/>
            </a:endParaRPr>
          </a:p>
          <a:p>
            <a:pPr algn="l" rtl="0"/>
            <a:r>
              <a:rPr lang="ko-KR" b="0" i="0" u="none" baseline="0"/>
              <a:t>그리고 작은 행동들을 꾸준히 실천하면 엄청난 변화를 가져올 수 있습니다.</a:t>
            </a:r>
            <a:endParaRPr lang="ko-KR" dirty="0">
              <a:ea typeface="Calibri"/>
              <a:cs typeface="Calibri"/>
            </a:endParaRPr>
          </a:p>
          <a:p>
            <a:pPr algn="l" rtl="0"/>
            <a:r>
              <a:rPr lang="ko-KR" b="0" i="0" u="none" baseline="0"/>
              <a:t> </a:t>
            </a:r>
            <a:endParaRPr lang="ko-KR" dirty="0">
              <a:ea typeface="Calibri"/>
              <a:cs typeface="Calibri"/>
            </a:endParaRPr>
          </a:p>
          <a:p>
            <a:pPr algn="l" rtl="0"/>
            <a:r>
              <a:rPr lang="ko-KR" b="0" i="0" u="none" baseline="0"/>
              <a:t>그리고… 그것이 바로 우리가 사람들의 삶을 바꾸는 방법입니다.</a:t>
            </a:r>
            <a:endParaRPr lang="ko-KR" dirty="0">
              <a:ea typeface="Calibri"/>
              <a:cs typeface="Calibri"/>
            </a:endParaRPr>
          </a:p>
          <a:p>
            <a:endParaRPr lang="ko-KR" dirty="0">
              <a:ea typeface="Calibri"/>
              <a:cs typeface="Calibri"/>
            </a:endParaRPr>
          </a:p>
          <a:p>
            <a:endParaRPr lang="ko-KR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0AC2B081-7DCA-4A96-B8B8-920F8A74D83B}" type="slidenum">
              <a:t>13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21252869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ko-KR" b="0" i="0" u="none" baseline="0"/>
              <a:t>리더십은 직책에서 시작되는 것이 아니라 선택에서 시작됩니다.</a:t>
            </a:r>
          </a:p>
          <a:p>
            <a:pPr algn="l" rtl="0"/>
            <a:r>
              <a:rPr lang="ko-KR" b="0" i="0" u="none" baseline="0"/>
              <a:t> </a:t>
            </a:r>
          </a:p>
          <a:p>
            <a:pPr algn="l" rtl="0"/>
            <a:r>
              <a:rPr lang="ko-KR" b="0" i="0" u="none" baseline="0"/>
              <a:t>소롭티미스트의 미래는 여성들이 현재 있는 곳에서 리더십을 발휘하기로 선택함으로써 만들어집니다.</a:t>
            </a:r>
          </a:p>
          <a:p>
            <a:pPr algn="l" rtl="0"/>
            <a:r>
              <a:rPr lang="ko-KR" b="0" i="0" u="none" baseline="0"/>
              <a:t> </a:t>
            </a:r>
          </a:p>
          <a:p>
            <a:pPr algn="l" rtl="0"/>
            <a:r>
              <a:rPr lang="ko-KR" b="0" i="0" u="none" baseline="0"/>
              <a:t>완벽하게 이끌 필요는 없습니다…단지 목적의식을 가지고 이끌면 됩니다.</a:t>
            </a:r>
          </a:p>
          <a:p>
            <a:pPr algn="l" rtl="0"/>
            <a:r>
              <a:rPr lang="ko-KR" b="0" i="0" u="none" baseline="0"/>
              <a:t> </a:t>
            </a:r>
          </a:p>
          <a:p>
            <a:pPr algn="l" rtl="0"/>
            <a:r>
              <a:rPr lang="ko-KR" b="0" i="0" u="none" baseline="0"/>
              <a:t>작은 행동들이 모여 이루어질 때, 바로 그것이 소롭티미스트가 전 세계 여성과 소녀의 삶을 변화시키는 원동력이 됩니다.</a:t>
            </a:r>
          </a:p>
          <a:p>
            <a:endParaRPr lang="ko-KR" dirty="0">
              <a:ea typeface="Calibri"/>
              <a:cs typeface="Calibri"/>
            </a:endParaRPr>
          </a:p>
          <a:p>
            <a:endParaRPr lang="ko-KR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0AC2B081-7DCA-4A96-B8B8-920F8A74D83B}" type="slidenum">
              <a:t>14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152511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4.sv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svg"/><Relationship Id="rId9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11" Type="http://schemas.openxmlformats.org/officeDocument/2006/relationships/image" Target="../media/image22.svg"/><Relationship Id="rId5" Type="http://schemas.openxmlformats.org/officeDocument/2006/relationships/image" Target="../media/image17.png"/><Relationship Id="rId10" Type="http://schemas.openxmlformats.org/officeDocument/2006/relationships/image" Target="../media/image21.png"/><Relationship Id="rId4" Type="http://schemas.openxmlformats.org/officeDocument/2006/relationships/image" Target="../media/image7.svg"/><Relationship Id="rId9" Type="http://schemas.openxmlformats.org/officeDocument/2006/relationships/image" Target="../media/image2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5.pn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26.svg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5.pn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2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1102074" flipH="1">
            <a:off x="-6767235" y="4731905"/>
            <a:ext cx="20543549" cy="12188364"/>
          </a:xfrm>
          <a:custGeom>
            <a:avLst/>
            <a:gdLst/>
            <a:ahLst/>
            <a:cxnLst/>
            <a:rect l="l" t="t" r="r" b="b"/>
            <a:pathLst>
              <a:path w="16114424" h="12188364">
                <a:moveTo>
                  <a:pt x="16114424" y="0"/>
                </a:moveTo>
                <a:lnTo>
                  <a:pt x="0" y="0"/>
                </a:lnTo>
                <a:lnTo>
                  <a:pt x="0" y="12188364"/>
                </a:lnTo>
                <a:lnTo>
                  <a:pt x="16114424" y="12188364"/>
                </a:lnTo>
                <a:lnTo>
                  <a:pt x="16114424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2" name="Freeform 2"/>
          <p:cNvSpPr/>
          <p:nvPr/>
        </p:nvSpPr>
        <p:spPr>
          <a:xfrm rot="1102074" flipH="1">
            <a:off x="-3770915" y="2690215"/>
            <a:ext cx="18545990" cy="14027512"/>
          </a:xfrm>
          <a:custGeom>
            <a:avLst/>
            <a:gdLst/>
            <a:ahLst/>
            <a:cxnLst/>
            <a:rect l="l" t="t" r="r" b="b"/>
            <a:pathLst>
              <a:path w="18545990" h="14027512">
                <a:moveTo>
                  <a:pt x="18545990" y="0"/>
                </a:moveTo>
                <a:lnTo>
                  <a:pt x="0" y="0"/>
                </a:lnTo>
                <a:lnTo>
                  <a:pt x="0" y="14027512"/>
                </a:lnTo>
                <a:lnTo>
                  <a:pt x="18545990" y="14027512"/>
                </a:lnTo>
                <a:lnTo>
                  <a:pt x="1854599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4" name="Freeform 4"/>
          <p:cNvSpPr/>
          <p:nvPr/>
        </p:nvSpPr>
        <p:spPr>
          <a:xfrm>
            <a:off x="7887390" y="9360400"/>
            <a:ext cx="176421" cy="176421"/>
          </a:xfrm>
          <a:custGeom>
            <a:avLst/>
            <a:gdLst/>
            <a:ahLst/>
            <a:cxnLst/>
            <a:rect l="l" t="t" r="r" b="b"/>
            <a:pathLst>
              <a:path w="176421" h="176421">
                <a:moveTo>
                  <a:pt x="0" y="0"/>
                </a:moveTo>
                <a:lnTo>
                  <a:pt x="176421" y="0"/>
                </a:lnTo>
                <a:lnTo>
                  <a:pt x="176421" y="176421"/>
                </a:lnTo>
                <a:lnTo>
                  <a:pt x="0" y="1764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5" name="TextBox 5"/>
          <p:cNvSpPr txBox="1"/>
          <p:nvPr/>
        </p:nvSpPr>
        <p:spPr>
          <a:xfrm>
            <a:off x="1028700" y="2937663"/>
            <a:ext cx="12712362" cy="4448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8684"/>
              </a:lnSpc>
            </a:pPr>
            <a:r>
              <a:rPr lang="ko-KR" sz="8861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혁신적 리더십 문화 구축: 영감을 주는 영향력</a:t>
            </a:r>
          </a:p>
        </p:txBody>
      </p:sp>
      <p:sp>
        <p:nvSpPr>
          <p:cNvPr id="6" name="Freeform 6"/>
          <p:cNvSpPr/>
          <p:nvPr/>
        </p:nvSpPr>
        <p:spPr>
          <a:xfrm rot="-10181517" flipH="1">
            <a:off x="9830672" y="-3985155"/>
            <a:ext cx="11520966" cy="8714040"/>
          </a:xfrm>
          <a:custGeom>
            <a:avLst/>
            <a:gdLst/>
            <a:ahLst/>
            <a:cxnLst/>
            <a:rect l="l" t="t" r="r" b="b"/>
            <a:pathLst>
              <a:path w="11520966" h="8714040">
                <a:moveTo>
                  <a:pt x="11520966" y="0"/>
                </a:moveTo>
                <a:lnTo>
                  <a:pt x="0" y="0"/>
                </a:lnTo>
                <a:lnTo>
                  <a:pt x="0" y="8714040"/>
                </a:lnTo>
                <a:lnTo>
                  <a:pt x="11520966" y="8714040"/>
                </a:lnTo>
                <a:lnTo>
                  <a:pt x="11520966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7" name="Freeform 7"/>
          <p:cNvSpPr/>
          <p:nvPr/>
        </p:nvSpPr>
        <p:spPr>
          <a:xfrm>
            <a:off x="13398698" y="1213427"/>
            <a:ext cx="2378128" cy="3562836"/>
          </a:xfrm>
          <a:custGeom>
            <a:avLst/>
            <a:gdLst/>
            <a:ahLst/>
            <a:cxnLst/>
            <a:rect l="l" t="t" r="r" b="b"/>
            <a:pathLst>
              <a:path w="2378128" h="3562836">
                <a:moveTo>
                  <a:pt x="0" y="0"/>
                </a:moveTo>
                <a:lnTo>
                  <a:pt x="2378127" y="0"/>
                </a:lnTo>
                <a:lnTo>
                  <a:pt x="2378127" y="3562836"/>
                </a:lnTo>
                <a:lnTo>
                  <a:pt x="0" y="356283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8" name="TextBox 8"/>
          <p:cNvSpPr txBox="1"/>
          <p:nvPr/>
        </p:nvSpPr>
        <p:spPr>
          <a:xfrm>
            <a:off x="806858" y="9331572"/>
            <a:ext cx="7092543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2541"/>
              </a:lnSpc>
            </a:pPr>
            <a:r>
              <a:rPr lang="ko-KR" sz="2200" b="1" i="0" u="none" spc="109" baseline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SOROPTIMIST INTERNATIONAL OF THE AMERICAS, INC</a:t>
            </a:r>
            <a:endParaRPr lang="ko-KR" sz="2200" b="1" spc="109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-376402" y="4342405"/>
            <a:ext cx="18865637" cy="7231185"/>
            <a:chOff x="0" y="-66675"/>
            <a:chExt cx="3804182" cy="14581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04182" cy="1391465"/>
            </a:xfrm>
            <a:custGeom>
              <a:avLst/>
              <a:gdLst/>
              <a:ahLst/>
              <a:cxnLst/>
              <a:rect l="l" t="t" r="r" b="b"/>
              <a:pathLst>
                <a:path w="3804182" h="1391465">
                  <a:moveTo>
                    <a:pt x="3796327" y="0"/>
                  </a:moveTo>
                  <a:lnTo>
                    <a:pt x="7855" y="0"/>
                  </a:lnTo>
                  <a:cubicBezTo>
                    <a:pt x="5772" y="0"/>
                    <a:pt x="3774" y="828"/>
                    <a:pt x="2301" y="2301"/>
                  </a:cubicBezTo>
                  <a:cubicBezTo>
                    <a:pt x="828" y="3774"/>
                    <a:pt x="0" y="5772"/>
                    <a:pt x="0" y="7855"/>
                  </a:cubicBezTo>
                  <a:lnTo>
                    <a:pt x="0" y="1279302"/>
                  </a:lnTo>
                  <a:cubicBezTo>
                    <a:pt x="202350" y="1390082"/>
                    <a:pt x="849870" y="1463218"/>
                    <a:pt x="1821147" y="1279302"/>
                  </a:cubicBezTo>
                  <a:cubicBezTo>
                    <a:pt x="2792433" y="1013423"/>
                    <a:pt x="3547873" y="1168518"/>
                    <a:pt x="3804182" y="1279302"/>
                  </a:cubicBezTo>
                  <a:lnTo>
                    <a:pt x="3804182" y="7855"/>
                  </a:lnTo>
                  <a:cubicBezTo>
                    <a:pt x="3804182" y="5772"/>
                    <a:pt x="3803355" y="3774"/>
                    <a:pt x="3801882" y="2301"/>
                  </a:cubicBezTo>
                  <a:cubicBezTo>
                    <a:pt x="3800408" y="828"/>
                    <a:pt x="3798410" y="0"/>
                    <a:pt x="379632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ko-K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3804182" cy="11871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618528" y="3580293"/>
            <a:ext cx="2795809" cy="2795809"/>
          </a:xfrm>
          <a:custGeom>
            <a:avLst/>
            <a:gdLst/>
            <a:ahLst/>
            <a:cxnLst/>
            <a:rect l="l" t="t" r="r" b="b"/>
            <a:pathLst>
              <a:path w="2795809" h="2795809">
                <a:moveTo>
                  <a:pt x="0" y="0"/>
                </a:moveTo>
                <a:lnTo>
                  <a:pt x="2795809" y="0"/>
                </a:lnTo>
                <a:lnTo>
                  <a:pt x="2795809" y="2795809"/>
                </a:lnTo>
                <a:lnTo>
                  <a:pt x="0" y="27958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6" name="Freeform 6"/>
          <p:cNvSpPr/>
          <p:nvPr/>
        </p:nvSpPr>
        <p:spPr>
          <a:xfrm>
            <a:off x="7744004" y="3580293"/>
            <a:ext cx="2795809" cy="2795809"/>
          </a:xfrm>
          <a:custGeom>
            <a:avLst/>
            <a:gdLst/>
            <a:ahLst/>
            <a:cxnLst/>
            <a:rect l="l" t="t" r="r" b="b"/>
            <a:pathLst>
              <a:path w="2795809" h="2795809">
                <a:moveTo>
                  <a:pt x="0" y="0"/>
                </a:moveTo>
                <a:lnTo>
                  <a:pt x="2795809" y="0"/>
                </a:lnTo>
                <a:lnTo>
                  <a:pt x="2795809" y="2795809"/>
                </a:lnTo>
                <a:lnTo>
                  <a:pt x="0" y="27958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7" name="Freeform 7"/>
          <p:cNvSpPr/>
          <p:nvPr/>
        </p:nvSpPr>
        <p:spPr>
          <a:xfrm>
            <a:off x="12869336" y="3580293"/>
            <a:ext cx="2795809" cy="2795809"/>
          </a:xfrm>
          <a:custGeom>
            <a:avLst/>
            <a:gdLst/>
            <a:ahLst/>
            <a:cxnLst/>
            <a:rect l="l" t="t" r="r" b="b"/>
            <a:pathLst>
              <a:path w="2795809" h="2795809">
                <a:moveTo>
                  <a:pt x="0" y="0"/>
                </a:moveTo>
                <a:lnTo>
                  <a:pt x="2795809" y="0"/>
                </a:lnTo>
                <a:lnTo>
                  <a:pt x="2795809" y="2795809"/>
                </a:lnTo>
                <a:lnTo>
                  <a:pt x="0" y="27958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8" name="Freeform 8"/>
          <p:cNvSpPr/>
          <p:nvPr/>
        </p:nvSpPr>
        <p:spPr>
          <a:xfrm>
            <a:off x="3335282" y="4177874"/>
            <a:ext cx="1479049" cy="1479049"/>
          </a:xfrm>
          <a:custGeom>
            <a:avLst/>
            <a:gdLst/>
            <a:ahLst/>
            <a:cxnLst/>
            <a:rect l="l" t="t" r="r" b="b"/>
            <a:pathLst>
              <a:path w="1479049" h="1479049">
                <a:moveTo>
                  <a:pt x="0" y="0"/>
                </a:moveTo>
                <a:lnTo>
                  <a:pt x="1479049" y="0"/>
                </a:lnTo>
                <a:lnTo>
                  <a:pt x="1479049" y="1479049"/>
                </a:lnTo>
                <a:lnTo>
                  <a:pt x="0" y="147904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9" name="Freeform 9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74" b="-74"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0" name="Freeform 10"/>
          <p:cNvSpPr/>
          <p:nvPr/>
        </p:nvSpPr>
        <p:spPr>
          <a:xfrm>
            <a:off x="8363768" y="4202990"/>
            <a:ext cx="1556137" cy="1428817"/>
          </a:xfrm>
          <a:custGeom>
            <a:avLst/>
            <a:gdLst/>
            <a:ahLst/>
            <a:cxnLst/>
            <a:rect l="l" t="t" r="r" b="b"/>
            <a:pathLst>
              <a:path w="1556137" h="1428817">
                <a:moveTo>
                  <a:pt x="0" y="0"/>
                </a:moveTo>
                <a:lnTo>
                  <a:pt x="1556137" y="0"/>
                </a:lnTo>
                <a:lnTo>
                  <a:pt x="1556137" y="1428817"/>
                </a:lnTo>
                <a:lnTo>
                  <a:pt x="0" y="142881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1" name="Freeform 11"/>
          <p:cNvSpPr/>
          <p:nvPr/>
        </p:nvSpPr>
        <p:spPr>
          <a:xfrm rot="5400000">
            <a:off x="13676805" y="4277568"/>
            <a:ext cx="1360973" cy="1401260"/>
          </a:xfrm>
          <a:custGeom>
            <a:avLst/>
            <a:gdLst/>
            <a:ahLst/>
            <a:cxnLst/>
            <a:rect l="l" t="t" r="r" b="b"/>
            <a:pathLst>
              <a:path w="1360973" h="1401260">
                <a:moveTo>
                  <a:pt x="0" y="0"/>
                </a:moveTo>
                <a:lnTo>
                  <a:pt x="1360974" y="0"/>
                </a:lnTo>
                <a:lnTo>
                  <a:pt x="1360974" y="1401260"/>
                </a:lnTo>
                <a:lnTo>
                  <a:pt x="0" y="140126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2" name="TextBox 12"/>
          <p:cNvSpPr txBox="1"/>
          <p:nvPr/>
        </p:nvSpPr>
        <p:spPr>
          <a:xfrm>
            <a:off x="2764807" y="6898119"/>
            <a:ext cx="2503251" cy="468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ko-KR" sz="3600" b="1" i="0" u="none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 Bold"/>
              </a:rPr>
              <a:t>핵심 가치와 정의</a:t>
            </a:r>
            <a:endParaRPr lang="ko-KR" sz="3600" b="1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3019941" y="6898119"/>
            <a:ext cx="2503251" cy="468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ko-KR" sz="3600" b="1" i="0" u="none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 Bold"/>
              </a:rPr>
              <a:t>향후 과제</a:t>
            </a:r>
            <a:endParaRPr lang="ko-KR" sz="3600" b="1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7744004" y="6898119"/>
            <a:ext cx="2795809" cy="468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ko-KR" sz="3600" b="1" i="0" u="none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 Bold"/>
              </a:rPr>
              <a:t>리더십 실천 방향</a:t>
            </a:r>
            <a:endParaRPr lang="ko-KR" sz="3600" b="1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5067396" y="1289444"/>
            <a:ext cx="8153208" cy="981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ko-KR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오늘의 목표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t="-30739" r="-17743" b="-8808"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3" name="Group 3"/>
          <p:cNvGrpSpPr/>
          <p:nvPr/>
        </p:nvGrpSpPr>
        <p:grpSpPr>
          <a:xfrm>
            <a:off x="10809970" y="0"/>
            <a:ext cx="7638119" cy="10286948"/>
            <a:chOff x="0" y="0"/>
            <a:chExt cx="10184158" cy="137159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184158" cy="13715930"/>
            </a:xfrm>
            <a:custGeom>
              <a:avLst/>
              <a:gdLst/>
              <a:ahLst/>
              <a:cxnLst/>
              <a:rect l="l" t="t" r="r" b="b"/>
              <a:pathLst>
                <a:path w="10184158" h="13715930">
                  <a:moveTo>
                    <a:pt x="0" y="0"/>
                  </a:moveTo>
                  <a:lnTo>
                    <a:pt x="10184158" y="0"/>
                  </a:lnTo>
                  <a:lnTo>
                    <a:pt x="10184158" y="13715930"/>
                  </a:lnTo>
                  <a:lnTo>
                    <a:pt x="0" y="13715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72211" r="-29933"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03482" y="3935094"/>
            <a:ext cx="10106488" cy="3302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2505" lvl="1" indent="-495935" algn="l" rtl="0">
              <a:lnSpc>
                <a:spcPts val="6439"/>
              </a:lnSpc>
              <a:buFont typeface="Arial"/>
              <a:buChar char="•"/>
            </a:pPr>
            <a:r>
              <a:rPr lang="ko-KR" sz="4550" b="0" i="0" u="none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"/>
              </a:rPr>
              <a:t>지속적인 변화 창출​</a:t>
            </a:r>
            <a:endParaRPr lang="ko-KR" sz="455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  <a:p>
            <a:pPr marL="992505" lvl="1" indent="-495935" algn="l" rtl="0">
              <a:lnSpc>
                <a:spcPts val="6439"/>
              </a:lnSpc>
              <a:buFont typeface="Arial"/>
              <a:buChar char="•"/>
            </a:pPr>
            <a:r>
              <a:rPr lang="ko-KR" sz="4550" b="0" i="0" u="none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"/>
              </a:rPr>
              <a:t>권위가 아닌 영향력​</a:t>
            </a:r>
            <a:endParaRPr lang="ko-KR" sz="455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  <a:p>
            <a:pPr marL="992505" lvl="1" indent="-495935" algn="l" rtl="0">
              <a:lnSpc>
                <a:spcPts val="6439"/>
              </a:lnSpc>
              <a:buFont typeface="Arial"/>
              <a:buChar char="•"/>
            </a:pPr>
            <a:r>
              <a:rPr lang="ko-KR" sz="4550" b="0" i="0" u="none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"/>
              </a:rPr>
              <a:t>통제가 아닌 권한 부여​</a:t>
            </a:r>
            <a:endParaRPr lang="ko-KR" sz="455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  <a:p>
            <a:pPr marL="992505" lvl="1" indent="-495935" algn="l" rtl="0">
              <a:lnSpc>
                <a:spcPts val="6439"/>
              </a:lnSpc>
              <a:buFont typeface="Arial"/>
              <a:buChar char="•"/>
            </a:pPr>
            <a:r>
              <a:rPr lang="ko-KR" sz="4550" b="0" i="0" u="none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"/>
              </a:rPr>
              <a:t>직위가 아닌 목표 추구</a:t>
            </a:r>
            <a:endParaRPr lang="ko-KR" sz="455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1735717"/>
            <a:ext cx="9781270" cy="1943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679"/>
              </a:lnSpc>
            </a:pPr>
            <a:r>
              <a:rPr lang="ko-KR" sz="6400" b="0" i="0" u="none" baseline="0">
                <a:solidFill>
                  <a:srgbClr val="FFFFFF"/>
                </a:solidFill>
                <a:latin typeface="Effra"/>
                <a:ea typeface="Effra"/>
                <a:cs typeface="Effra"/>
                <a:sym typeface="Effra"/>
              </a:rPr>
              <a:t>혁신적 리더십이란?</a:t>
            </a:r>
          </a:p>
        </p:txBody>
      </p:sp>
      <p:sp>
        <p:nvSpPr>
          <p:cNvPr id="7" name="Freeform 7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4" b="-74"/>
            </a:stretch>
          </a:blipFill>
        </p:spPr>
        <p:txBody>
          <a:bodyPr/>
          <a:lstStyle/>
          <a:p>
            <a:endParaRPr lang="ko-K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618528" y="3315821"/>
            <a:ext cx="2795809" cy="2795809"/>
          </a:xfrm>
          <a:custGeom>
            <a:avLst/>
            <a:gdLst/>
            <a:ahLst/>
            <a:cxnLst/>
            <a:rect l="l" t="t" r="r" b="b"/>
            <a:pathLst>
              <a:path w="2795809" h="2795809">
                <a:moveTo>
                  <a:pt x="0" y="0"/>
                </a:moveTo>
                <a:lnTo>
                  <a:pt x="2795809" y="0"/>
                </a:lnTo>
                <a:lnTo>
                  <a:pt x="2795809" y="2795809"/>
                </a:lnTo>
                <a:lnTo>
                  <a:pt x="0" y="27958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3" name="Freeform 3"/>
          <p:cNvSpPr/>
          <p:nvPr/>
        </p:nvSpPr>
        <p:spPr>
          <a:xfrm>
            <a:off x="7744004" y="3315821"/>
            <a:ext cx="2795809" cy="2795809"/>
          </a:xfrm>
          <a:custGeom>
            <a:avLst/>
            <a:gdLst/>
            <a:ahLst/>
            <a:cxnLst/>
            <a:rect l="l" t="t" r="r" b="b"/>
            <a:pathLst>
              <a:path w="2795809" h="2795809">
                <a:moveTo>
                  <a:pt x="0" y="0"/>
                </a:moveTo>
                <a:lnTo>
                  <a:pt x="2795809" y="0"/>
                </a:lnTo>
                <a:lnTo>
                  <a:pt x="2795809" y="2795809"/>
                </a:lnTo>
                <a:lnTo>
                  <a:pt x="0" y="27958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4" name="Freeform 4"/>
          <p:cNvSpPr/>
          <p:nvPr/>
        </p:nvSpPr>
        <p:spPr>
          <a:xfrm>
            <a:off x="12869336" y="3315821"/>
            <a:ext cx="2795809" cy="2795809"/>
          </a:xfrm>
          <a:custGeom>
            <a:avLst/>
            <a:gdLst/>
            <a:ahLst/>
            <a:cxnLst/>
            <a:rect l="l" t="t" r="r" b="b"/>
            <a:pathLst>
              <a:path w="2795809" h="2795809">
                <a:moveTo>
                  <a:pt x="0" y="0"/>
                </a:moveTo>
                <a:lnTo>
                  <a:pt x="2795809" y="0"/>
                </a:lnTo>
                <a:lnTo>
                  <a:pt x="2795809" y="2795809"/>
                </a:lnTo>
                <a:lnTo>
                  <a:pt x="0" y="27958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5" name="Freeform 5"/>
          <p:cNvSpPr/>
          <p:nvPr/>
        </p:nvSpPr>
        <p:spPr>
          <a:xfrm>
            <a:off x="3218685" y="3929032"/>
            <a:ext cx="1595495" cy="1569387"/>
          </a:xfrm>
          <a:custGeom>
            <a:avLst/>
            <a:gdLst/>
            <a:ahLst/>
            <a:cxnLst/>
            <a:rect l="l" t="t" r="r" b="b"/>
            <a:pathLst>
              <a:path w="1595495" h="1569387">
                <a:moveTo>
                  <a:pt x="0" y="0"/>
                </a:moveTo>
                <a:lnTo>
                  <a:pt x="1595495" y="0"/>
                </a:lnTo>
                <a:lnTo>
                  <a:pt x="1595495" y="1569387"/>
                </a:lnTo>
                <a:lnTo>
                  <a:pt x="0" y="156938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6" name="TextBox 6"/>
          <p:cNvSpPr txBox="1"/>
          <p:nvPr/>
        </p:nvSpPr>
        <p:spPr>
          <a:xfrm>
            <a:off x="2691668" y="6633647"/>
            <a:ext cx="2649530" cy="9298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ko-KR" sz="3600" b="1" i="0" u="none" baseline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공동체의 변화​</a:t>
            </a:r>
            <a:endParaRPr lang="ko-KR" sz="3600" b="1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3015615" y="6633647"/>
            <a:ext cx="2503251" cy="9298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ko-KR" sz="3600" b="1" i="0" u="none" baseline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차이를 만드는</a:t>
            </a:r>
            <a:endParaRPr lang="ko-KR" sz="3600" b="1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  <a:p>
            <a:pPr algn="ctr" rtl="0">
              <a:lnSpc>
                <a:spcPts val="3636"/>
              </a:lnSpc>
            </a:pPr>
            <a:r>
              <a:rPr lang="ko-KR" sz="3600" b="1" i="0" u="none" baseline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리더십​</a:t>
            </a:r>
            <a:endParaRPr lang="ko-KR" sz="3600" b="1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782665" y="6681499"/>
            <a:ext cx="2795809" cy="9298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ko-KR" sz="3600" b="1" i="0" u="none" baseline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진화하는</a:t>
            </a:r>
          </a:p>
          <a:p>
            <a:pPr algn="ctr" rtl="0">
              <a:lnSpc>
                <a:spcPts val="3636"/>
              </a:lnSpc>
            </a:pPr>
            <a:r>
              <a:rPr lang="ko-KR" sz="3600" b="1" i="0" u="none" baseline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자원봉사​</a:t>
            </a:r>
            <a:endParaRPr lang="ko-KR" sz="3600" b="1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701636" y="1284742"/>
            <a:ext cx="8884728" cy="981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ko-KR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지금 리더십이 중요한 이유​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-674710" y="8353930"/>
            <a:ext cx="19281670" cy="2416454"/>
            <a:chOff x="0" y="-38100"/>
            <a:chExt cx="5078300" cy="63643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078300" cy="598332"/>
            </a:xfrm>
            <a:custGeom>
              <a:avLst/>
              <a:gdLst/>
              <a:ahLst/>
              <a:cxnLst/>
              <a:rect l="l" t="t" r="r" b="b"/>
              <a:pathLst>
                <a:path w="5078300" h="598332">
                  <a:moveTo>
                    <a:pt x="0" y="0"/>
                  </a:moveTo>
                  <a:lnTo>
                    <a:pt x="5078300" y="0"/>
                  </a:lnTo>
                  <a:lnTo>
                    <a:pt x="5078300" y="598332"/>
                  </a:lnTo>
                  <a:lnTo>
                    <a:pt x="0" y="598332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ko-K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5078300" cy="6364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74" b="-74"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4" name="Freeform 14"/>
          <p:cNvSpPr/>
          <p:nvPr/>
        </p:nvSpPr>
        <p:spPr>
          <a:xfrm>
            <a:off x="13634724" y="4026018"/>
            <a:ext cx="1265033" cy="1201781"/>
          </a:xfrm>
          <a:custGeom>
            <a:avLst/>
            <a:gdLst/>
            <a:ahLst/>
            <a:cxnLst/>
            <a:rect l="l" t="t" r="r" b="b"/>
            <a:pathLst>
              <a:path w="1265033" h="1201781">
                <a:moveTo>
                  <a:pt x="0" y="0"/>
                </a:moveTo>
                <a:lnTo>
                  <a:pt x="1265033" y="0"/>
                </a:lnTo>
                <a:lnTo>
                  <a:pt x="1265033" y="1201781"/>
                </a:lnTo>
                <a:lnTo>
                  <a:pt x="0" y="120178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5" name="Freeform 15"/>
          <p:cNvSpPr/>
          <p:nvPr/>
        </p:nvSpPr>
        <p:spPr>
          <a:xfrm>
            <a:off x="8538688" y="4162135"/>
            <a:ext cx="1210624" cy="1103181"/>
          </a:xfrm>
          <a:custGeom>
            <a:avLst/>
            <a:gdLst/>
            <a:ahLst/>
            <a:cxnLst/>
            <a:rect l="l" t="t" r="r" b="b"/>
            <a:pathLst>
              <a:path w="1210624" h="1103181">
                <a:moveTo>
                  <a:pt x="0" y="0"/>
                </a:moveTo>
                <a:lnTo>
                  <a:pt x="1210624" y="0"/>
                </a:lnTo>
                <a:lnTo>
                  <a:pt x="1210624" y="1103181"/>
                </a:lnTo>
                <a:lnTo>
                  <a:pt x="0" y="110318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81879" y="-305427"/>
            <a:ext cx="19281670" cy="2836194"/>
            <a:chOff x="0" y="-38100"/>
            <a:chExt cx="5078300" cy="74698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78300" cy="708881"/>
            </a:xfrm>
            <a:custGeom>
              <a:avLst/>
              <a:gdLst/>
              <a:ahLst/>
              <a:cxnLst/>
              <a:rect l="l" t="t" r="r" b="b"/>
              <a:pathLst>
                <a:path w="5078300" h="708881">
                  <a:moveTo>
                    <a:pt x="0" y="0"/>
                  </a:moveTo>
                  <a:lnTo>
                    <a:pt x="5078300" y="0"/>
                  </a:lnTo>
                  <a:lnTo>
                    <a:pt x="5078300" y="708881"/>
                  </a:lnTo>
                  <a:lnTo>
                    <a:pt x="0" y="708881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ko-K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078300" cy="7469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801642" y="2851099"/>
            <a:ext cx="4647529" cy="1538442"/>
            <a:chOff x="0" y="-66675"/>
            <a:chExt cx="1224041" cy="40518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24041" cy="338511"/>
            </a:xfrm>
            <a:custGeom>
              <a:avLst/>
              <a:gdLst/>
              <a:ahLst/>
              <a:cxnLst/>
              <a:rect l="l" t="t" r="r" b="b"/>
              <a:pathLst>
                <a:path w="1224041" h="338511">
                  <a:moveTo>
                    <a:pt x="36648" y="0"/>
                  </a:moveTo>
                  <a:lnTo>
                    <a:pt x="1187393" y="0"/>
                  </a:lnTo>
                  <a:cubicBezTo>
                    <a:pt x="1207633" y="0"/>
                    <a:pt x="1224041" y="16408"/>
                    <a:pt x="1224041" y="36648"/>
                  </a:cubicBezTo>
                  <a:lnTo>
                    <a:pt x="1224041" y="301863"/>
                  </a:lnTo>
                  <a:cubicBezTo>
                    <a:pt x="1224041" y="322103"/>
                    <a:pt x="1207633" y="338511"/>
                    <a:pt x="1187393" y="338511"/>
                  </a:cubicBezTo>
                  <a:lnTo>
                    <a:pt x="36648" y="338511"/>
                  </a:lnTo>
                  <a:cubicBezTo>
                    <a:pt x="26928" y="338511"/>
                    <a:pt x="17607" y="334650"/>
                    <a:pt x="10734" y="327777"/>
                  </a:cubicBezTo>
                  <a:cubicBezTo>
                    <a:pt x="3861" y="320904"/>
                    <a:pt x="0" y="311583"/>
                    <a:pt x="0" y="301863"/>
                  </a:cubicBezTo>
                  <a:lnTo>
                    <a:pt x="0" y="36648"/>
                  </a:lnTo>
                  <a:cubicBezTo>
                    <a:pt x="0" y="16408"/>
                    <a:pt x="16408" y="0"/>
                    <a:pt x="36648" y="0"/>
                  </a:cubicBezTo>
                  <a:close/>
                </a:path>
              </a:pathLst>
            </a:custGeom>
            <a:solidFill>
              <a:srgbClr val="293374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ko-K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1224041" cy="4051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8" r="-198"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9" name="Group 9"/>
          <p:cNvGrpSpPr/>
          <p:nvPr/>
        </p:nvGrpSpPr>
        <p:grpSpPr>
          <a:xfrm>
            <a:off x="4731015" y="6155818"/>
            <a:ext cx="3086100" cy="317770"/>
            <a:chOff x="0" y="-38100"/>
            <a:chExt cx="812800" cy="8369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45592"/>
            </a:xfrm>
            <a:custGeom>
              <a:avLst/>
              <a:gdLst/>
              <a:ahLst/>
              <a:cxnLst/>
              <a:rect l="l" t="t" r="r" b="b"/>
              <a:pathLst>
                <a:path w="812800" h="45592">
                  <a:moveTo>
                    <a:pt x="0" y="0"/>
                  </a:moveTo>
                  <a:lnTo>
                    <a:pt x="812800" y="0"/>
                  </a:lnTo>
                  <a:lnTo>
                    <a:pt x="812800" y="45592"/>
                  </a:lnTo>
                  <a:lnTo>
                    <a:pt x="0" y="45592"/>
                  </a:lnTo>
                  <a:close/>
                </a:path>
              </a:pathLst>
            </a:custGeom>
            <a:solidFill>
              <a:srgbClr val="518BC9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812800" cy="836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897688" y="4789050"/>
            <a:ext cx="3369076" cy="3369076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F5FC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468935" y="6155818"/>
            <a:ext cx="3086100" cy="317770"/>
            <a:chOff x="0" y="-38100"/>
            <a:chExt cx="812800" cy="8369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45592"/>
            </a:xfrm>
            <a:custGeom>
              <a:avLst/>
              <a:gdLst/>
              <a:ahLst/>
              <a:cxnLst/>
              <a:rect l="l" t="t" r="r" b="b"/>
              <a:pathLst>
                <a:path w="812800" h="45592">
                  <a:moveTo>
                    <a:pt x="0" y="0"/>
                  </a:moveTo>
                  <a:lnTo>
                    <a:pt x="812800" y="0"/>
                  </a:lnTo>
                  <a:lnTo>
                    <a:pt x="812800" y="45592"/>
                  </a:lnTo>
                  <a:lnTo>
                    <a:pt x="0" y="45592"/>
                  </a:lnTo>
                  <a:close/>
                </a:path>
              </a:pathLst>
            </a:custGeom>
            <a:solidFill>
              <a:srgbClr val="518BC9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812800" cy="836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021236" y="4789050"/>
            <a:ext cx="3369076" cy="3369076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F5FC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7457514" y="4789050"/>
            <a:ext cx="3369076" cy="3369076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F5FC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6960641" y="3448020"/>
            <a:ext cx="4329531" cy="503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4199"/>
              </a:lnSpc>
            </a:pPr>
            <a:r>
              <a:rPr lang="ko-KR" sz="2950" b="0" i="0" u="none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"/>
              </a:rPr>
              <a:t>리더십은 이런 것입니다:</a:t>
            </a:r>
            <a:endParaRPr lang="ko-KR" sz="295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4262724" y="1028700"/>
            <a:ext cx="9762552" cy="981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ko-KR" sz="6500" b="0" i="0" u="none" baseline="0">
                <a:solidFill>
                  <a:srgbClr val="FFFFFF"/>
                </a:solidFill>
                <a:latin typeface="Effra"/>
                <a:ea typeface="Effra"/>
                <a:cs typeface="Effra"/>
                <a:sym typeface="Effra"/>
              </a:rPr>
              <a:t>리더십 고찰​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257461" y="5970211"/>
            <a:ext cx="2649530" cy="9298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ko-KR" sz="3600" b="1" i="0" u="none" baseline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본보기가 됩니다​</a:t>
            </a:r>
            <a:endParaRPr lang="ko-KR" sz="3600" b="1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13479746" y="5951161"/>
            <a:ext cx="2452056" cy="13914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ko-KR" sz="3600" b="1" i="0" u="none" baseline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중요한 것을</a:t>
            </a:r>
            <a:endParaRPr lang="ko-KR" sz="3600" b="1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  <a:p>
            <a:pPr algn="ctr" rtl="0">
              <a:lnSpc>
                <a:spcPts val="3636"/>
              </a:lnSpc>
            </a:pPr>
            <a:r>
              <a:rPr lang="ko-KR" sz="3600" b="1" i="0" u="none" baseline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질문합니다​</a:t>
            </a:r>
            <a:endParaRPr lang="ko-KR" sz="3600" b="1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8043770" y="5951161"/>
            <a:ext cx="2196565" cy="13914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ko-KR" sz="3600" b="1" i="0" u="none" baseline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신입 회원을 환영합니다​</a:t>
            </a:r>
            <a:endParaRPr lang="ko-KR" sz="3600" b="1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2531796" y="4989109"/>
            <a:ext cx="2100860" cy="981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ko-KR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1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8091622" y="4970059"/>
            <a:ext cx="2100860" cy="981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ko-KR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2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3655344" y="4970059"/>
            <a:ext cx="2100860" cy="981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ko-KR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972203" y="0"/>
            <a:ext cx="7475885" cy="10286948"/>
            <a:chOff x="0" y="0"/>
            <a:chExt cx="9967847" cy="137159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967847" cy="13715930"/>
            </a:xfrm>
            <a:custGeom>
              <a:avLst/>
              <a:gdLst/>
              <a:ahLst/>
              <a:cxnLst/>
              <a:rect l="l" t="t" r="r" b="b"/>
              <a:pathLst>
                <a:path w="9967847" h="13715930">
                  <a:moveTo>
                    <a:pt x="0" y="0"/>
                  </a:moveTo>
                  <a:lnTo>
                    <a:pt x="9967847" y="0"/>
                  </a:lnTo>
                  <a:lnTo>
                    <a:pt x="9967847" y="13715930"/>
                  </a:lnTo>
                  <a:lnTo>
                    <a:pt x="0" y="13715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70494" r="-36036"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3995207"/>
            <a:ext cx="8936221" cy="196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799"/>
              </a:lnSpc>
            </a:pPr>
            <a:r>
              <a:rPr lang="ko-KR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여러분은 현재 어떤 모습으로 활동하고 있나요?​</a:t>
            </a:r>
          </a:p>
        </p:txBody>
      </p:sp>
      <p:sp>
        <p:nvSpPr>
          <p:cNvPr id="5" name="Freeform 5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74" b="-74"/>
            </a:stretch>
          </a:blipFill>
        </p:spPr>
        <p:txBody>
          <a:bodyPr/>
          <a:lstStyle/>
          <a:p>
            <a:endParaRPr lang="ko-K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12844" y="4510136"/>
            <a:ext cx="1462312" cy="1266728"/>
          </a:xfrm>
          <a:custGeom>
            <a:avLst/>
            <a:gdLst/>
            <a:ahLst/>
            <a:cxnLst/>
            <a:rect l="l" t="t" r="r" b="b"/>
            <a:pathLst>
              <a:path w="1462312" h="1266728">
                <a:moveTo>
                  <a:pt x="0" y="0"/>
                </a:moveTo>
                <a:lnTo>
                  <a:pt x="1462312" y="0"/>
                </a:lnTo>
                <a:lnTo>
                  <a:pt x="1462312" y="1266728"/>
                </a:lnTo>
                <a:lnTo>
                  <a:pt x="0" y="12667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1" r="-151"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3" name="Freeform 3"/>
          <p:cNvSpPr/>
          <p:nvPr/>
        </p:nvSpPr>
        <p:spPr>
          <a:xfrm rot="-6203709" flipH="1">
            <a:off x="8477269" y="69379"/>
            <a:ext cx="13417146" cy="10148242"/>
          </a:xfrm>
          <a:custGeom>
            <a:avLst/>
            <a:gdLst/>
            <a:ahLst/>
            <a:cxnLst/>
            <a:rect l="l" t="t" r="r" b="b"/>
            <a:pathLst>
              <a:path w="13417146" h="10148242">
                <a:moveTo>
                  <a:pt x="13417146" y="0"/>
                </a:moveTo>
                <a:lnTo>
                  <a:pt x="0" y="0"/>
                </a:lnTo>
                <a:lnTo>
                  <a:pt x="0" y="10148242"/>
                </a:lnTo>
                <a:lnTo>
                  <a:pt x="13417146" y="10148242"/>
                </a:lnTo>
                <a:lnTo>
                  <a:pt x="1341714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5" name="TextBox 5"/>
          <p:cNvSpPr txBox="1"/>
          <p:nvPr/>
        </p:nvSpPr>
        <p:spPr>
          <a:xfrm>
            <a:off x="990792" y="3357092"/>
            <a:ext cx="8153208" cy="196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799"/>
              </a:lnSpc>
            </a:pPr>
            <a:r>
              <a:rPr lang="ko-KR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모든 날, 모든 순간의 리더십​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9686017" y="3595783"/>
            <a:ext cx="5486521" cy="5486521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 l="-25046" r="-25046"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866723" y="811983"/>
            <a:ext cx="4214677" cy="4214677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 l="-28714" r="-21379"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74" b="-74"/>
            </a:stretch>
          </a:blipFill>
        </p:spPr>
        <p:txBody>
          <a:bodyPr/>
          <a:lstStyle/>
          <a:p>
            <a:endParaRPr lang="ko-K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-376402" y="4484209"/>
            <a:ext cx="18865637" cy="7089379"/>
            <a:chOff x="0" y="-66675"/>
            <a:chExt cx="3804182" cy="14295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04182" cy="1362871"/>
            </a:xfrm>
            <a:custGeom>
              <a:avLst/>
              <a:gdLst/>
              <a:ahLst/>
              <a:cxnLst/>
              <a:rect l="l" t="t" r="r" b="b"/>
              <a:pathLst>
                <a:path w="3804182" h="1362871">
                  <a:moveTo>
                    <a:pt x="3796327" y="0"/>
                  </a:moveTo>
                  <a:lnTo>
                    <a:pt x="7855" y="0"/>
                  </a:lnTo>
                  <a:cubicBezTo>
                    <a:pt x="5772" y="0"/>
                    <a:pt x="3774" y="828"/>
                    <a:pt x="2301" y="2301"/>
                  </a:cubicBezTo>
                  <a:cubicBezTo>
                    <a:pt x="828" y="3774"/>
                    <a:pt x="0" y="5772"/>
                    <a:pt x="0" y="7855"/>
                  </a:cubicBezTo>
                  <a:lnTo>
                    <a:pt x="0" y="1252719"/>
                  </a:lnTo>
                  <a:cubicBezTo>
                    <a:pt x="202350" y="1361197"/>
                    <a:pt x="849870" y="1433585"/>
                    <a:pt x="1821147" y="1252719"/>
                  </a:cubicBezTo>
                  <a:cubicBezTo>
                    <a:pt x="2792433" y="992365"/>
                    <a:pt x="3547873" y="1144237"/>
                    <a:pt x="3804182" y="1252719"/>
                  </a:cubicBezTo>
                  <a:lnTo>
                    <a:pt x="3804182" y="7855"/>
                  </a:lnTo>
                  <a:cubicBezTo>
                    <a:pt x="3804182" y="5772"/>
                    <a:pt x="3803355" y="3774"/>
                    <a:pt x="3801882" y="2301"/>
                  </a:cubicBezTo>
                  <a:cubicBezTo>
                    <a:pt x="3800408" y="828"/>
                    <a:pt x="3798410" y="0"/>
                    <a:pt x="379632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ko-K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3804182" cy="11639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867003" y="3748127"/>
            <a:ext cx="3130788" cy="3130788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27343" r="-13338" b="-89470"/>
              </a:stretch>
            </a:blipFill>
            <a:ln w="95250" cap="sq">
              <a:solidFill>
                <a:srgbClr val="518BC9"/>
              </a:solidFill>
              <a:prstDash val="solid"/>
              <a:miter/>
            </a:ln>
          </p:spPr>
          <p:txBody>
            <a:bodyPr/>
            <a:lstStyle/>
            <a:p>
              <a:endParaRPr lang="ko-KR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482138" y="3748127"/>
            <a:ext cx="3130788" cy="3130788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63573" t="-2742" r="-41966" b="-12873"/>
              </a:stretch>
            </a:blipFill>
            <a:ln w="95250" cap="sq">
              <a:solidFill>
                <a:srgbClr val="518BC9"/>
              </a:solidFill>
              <a:prstDash val="solid"/>
              <a:miter/>
            </a:ln>
          </p:spPr>
          <p:txBody>
            <a:bodyPr/>
            <a:lstStyle/>
            <a:p>
              <a:endParaRPr lang="ko-K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675075" y="3748127"/>
            <a:ext cx="3130788" cy="3130788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-14076" r="-36017"/>
              </a:stretch>
            </a:blipFill>
            <a:ln w="95250" cap="sq">
              <a:solidFill>
                <a:srgbClr val="518BC9"/>
              </a:solidFill>
              <a:prstDash val="solid"/>
              <a:miter/>
            </a:ln>
          </p:spPr>
          <p:txBody>
            <a:bodyPr/>
            <a:lstStyle/>
            <a:p>
              <a:endParaRPr lang="ko-KR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290209" y="3748127"/>
            <a:ext cx="3130788" cy="3130788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l="-74023" t="-6582" b="-9360"/>
              </a:stretch>
            </a:blipFill>
            <a:ln w="95250" cap="sq">
              <a:solidFill>
                <a:srgbClr val="518BC9"/>
              </a:solidFill>
              <a:prstDash val="solid"/>
              <a:miter/>
            </a:ln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759935" y="1370052"/>
            <a:ext cx="14768130" cy="1120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9100"/>
              </a:lnSpc>
            </a:pPr>
            <a:r>
              <a:rPr lang="ko-KR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여러분은 이미 리더로서의 역량을 갖추고 있습니다.​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930502" y="7238494"/>
            <a:ext cx="3003789" cy="481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4034"/>
              </a:lnSpc>
            </a:pPr>
            <a:r>
              <a:rPr lang="ko-KR" sz="2850" b="1" i="0" u="none" spc="63" baseline="0">
                <a:solidFill>
                  <a:srgbClr val="FDFDFD"/>
                </a:solidFill>
                <a:latin typeface="Calibri"/>
                <a:ea typeface="Calibri"/>
                <a:cs typeface="Calibri"/>
                <a:sym typeface="Calibri (MS) Bold"/>
              </a:rPr>
              <a:t>조직화​</a:t>
            </a:r>
            <a:endParaRPr lang="ko-KR" sz="2850" b="1" spc="63">
              <a:solidFill>
                <a:srgbClr val="FDFDFD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5675075" y="7238494"/>
            <a:ext cx="3003789" cy="481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4034"/>
              </a:lnSpc>
            </a:pPr>
            <a:r>
              <a:rPr lang="ko-KR" sz="2850" b="1" i="0" u="none" spc="63" baseline="0">
                <a:solidFill>
                  <a:srgbClr val="FDFDFD"/>
                </a:solidFill>
                <a:latin typeface="Calibri"/>
                <a:ea typeface="Calibri"/>
                <a:cs typeface="Calibri"/>
                <a:sym typeface="Calibri (MS) Bold"/>
              </a:rPr>
              <a:t>동기 부여​</a:t>
            </a:r>
            <a:endParaRPr lang="ko-KR" sz="2850" b="1" spc="63">
              <a:solidFill>
                <a:srgbClr val="FDFDFD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9545637" y="7238494"/>
            <a:ext cx="3003789" cy="481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4034"/>
              </a:lnSpc>
            </a:pPr>
            <a:r>
              <a:rPr lang="ko-KR" sz="2850" b="1" i="0" u="none" spc="63" baseline="0">
                <a:solidFill>
                  <a:srgbClr val="FDFDFD"/>
                </a:solidFill>
                <a:latin typeface="Calibri"/>
                <a:ea typeface="Calibri"/>
                <a:cs typeface="Calibri"/>
                <a:sym typeface="Calibri (MS) Bold"/>
              </a:rPr>
              <a:t>옹호​</a:t>
            </a:r>
            <a:endParaRPr lang="ko-KR" sz="2850" b="1" spc="63">
              <a:solidFill>
                <a:srgbClr val="FDFDFD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3290209" y="7255004"/>
            <a:ext cx="3003789" cy="481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4034"/>
              </a:lnSpc>
            </a:pPr>
            <a:r>
              <a:rPr lang="ko-KR" sz="2850" b="1" i="0" u="none" spc="63" baseline="0">
                <a:solidFill>
                  <a:srgbClr val="FDFDFD"/>
                </a:solidFill>
                <a:latin typeface="Calibri"/>
                <a:ea typeface="Calibri"/>
                <a:cs typeface="Calibri"/>
                <a:sym typeface="Calibri (MS) Bold"/>
              </a:rPr>
              <a:t>소통​</a:t>
            </a:r>
            <a:endParaRPr lang="ko-KR" sz="2850" b="1" spc="63">
              <a:solidFill>
                <a:srgbClr val="FDFDFD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74" b="-74"/>
            </a:stretch>
          </a:blipFill>
        </p:spPr>
        <p:txBody>
          <a:bodyPr/>
          <a:lstStyle/>
          <a:p>
            <a:endParaRPr lang="ko-K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t="-30739" r="-17743" b="-8808"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3" name="Group 3"/>
          <p:cNvGrpSpPr/>
          <p:nvPr/>
        </p:nvGrpSpPr>
        <p:grpSpPr>
          <a:xfrm>
            <a:off x="10353950" y="0"/>
            <a:ext cx="8094139" cy="10286948"/>
            <a:chOff x="0" y="0"/>
            <a:chExt cx="10792185" cy="137159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792185" cy="13715930"/>
            </a:xfrm>
            <a:custGeom>
              <a:avLst/>
              <a:gdLst/>
              <a:ahLst/>
              <a:cxnLst/>
              <a:rect l="l" t="t" r="r" b="b"/>
              <a:pathLst>
                <a:path w="10792185" h="13715930">
                  <a:moveTo>
                    <a:pt x="0" y="0"/>
                  </a:moveTo>
                  <a:lnTo>
                    <a:pt x="10792185" y="0"/>
                  </a:lnTo>
                  <a:lnTo>
                    <a:pt x="10792185" y="13715930"/>
                  </a:lnTo>
                  <a:lnTo>
                    <a:pt x="0" y="13715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0559" r="-59839"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03482" y="4207656"/>
            <a:ext cx="10106488" cy="2493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2505" lvl="1" indent="-495935" algn="l" rtl="0">
              <a:lnSpc>
                <a:spcPts val="6439"/>
              </a:lnSpc>
              <a:buFont typeface="Arial"/>
              <a:buChar char="•"/>
            </a:pPr>
            <a:r>
              <a:rPr lang="ko-KR" sz="4550" b="0" i="0" u="none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"/>
              </a:rPr>
              <a:t> 누군가를 초대하세요​</a:t>
            </a:r>
            <a:endParaRPr lang="ko-KR" sz="455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  <a:p>
            <a:pPr marL="992505" lvl="1" indent="-495935" algn="l" rtl="0">
              <a:lnSpc>
                <a:spcPts val="6439"/>
              </a:lnSpc>
              <a:buFont typeface="Arial"/>
              <a:buChar char="•"/>
            </a:pPr>
            <a:r>
              <a:rPr lang="ko-KR" sz="4550" b="0" i="0" u="none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"/>
              </a:rPr>
              <a:t> 새로운 방식을 시도해 보세요​​</a:t>
            </a:r>
            <a:endParaRPr lang="ko-KR" sz="455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  <a:p>
            <a:pPr marL="992505" lvl="1" indent="-495935" algn="l" rtl="0">
              <a:lnSpc>
                <a:spcPts val="6439"/>
              </a:lnSpc>
              <a:buFont typeface="Arial"/>
              <a:buChar char="•"/>
            </a:pPr>
            <a:r>
              <a:rPr lang="ko-KR" sz="4550" b="0" i="0" u="none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"/>
              </a:rPr>
              <a:t> 의견을 말하세요​</a:t>
            </a:r>
            <a:endParaRPr lang="ko-KR" sz="455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1202317"/>
            <a:ext cx="8804657" cy="19431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7679"/>
              </a:lnSpc>
            </a:pPr>
            <a:r>
              <a:rPr lang="ko-KR" sz="6400" b="0" i="0" u="none" baseline="0">
                <a:solidFill>
                  <a:srgbClr val="FFFFFF"/>
                </a:solidFill>
                <a:latin typeface="Effra"/>
                <a:ea typeface="Effra"/>
                <a:cs typeface="Effra"/>
                <a:sym typeface="Effra"/>
              </a:rPr>
              <a:t>작은 행동이 모여 문화를 형성합니다​</a:t>
            </a:r>
          </a:p>
        </p:txBody>
      </p:sp>
      <p:sp>
        <p:nvSpPr>
          <p:cNvPr id="7" name="Freeform 7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4" b="-74"/>
            </a:stretch>
          </a:blipFill>
        </p:spPr>
        <p:txBody>
          <a:bodyPr/>
          <a:lstStyle/>
          <a:p>
            <a:endParaRPr lang="ko-K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12844" y="4510136"/>
            <a:ext cx="1462312" cy="1266728"/>
          </a:xfrm>
          <a:custGeom>
            <a:avLst/>
            <a:gdLst/>
            <a:ahLst/>
            <a:cxnLst/>
            <a:rect l="l" t="t" r="r" b="b"/>
            <a:pathLst>
              <a:path w="1462312" h="1266728">
                <a:moveTo>
                  <a:pt x="0" y="0"/>
                </a:moveTo>
                <a:lnTo>
                  <a:pt x="1462312" y="0"/>
                </a:lnTo>
                <a:lnTo>
                  <a:pt x="1462312" y="1266728"/>
                </a:lnTo>
                <a:lnTo>
                  <a:pt x="0" y="12667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1" r="-151"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3" name="Freeform 3"/>
          <p:cNvSpPr/>
          <p:nvPr/>
        </p:nvSpPr>
        <p:spPr>
          <a:xfrm rot="-6203709" flipH="1">
            <a:off x="8477269" y="69379"/>
            <a:ext cx="13417146" cy="10148242"/>
          </a:xfrm>
          <a:custGeom>
            <a:avLst/>
            <a:gdLst/>
            <a:ahLst/>
            <a:cxnLst/>
            <a:rect l="l" t="t" r="r" b="b"/>
            <a:pathLst>
              <a:path w="13417146" h="10148242">
                <a:moveTo>
                  <a:pt x="13417146" y="0"/>
                </a:moveTo>
                <a:lnTo>
                  <a:pt x="0" y="0"/>
                </a:lnTo>
                <a:lnTo>
                  <a:pt x="0" y="10148242"/>
                </a:lnTo>
                <a:lnTo>
                  <a:pt x="13417146" y="10148242"/>
                </a:lnTo>
                <a:lnTo>
                  <a:pt x="1341714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4" name="Group 4"/>
          <p:cNvGrpSpPr/>
          <p:nvPr/>
        </p:nvGrpSpPr>
        <p:grpSpPr>
          <a:xfrm>
            <a:off x="10439988" y="1562751"/>
            <a:ext cx="6819312" cy="6819312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 l="-48719" r="-1373"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990792" y="2587911"/>
            <a:ext cx="8153208" cy="981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 rtl="0">
              <a:lnSpc>
                <a:spcPts val="7799"/>
              </a:lnSpc>
            </a:pPr>
            <a:r>
              <a:rPr lang="ko-KR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여성이 직면하는 장벽​</a:t>
            </a:r>
          </a:p>
        </p:txBody>
      </p:sp>
      <p:sp>
        <p:nvSpPr>
          <p:cNvPr id="7" name="Freeform 7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74" b="-74"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8" name="TextBox 8"/>
          <p:cNvSpPr txBox="1"/>
          <p:nvPr/>
        </p:nvSpPr>
        <p:spPr>
          <a:xfrm>
            <a:off x="703482" y="3696229"/>
            <a:ext cx="10106488" cy="4112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2505" lvl="1" indent="-495935" algn="l" rtl="0">
              <a:lnSpc>
                <a:spcPts val="6439"/>
              </a:lnSpc>
              <a:buFont typeface="Arial"/>
              <a:buChar char="•"/>
            </a:pPr>
            <a:r>
              <a:rPr lang="ko-KR" sz="4550" b="0" i="0" u="none" baseline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 (MS)"/>
              </a:rPr>
              <a:t>자기 의심</a:t>
            </a:r>
            <a:endParaRPr lang="ko-KR" sz="455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992505" lvl="1" indent="-495935" algn="l" rtl="0">
              <a:lnSpc>
                <a:spcPts val="6439"/>
              </a:lnSpc>
              <a:buFont typeface="Arial"/>
              <a:buChar char="•"/>
            </a:pPr>
            <a:r>
              <a:rPr lang="ko-KR" sz="4550" b="0" i="0" u="none" baseline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 (MS)"/>
              </a:rPr>
              <a:t>실패에 대한 두려움​</a:t>
            </a:r>
            <a:endParaRPr lang="ko-KR" sz="455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992505" lvl="1" indent="-495935" algn="l" rtl="0">
              <a:lnSpc>
                <a:spcPts val="6439"/>
              </a:lnSpc>
              <a:buFont typeface="Arial"/>
              <a:buChar char="•"/>
            </a:pPr>
            <a:r>
              <a:rPr lang="ko-KR" sz="4550" b="0" i="0" u="none" baseline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 (MS)"/>
              </a:rPr>
              <a:t>가면증후군​</a:t>
            </a:r>
            <a:endParaRPr lang="ko-KR" sz="455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992505" lvl="1" indent="-495935" algn="l" rtl="0">
              <a:lnSpc>
                <a:spcPts val="6439"/>
              </a:lnSpc>
              <a:buFont typeface="Arial"/>
              <a:buChar char="•"/>
            </a:pPr>
            <a:r>
              <a:rPr lang="ko-KR" sz="4550" b="0" i="0" u="none" baseline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 (MS)"/>
              </a:rPr>
              <a:t>타인의 기대​</a:t>
            </a:r>
            <a:endParaRPr lang="ko-KR" sz="455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l" rtl="0">
              <a:lnSpc>
                <a:spcPts val="6439"/>
              </a:lnSpc>
            </a:pPr>
            <a:endParaRPr lang="ko-KR" sz="4599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81879" y="-305427"/>
            <a:ext cx="19281670" cy="2836194"/>
            <a:chOff x="0" y="-38100"/>
            <a:chExt cx="5078300" cy="74698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78300" cy="708881"/>
            </a:xfrm>
            <a:custGeom>
              <a:avLst/>
              <a:gdLst/>
              <a:ahLst/>
              <a:cxnLst/>
              <a:rect l="l" t="t" r="r" b="b"/>
              <a:pathLst>
                <a:path w="5078300" h="708881">
                  <a:moveTo>
                    <a:pt x="0" y="0"/>
                  </a:moveTo>
                  <a:lnTo>
                    <a:pt x="5078300" y="0"/>
                  </a:lnTo>
                  <a:lnTo>
                    <a:pt x="5078300" y="708881"/>
                  </a:lnTo>
                  <a:lnTo>
                    <a:pt x="0" y="708881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ko-K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078300" cy="7469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077282" y="3954798"/>
            <a:ext cx="6618686" cy="3650514"/>
            <a:chOff x="0" y="-66675"/>
            <a:chExt cx="1329258" cy="66922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29258" cy="602546"/>
            </a:xfrm>
            <a:custGeom>
              <a:avLst/>
              <a:gdLst/>
              <a:ahLst/>
              <a:cxnLst/>
              <a:rect l="l" t="t" r="r" b="b"/>
              <a:pathLst>
                <a:path w="1329258" h="602546">
                  <a:moveTo>
                    <a:pt x="25734" y="0"/>
                  </a:moveTo>
                  <a:lnTo>
                    <a:pt x="1303524" y="0"/>
                  </a:lnTo>
                  <a:cubicBezTo>
                    <a:pt x="1310349" y="0"/>
                    <a:pt x="1316895" y="2711"/>
                    <a:pt x="1321721" y="7537"/>
                  </a:cubicBezTo>
                  <a:cubicBezTo>
                    <a:pt x="1326547" y="12363"/>
                    <a:pt x="1329258" y="18909"/>
                    <a:pt x="1329258" y="25734"/>
                  </a:cubicBezTo>
                  <a:lnTo>
                    <a:pt x="1329258" y="576813"/>
                  </a:lnTo>
                  <a:cubicBezTo>
                    <a:pt x="1329258" y="583638"/>
                    <a:pt x="1326547" y="590183"/>
                    <a:pt x="1321721" y="595009"/>
                  </a:cubicBezTo>
                  <a:cubicBezTo>
                    <a:pt x="1316895" y="599835"/>
                    <a:pt x="1310349" y="602546"/>
                    <a:pt x="1303524" y="602546"/>
                  </a:cubicBezTo>
                  <a:lnTo>
                    <a:pt x="25734" y="602546"/>
                  </a:lnTo>
                  <a:cubicBezTo>
                    <a:pt x="18909" y="602546"/>
                    <a:pt x="12363" y="599835"/>
                    <a:pt x="7537" y="595009"/>
                  </a:cubicBezTo>
                  <a:cubicBezTo>
                    <a:pt x="2711" y="590183"/>
                    <a:pt x="0" y="583638"/>
                    <a:pt x="0" y="576813"/>
                  </a:cubicBezTo>
                  <a:lnTo>
                    <a:pt x="0" y="25734"/>
                  </a:lnTo>
                  <a:cubicBezTo>
                    <a:pt x="0" y="18909"/>
                    <a:pt x="2711" y="12363"/>
                    <a:pt x="7537" y="7537"/>
                  </a:cubicBezTo>
                  <a:cubicBezTo>
                    <a:pt x="12363" y="2711"/>
                    <a:pt x="18909" y="0"/>
                    <a:pt x="2573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9000"/>
                  </a:srgbClr>
                </a:gs>
                <a:gs pos="100000">
                  <a:srgbClr val="19317D">
                    <a:alpha val="9000"/>
                  </a:srgbClr>
                </a:gs>
              </a:gsLst>
              <a:lin ang="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ko-K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1329258" cy="669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8" r="-198"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9" name="Group 9"/>
          <p:cNvGrpSpPr/>
          <p:nvPr/>
        </p:nvGrpSpPr>
        <p:grpSpPr>
          <a:xfrm>
            <a:off x="3289764" y="5340580"/>
            <a:ext cx="4047122" cy="415295"/>
            <a:chOff x="0" y="-66675"/>
            <a:chExt cx="812800" cy="8340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16731"/>
            </a:xfrm>
            <a:custGeom>
              <a:avLst/>
              <a:gdLst/>
              <a:ahLst/>
              <a:cxnLst/>
              <a:rect l="l" t="t" r="r" b="b"/>
              <a:pathLst>
                <a:path w="812800" h="16731">
                  <a:moveTo>
                    <a:pt x="0" y="0"/>
                  </a:moveTo>
                  <a:lnTo>
                    <a:pt x="812800" y="0"/>
                  </a:lnTo>
                  <a:lnTo>
                    <a:pt x="812800" y="16731"/>
                  </a:lnTo>
                  <a:lnTo>
                    <a:pt x="0" y="16731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ko-K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812800" cy="834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3856943" y="1028700"/>
            <a:ext cx="10647253" cy="981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ko-KR" sz="6500" b="0" i="0" u="none" baseline="0">
                <a:solidFill>
                  <a:srgbClr val="FFFFFF"/>
                </a:solidFill>
                <a:latin typeface="Effra"/>
                <a:ea typeface="Effra"/>
                <a:cs typeface="Effra"/>
                <a:sym typeface="Effra"/>
              </a:rPr>
              <a:t>새로운 내면의 목소리 선택​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077282" y="4713646"/>
            <a:ext cx="6618686" cy="12320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4768"/>
              </a:lnSpc>
            </a:pPr>
            <a:r>
              <a:rPr lang="ko-KR" sz="4750" b="1" i="0" u="none" baseline="0" dirty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"아직 준비가 안 되었어요"​</a:t>
            </a:r>
            <a:endParaRPr lang="ko-KR" sz="4750" b="1" dirty="0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3553409" y="6079944"/>
            <a:ext cx="3666433" cy="622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4768"/>
              </a:lnSpc>
            </a:pPr>
            <a:r>
              <a:rPr lang="ko-KR" sz="4750" b="1" i="0" u="none" baseline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"얼마든지 할 수 있어요"​</a:t>
            </a:r>
            <a:endParaRPr lang="ko-KR" sz="4750" b="1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15" name="Group 15"/>
          <p:cNvGrpSpPr/>
          <p:nvPr/>
        </p:nvGrpSpPr>
        <p:grpSpPr>
          <a:xfrm>
            <a:off x="9592032" y="3954798"/>
            <a:ext cx="6618686" cy="3643280"/>
            <a:chOff x="0" y="-66675"/>
            <a:chExt cx="1329258" cy="66922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329258" cy="602546"/>
            </a:xfrm>
            <a:custGeom>
              <a:avLst/>
              <a:gdLst/>
              <a:ahLst/>
              <a:cxnLst/>
              <a:rect l="l" t="t" r="r" b="b"/>
              <a:pathLst>
                <a:path w="1329258" h="602546">
                  <a:moveTo>
                    <a:pt x="25734" y="0"/>
                  </a:moveTo>
                  <a:lnTo>
                    <a:pt x="1303524" y="0"/>
                  </a:lnTo>
                  <a:cubicBezTo>
                    <a:pt x="1310349" y="0"/>
                    <a:pt x="1316895" y="2711"/>
                    <a:pt x="1321721" y="7537"/>
                  </a:cubicBezTo>
                  <a:cubicBezTo>
                    <a:pt x="1326547" y="12363"/>
                    <a:pt x="1329258" y="18909"/>
                    <a:pt x="1329258" y="25734"/>
                  </a:cubicBezTo>
                  <a:lnTo>
                    <a:pt x="1329258" y="576813"/>
                  </a:lnTo>
                  <a:cubicBezTo>
                    <a:pt x="1329258" y="583638"/>
                    <a:pt x="1326547" y="590183"/>
                    <a:pt x="1321721" y="595009"/>
                  </a:cubicBezTo>
                  <a:cubicBezTo>
                    <a:pt x="1316895" y="599835"/>
                    <a:pt x="1310349" y="602546"/>
                    <a:pt x="1303524" y="602546"/>
                  </a:cubicBezTo>
                  <a:lnTo>
                    <a:pt x="25734" y="602546"/>
                  </a:lnTo>
                  <a:cubicBezTo>
                    <a:pt x="18909" y="602546"/>
                    <a:pt x="12363" y="599835"/>
                    <a:pt x="7537" y="595009"/>
                  </a:cubicBezTo>
                  <a:cubicBezTo>
                    <a:pt x="2711" y="590183"/>
                    <a:pt x="0" y="583638"/>
                    <a:pt x="0" y="576813"/>
                  </a:cubicBezTo>
                  <a:lnTo>
                    <a:pt x="0" y="25734"/>
                  </a:lnTo>
                  <a:cubicBezTo>
                    <a:pt x="0" y="18909"/>
                    <a:pt x="2711" y="12363"/>
                    <a:pt x="7537" y="7537"/>
                  </a:cubicBezTo>
                  <a:cubicBezTo>
                    <a:pt x="12363" y="2711"/>
                    <a:pt x="18909" y="0"/>
                    <a:pt x="2573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9000"/>
                  </a:srgbClr>
                </a:gs>
                <a:gs pos="100000">
                  <a:srgbClr val="19317D">
                    <a:alpha val="9000"/>
                  </a:srgbClr>
                </a:gs>
              </a:gsLst>
              <a:lin ang="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ko-K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66675"/>
              <a:ext cx="1329258" cy="669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804514" y="5340580"/>
            <a:ext cx="4047122" cy="415295"/>
            <a:chOff x="0" y="-66675"/>
            <a:chExt cx="812800" cy="8340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16731"/>
            </a:xfrm>
            <a:custGeom>
              <a:avLst/>
              <a:gdLst/>
              <a:ahLst/>
              <a:cxnLst/>
              <a:rect l="l" t="t" r="r" b="b"/>
              <a:pathLst>
                <a:path w="812800" h="16731">
                  <a:moveTo>
                    <a:pt x="0" y="0"/>
                  </a:moveTo>
                  <a:lnTo>
                    <a:pt x="812800" y="0"/>
                  </a:lnTo>
                  <a:lnTo>
                    <a:pt x="812800" y="16731"/>
                  </a:lnTo>
                  <a:lnTo>
                    <a:pt x="0" y="16731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ko-KR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66675"/>
              <a:ext cx="812800" cy="834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9954342" y="4716345"/>
            <a:ext cx="5894063" cy="622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4768"/>
              </a:lnSpc>
            </a:pPr>
            <a:r>
              <a:rPr lang="ko-KR" sz="4750" b="1" i="0" u="none" baseline="0" dirty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"별로 아는 게 없어서요"​</a:t>
            </a:r>
            <a:endParaRPr lang="ko-KR" sz="4750" b="1" dirty="0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0390259" y="6188457"/>
            <a:ext cx="5029199" cy="6224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4768"/>
              </a:lnSpc>
            </a:pPr>
            <a:r>
              <a:rPr lang="ko-KR" sz="4750" b="1" i="0" u="none" baseline="0" dirty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"배우면 되죠"​</a:t>
            </a:r>
            <a:endParaRPr lang="ko-KR" sz="4750" b="1" dirty="0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161114" y="0"/>
            <a:ext cx="7286974" cy="10286948"/>
            <a:chOff x="0" y="0"/>
            <a:chExt cx="9715966" cy="137159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715966" cy="13715930"/>
            </a:xfrm>
            <a:custGeom>
              <a:avLst/>
              <a:gdLst/>
              <a:ahLst/>
              <a:cxnLst/>
              <a:rect l="l" t="t" r="r" b="b"/>
              <a:pathLst>
                <a:path w="9715966" h="13715930">
                  <a:moveTo>
                    <a:pt x="0" y="0"/>
                  </a:moveTo>
                  <a:lnTo>
                    <a:pt x="9715966" y="0"/>
                  </a:lnTo>
                  <a:lnTo>
                    <a:pt x="9715966" y="13715930"/>
                  </a:lnTo>
                  <a:lnTo>
                    <a:pt x="0" y="13715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42038" r="-69847"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3995207"/>
            <a:ext cx="8936221" cy="981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799"/>
              </a:lnSpc>
            </a:pPr>
            <a:r>
              <a:rPr lang="ko-KR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성찰의 시간​</a:t>
            </a:r>
          </a:p>
        </p:txBody>
      </p:sp>
      <p:sp>
        <p:nvSpPr>
          <p:cNvPr id="5" name="Freeform 5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74" b="-74"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6" name="TextBox 6"/>
          <p:cNvSpPr txBox="1"/>
          <p:nvPr/>
        </p:nvSpPr>
        <p:spPr>
          <a:xfrm>
            <a:off x="1028700" y="5010150"/>
            <a:ext cx="9080589" cy="1142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4619"/>
              </a:lnSpc>
            </a:pPr>
            <a:r>
              <a:rPr lang="ko-KR" sz="3250" b="0" i="0" u="none" baseline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 (MS)"/>
              </a:rPr>
              <a:t>여러분은 어떤 분야에서 리더의 역할을 해달라는 요청을 받으셨습니까?​</a:t>
            </a:r>
            <a:endParaRPr lang="ko-KR" sz="325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l" rtl="0">
              <a:lnSpc>
                <a:spcPts val="4619"/>
              </a:lnSpc>
            </a:pPr>
            <a:r>
              <a:rPr lang="ko-KR" sz="3250" b="0" i="0" u="none" baseline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 (MS)"/>
              </a:rPr>
              <a:t>향후 30일 안에 여러분이 실천할 수 있는 한 가지는 무엇입니까?​</a:t>
            </a:r>
            <a:endParaRPr lang="ko-KR" sz="325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076936" y="3078938"/>
            <a:ext cx="4038507" cy="3332211"/>
            <a:chOff x="0" y="-66675"/>
            <a:chExt cx="811070" cy="66922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1070" cy="602546"/>
            </a:xfrm>
            <a:custGeom>
              <a:avLst/>
              <a:gdLst/>
              <a:ahLst/>
              <a:cxnLst/>
              <a:rect l="l" t="t" r="r" b="b"/>
              <a:pathLst>
                <a:path w="811070" h="602546">
                  <a:moveTo>
                    <a:pt x="42175" y="0"/>
                  </a:moveTo>
                  <a:lnTo>
                    <a:pt x="768895" y="0"/>
                  </a:lnTo>
                  <a:cubicBezTo>
                    <a:pt x="780081" y="0"/>
                    <a:pt x="790808" y="4443"/>
                    <a:pt x="798717" y="12353"/>
                  </a:cubicBezTo>
                  <a:cubicBezTo>
                    <a:pt x="806627" y="20262"/>
                    <a:pt x="811070" y="30989"/>
                    <a:pt x="811070" y="42175"/>
                  </a:cubicBezTo>
                  <a:lnTo>
                    <a:pt x="811070" y="560372"/>
                  </a:lnTo>
                  <a:cubicBezTo>
                    <a:pt x="811070" y="583664"/>
                    <a:pt x="792188" y="602546"/>
                    <a:pt x="768895" y="602546"/>
                  </a:cubicBezTo>
                  <a:lnTo>
                    <a:pt x="42175" y="602546"/>
                  </a:lnTo>
                  <a:cubicBezTo>
                    <a:pt x="18882" y="602546"/>
                    <a:pt x="0" y="583664"/>
                    <a:pt x="0" y="560372"/>
                  </a:cubicBezTo>
                  <a:lnTo>
                    <a:pt x="0" y="42175"/>
                  </a:lnTo>
                  <a:cubicBezTo>
                    <a:pt x="0" y="30989"/>
                    <a:pt x="4443" y="20262"/>
                    <a:pt x="12353" y="12353"/>
                  </a:cubicBezTo>
                  <a:cubicBezTo>
                    <a:pt x="20262" y="4443"/>
                    <a:pt x="30989" y="0"/>
                    <a:pt x="4217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9000"/>
                  </a:srgbClr>
                </a:gs>
                <a:gs pos="100000">
                  <a:srgbClr val="19317D">
                    <a:alpha val="9000"/>
                  </a:srgbClr>
                </a:gs>
              </a:gsLst>
              <a:lin ang="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ko-K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811070" cy="669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771424" y="4179062"/>
            <a:ext cx="2649530" cy="13914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ko-KR" sz="3600" b="1" i="0" u="none" baseline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리더십은 우리 각자의 내면에 존재합니다​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2172557" y="3078938"/>
            <a:ext cx="4038507" cy="3332211"/>
            <a:chOff x="0" y="-66675"/>
            <a:chExt cx="811070" cy="66922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1070" cy="602546"/>
            </a:xfrm>
            <a:custGeom>
              <a:avLst/>
              <a:gdLst/>
              <a:ahLst/>
              <a:cxnLst/>
              <a:rect l="l" t="t" r="r" b="b"/>
              <a:pathLst>
                <a:path w="811070" h="602546">
                  <a:moveTo>
                    <a:pt x="42175" y="0"/>
                  </a:moveTo>
                  <a:lnTo>
                    <a:pt x="768895" y="0"/>
                  </a:lnTo>
                  <a:cubicBezTo>
                    <a:pt x="780081" y="0"/>
                    <a:pt x="790808" y="4443"/>
                    <a:pt x="798717" y="12353"/>
                  </a:cubicBezTo>
                  <a:cubicBezTo>
                    <a:pt x="806627" y="20262"/>
                    <a:pt x="811070" y="30989"/>
                    <a:pt x="811070" y="42175"/>
                  </a:cubicBezTo>
                  <a:lnTo>
                    <a:pt x="811070" y="560372"/>
                  </a:lnTo>
                  <a:cubicBezTo>
                    <a:pt x="811070" y="583664"/>
                    <a:pt x="792188" y="602546"/>
                    <a:pt x="768895" y="602546"/>
                  </a:cubicBezTo>
                  <a:lnTo>
                    <a:pt x="42175" y="602546"/>
                  </a:lnTo>
                  <a:cubicBezTo>
                    <a:pt x="18882" y="602546"/>
                    <a:pt x="0" y="583664"/>
                    <a:pt x="0" y="560372"/>
                  </a:cubicBezTo>
                  <a:lnTo>
                    <a:pt x="0" y="42175"/>
                  </a:lnTo>
                  <a:cubicBezTo>
                    <a:pt x="0" y="30989"/>
                    <a:pt x="4443" y="20262"/>
                    <a:pt x="12353" y="12353"/>
                  </a:cubicBezTo>
                  <a:cubicBezTo>
                    <a:pt x="20262" y="4443"/>
                    <a:pt x="30989" y="0"/>
                    <a:pt x="4217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9000"/>
                  </a:srgbClr>
                </a:gs>
                <a:gs pos="100000">
                  <a:srgbClr val="19317D">
                    <a:alpha val="9000"/>
                  </a:srgbClr>
                </a:gs>
              </a:gsLst>
              <a:lin ang="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ko-K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811070" cy="669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2329222" y="4181956"/>
            <a:ext cx="3725177" cy="19211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ko-KR" sz="3600" b="1" i="0" u="none" baseline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작은 행동이 모여 혁신적인 영향력을 만들어냅니다.​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7124400" y="3078938"/>
            <a:ext cx="4038507" cy="3332211"/>
            <a:chOff x="0" y="-66675"/>
            <a:chExt cx="811070" cy="66922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1070" cy="602546"/>
            </a:xfrm>
            <a:custGeom>
              <a:avLst/>
              <a:gdLst/>
              <a:ahLst/>
              <a:cxnLst/>
              <a:rect l="l" t="t" r="r" b="b"/>
              <a:pathLst>
                <a:path w="811070" h="602546">
                  <a:moveTo>
                    <a:pt x="42175" y="0"/>
                  </a:moveTo>
                  <a:lnTo>
                    <a:pt x="768895" y="0"/>
                  </a:lnTo>
                  <a:cubicBezTo>
                    <a:pt x="780081" y="0"/>
                    <a:pt x="790808" y="4443"/>
                    <a:pt x="798717" y="12353"/>
                  </a:cubicBezTo>
                  <a:cubicBezTo>
                    <a:pt x="806627" y="20262"/>
                    <a:pt x="811070" y="30989"/>
                    <a:pt x="811070" y="42175"/>
                  </a:cubicBezTo>
                  <a:lnTo>
                    <a:pt x="811070" y="560372"/>
                  </a:lnTo>
                  <a:cubicBezTo>
                    <a:pt x="811070" y="583664"/>
                    <a:pt x="792188" y="602546"/>
                    <a:pt x="768895" y="602546"/>
                  </a:cubicBezTo>
                  <a:lnTo>
                    <a:pt x="42175" y="602546"/>
                  </a:lnTo>
                  <a:cubicBezTo>
                    <a:pt x="18882" y="602546"/>
                    <a:pt x="0" y="583664"/>
                    <a:pt x="0" y="560372"/>
                  </a:cubicBezTo>
                  <a:lnTo>
                    <a:pt x="0" y="42175"/>
                  </a:lnTo>
                  <a:cubicBezTo>
                    <a:pt x="0" y="30989"/>
                    <a:pt x="4443" y="20262"/>
                    <a:pt x="12353" y="12353"/>
                  </a:cubicBezTo>
                  <a:cubicBezTo>
                    <a:pt x="20262" y="4443"/>
                    <a:pt x="30989" y="0"/>
                    <a:pt x="4217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9000"/>
                  </a:srgbClr>
                </a:gs>
                <a:gs pos="100000">
                  <a:srgbClr val="19317D">
                    <a:alpha val="9000"/>
                  </a:srgbClr>
                </a:gs>
              </a:gsLst>
              <a:lin ang="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ko-K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66675"/>
              <a:ext cx="811070" cy="669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7745749" y="4179062"/>
            <a:ext cx="2795809" cy="13914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ko-KR" sz="3600" b="1" i="0" u="none" baseline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직위보다 행동이 더 중요합니다​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01636" y="1284742"/>
            <a:ext cx="8884728" cy="981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ko-KR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핵심 요약​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-674710" y="8353930"/>
            <a:ext cx="19281670" cy="2416454"/>
            <a:chOff x="0" y="-38100"/>
            <a:chExt cx="5078300" cy="63643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078300" cy="598332"/>
            </a:xfrm>
            <a:custGeom>
              <a:avLst/>
              <a:gdLst/>
              <a:ahLst/>
              <a:cxnLst/>
              <a:rect l="l" t="t" r="r" b="b"/>
              <a:pathLst>
                <a:path w="5078300" h="598332">
                  <a:moveTo>
                    <a:pt x="0" y="0"/>
                  </a:moveTo>
                  <a:lnTo>
                    <a:pt x="5078300" y="0"/>
                  </a:lnTo>
                  <a:lnTo>
                    <a:pt x="5078300" y="598332"/>
                  </a:lnTo>
                  <a:lnTo>
                    <a:pt x="0" y="598332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ko-K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5078300" cy="6364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4" b="-74"/>
            </a:stretch>
          </a:blipFill>
        </p:spPr>
        <p:txBody>
          <a:bodyPr/>
          <a:lstStyle/>
          <a:p>
            <a:endParaRPr lang="ko-K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t="-30739" r="-17743" b="-8808"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3" name="Group 3"/>
          <p:cNvGrpSpPr/>
          <p:nvPr/>
        </p:nvGrpSpPr>
        <p:grpSpPr>
          <a:xfrm>
            <a:off x="11023725" y="0"/>
            <a:ext cx="7424364" cy="10286948"/>
            <a:chOff x="0" y="0"/>
            <a:chExt cx="9899152" cy="137159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899152" cy="13715930"/>
            </a:xfrm>
            <a:custGeom>
              <a:avLst/>
              <a:gdLst/>
              <a:ahLst/>
              <a:cxnLst/>
              <a:rect l="l" t="t" r="r" b="b"/>
              <a:pathLst>
                <a:path w="9899152" h="13715930">
                  <a:moveTo>
                    <a:pt x="0" y="0"/>
                  </a:moveTo>
                  <a:lnTo>
                    <a:pt x="9899152" y="0"/>
                  </a:lnTo>
                  <a:lnTo>
                    <a:pt x="9899152" y="13715930"/>
                  </a:lnTo>
                  <a:lnTo>
                    <a:pt x="0" y="13715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03659" r="-38890"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5036916"/>
            <a:ext cx="9024544" cy="15903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6439"/>
              </a:lnSpc>
            </a:pPr>
            <a:r>
              <a:rPr lang="ko-KR" sz="4550" b="0" i="0" u="none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"/>
              </a:rPr>
              <a:t>완벽하게 이끌 필요는 없습니다. 목적의식을 가지고 이끌면 됩니다.​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2779119"/>
            <a:ext cx="9781270" cy="1943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679"/>
              </a:lnSpc>
            </a:pPr>
            <a:r>
              <a:rPr lang="ko-KR" sz="6400" b="0" i="0" u="none" baseline="0">
                <a:solidFill>
                  <a:srgbClr val="FFFFFF"/>
                </a:solidFill>
                <a:latin typeface="Effra"/>
                <a:ea typeface="Effra"/>
                <a:cs typeface="Effra"/>
                <a:sym typeface="Effra"/>
              </a:rPr>
              <a:t>리더십은 선택에서 시작합니다​</a:t>
            </a:r>
          </a:p>
        </p:txBody>
      </p:sp>
      <p:sp>
        <p:nvSpPr>
          <p:cNvPr id="7" name="Freeform 7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4" b="-74"/>
            </a:stretch>
          </a:blipFill>
        </p:spPr>
        <p:txBody>
          <a:bodyPr/>
          <a:lstStyle/>
          <a:p>
            <a:endParaRPr lang="ko-K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1064</Words>
  <Application>Microsoft Office PowerPoint</Application>
  <PresentationFormat>Custom</PresentationFormat>
  <Paragraphs>155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Effra</vt:lpstr>
      <vt:lpstr>Arial</vt:lpstr>
      <vt:lpstr>Calibri</vt:lpstr>
      <vt:lpstr>Calibri (MS)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Michelle RC pptx</dc:title>
  <dc:creator>Michelle Burnette</dc:creator>
  <cp:lastModifiedBy>Lydia Tortolero</cp:lastModifiedBy>
  <cp:revision>37</cp:revision>
  <dcterms:created xsi:type="dcterms:W3CDTF">2006-08-16T00:00:00Z</dcterms:created>
  <dcterms:modified xsi:type="dcterms:W3CDTF">2026-03-03T20:00:05Z</dcterms:modified>
  <dc:identifier>DAHBDGf_e10</dc:identifier>
</cp:coreProperties>
</file>