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(MS)" panose="020B0604020202020204" charset="0"/>
      <p:regular r:id="rId21"/>
    </p:embeddedFont>
    <p:embeddedFont>
      <p:font typeface="Effra" panose="020B0803020203020204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BB5FF3-41C3-4167-527C-2518FB6F0433}" v="3" dt="2026-03-03T15:41:02.3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8673" autoAdjust="0"/>
  </p:normalViewPr>
  <p:slideViewPr>
    <p:cSldViewPr snapToGrid="0">
      <p:cViewPr varScale="1">
        <p:scale>
          <a:sx n="32" d="100"/>
          <a:sy n="32" d="100"/>
        </p:scale>
        <p:origin x="200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22AA8-23DF-49A6-8837-E0449819A9DB}" type="datetimeFigureOut"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2B081-7DCA-4A96-B8B8-920F8A74D8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2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É uma grande satisfação reunir-se hoje com vocês… aproximando clubes, regiões e fusos horários diferentes.</a:t>
            </a: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O que nos une é um propósito poderoso e compartilhado: melhorar a vida de mulheres e meninas.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Para muitas de nós, tudo começou com a ideia de participar de uma ou duas reuniões da Soroptimist... só para ver do que se tratava.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E, sem perceber, ao longo do caminho, essa organização se tornou parte da nossa identidade.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Por isso, é muito especial estarmos aqui hoje — juntas — falando sobre liderança transformadora… e sobre o futuro que estamos construindo para a Soroptimist.</a:t>
            </a:r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  <a:p>
            <a:endParaRPr lang="pt-br" i="1" dirty="0">
              <a:solidFill>
                <a:srgbClr val="0066CC"/>
              </a:solidFill>
            </a:endParaRPr>
          </a:p>
          <a:p>
            <a:pPr algn="l" rtl="0"/>
            <a:r>
              <a:rPr lang="pt-br" b="1" i="1" u="none" baseline="0">
                <a:solidFill>
                  <a:srgbClr val="0066CC"/>
                </a:solidFill>
              </a:rPr>
              <a:t>OPCIONAL: Adicione um toque de humor leve ou uma conexão pessoal sobre sua própria trajetória na Soroptimist.</a:t>
            </a:r>
            <a:r>
              <a:rPr lang="pt-br" b="1" i="0" u="none" baseline="0">
                <a:solidFill>
                  <a:srgbClr val="C00000"/>
                </a:solidFill>
              </a:rPr>
              <a:t> </a:t>
            </a:r>
            <a:endParaRPr lang="pt-br" b="1" dirty="0"/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3063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Não importa o que trouxe você ao Soroptimist no começo… ou como você chegou até aqui…</a:t>
            </a: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Hoje, vamos falar sobre algo que é realmente importante para o futuro da SIA.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Vamos falar sobre a liderança transformadora: uma liderança que não se define pelo cargo que você ocupa… mas pelo impacto que você gera.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Nos próximos minutos, vamos refletir sobre o que a liderança transformadora realmente significa,</a:t>
            </a:r>
            <a:br>
              <a:rPr lang="pt-br">
                <a:cs typeface="+mn-lt"/>
              </a:rPr>
            </a:br>
            <a:r>
              <a:rPr lang="pt-br" b="0" i="0" u="none" baseline="0"/>
              <a:t>quantas pessoas aqui provavelmente já lideram dessa forma sem nem perceber</a:t>
            </a:r>
            <a:br>
              <a:rPr lang="pt-br">
                <a:cs typeface="+mn-lt"/>
              </a:rPr>
            </a:br>
            <a:r>
              <a:rPr lang="pt-br" b="0" i="0" u="none" baseline="0"/>
              <a:t>e, na sequência, sobre uma ação que cada pessoa aqui pode tomar para desenvolver ainda mais sua liderança.</a:t>
            </a:r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2074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A liderança transformadora significa gerar mudanças positivas e duradouras — em pessoas, em nossos clubes, em nossas comunidades... e até mesmo dentro de casa.</a:t>
            </a: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É uma liderança fundamentada em propósito e valores... e sustentada por ações cotidianas que melhoram a vida de mulheres e meninas.</a:t>
            </a: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Ela é mais relacionada à influência do que à autoridade.</a:t>
            </a:r>
            <a:br>
              <a:rPr lang="pt-br">
                <a:cs typeface="+mn-lt"/>
              </a:rPr>
            </a:br>
            <a:r>
              <a:rPr lang="pt-br" b="0" i="0" u="none" baseline="0"/>
              <a:t>Ao empoderamento, mais do que ao controle.</a:t>
            </a:r>
            <a:br>
              <a:rPr lang="pt-br">
                <a:cs typeface="+mn-lt"/>
              </a:rPr>
            </a:br>
            <a:r>
              <a:rPr lang="pt-br" b="0" i="0" u="none" baseline="0"/>
              <a:t>Ao propósito mais do que ao cargo.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E o mais importante: cada Soroptimista já é uma líder... aqui e agora.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Porque o trabalho que fazemos, juntas, é transformador de verdade.</a:t>
            </a:r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033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Caso ainda não tenham notado… nossas comunidades estão mudando.</a:t>
            </a:r>
          </a:p>
          <a:p>
            <a:pPr algn="l" rtl="0"/>
            <a:r>
              <a:rPr lang="pt-br" b="0" i="0" u="none" baseline="0"/>
              <a:t>O voluntariado está mudando.</a:t>
            </a: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E a liderança, em todos os níveis, é mais importante do que nunca.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A liderança da Soroptimist sempre foi diferente.</a:t>
            </a:r>
            <a:endParaRPr lang="pt-br" dirty="0">
              <a:ea typeface="Calibri"/>
              <a:cs typeface="Calibri"/>
            </a:endParaRPr>
          </a:p>
          <a:p>
            <a:pPr algn="l" rtl="0"/>
            <a:br>
              <a:rPr lang="pt-br">
                <a:cs typeface="+mn-lt"/>
              </a:rPr>
            </a:br>
            <a:r>
              <a:rPr lang="pt-br" b="0" i="0" u="none" baseline="0"/>
              <a:t>Ela é um processo colaborativo.</a:t>
            </a:r>
            <a:br>
              <a:rPr lang="pt-br">
                <a:cs typeface="+mn-lt"/>
              </a:rPr>
            </a:br>
            <a:r>
              <a:rPr lang="pt-br" b="0" i="0" u="none" baseline="0"/>
              <a:t>Um ato de compaixão.</a:t>
            </a:r>
            <a:br>
              <a:rPr lang="pt-br">
                <a:cs typeface="+mn-lt"/>
              </a:rPr>
            </a:br>
            <a:r>
              <a:rPr lang="pt-br" b="0" i="0" u="none" baseline="0"/>
              <a:t>E exige coragem.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E isso... é a liderança transformadora em ação.</a:t>
            </a:r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9730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Liderança nem sempre significa estar no pódio.</a:t>
            </a:r>
          </a:p>
          <a:p>
            <a:pPr algn="l" rtl="0"/>
            <a:r>
              <a:rPr lang="pt-br" b="0" i="0" u="none" baseline="0"/>
              <a:t>Muitas vezes significa dar o exemplo.</a:t>
            </a:r>
          </a:p>
          <a:p>
            <a:pPr algn="l" rtl="0"/>
            <a:br>
              <a:rPr lang="pt-br"/>
            </a:br>
            <a:r>
              <a:rPr lang="pt-br" b="0" i="0" u="none" baseline="0"/>
              <a:t>Dar as boas-vindas a uma nova associada.</a:t>
            </a:r>
            <a:br>
              <a:rPr lang="pt-br"/>
            </a:br>
            <a:r>
              <a:rPr lang="pt-br" b="0" i="0" u="none" baseline="0"/>
              <a:t>Ou levantar aquela pergunta importante... aquela que todo mundo quer fazer... mas talvez tenha medo de dizer em voz alta.</a:t>
            </a:r>
          </a:p>
          <a:p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48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Gostaria de fazer uma pergunta importante.</a:t>
            </a:r>
          </a:p>
          <a:p>
            <a:pPr algn="l" rtl="0"/>
            <a:r>
              <a:rPr lang="pt-br" b="0" i="0" u="none" baseline="0"/>
              <a:t>Como seria se, em vez de nos perguntarmos se estamos qualificadas, nos perguntássemos de que forma já estamos contribuindo para a missão?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O que já estamos fazendo — neste exato momento — que mostra que somos líderes transformadoras?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Porque a verdade é que... muitas de vocês já são isso mesmo.</a:t>
            </a:r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2504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Liderança não precisa de microfone.</a:t>
            </a:r>
          </a:p>
          <a:p>
            <a:pPr algn="l" rtl="0"/>
            <a:r>
              <a:rPr lang="pt-br" b="0" i="0" u="none" baseline="0"/>
              <a:t>Ela se manifesta em pequenos gestos de incentivo praticados todos os dias. </a:t>
            </a:r>
          </a:p>
          <a:p>
            <a:endParaRPr lang="pt-br" i="1" dirty="0">
              <a:solidFill>
                <a:srgbClr val="0066CC"/>
              </a:solidFill>
            </a:endParaRPr>
          </a:p>
          <a:p>
            <a:endParaRPr lang="pt-br" i="1" dirty="0">
              <a:solidFill>
                <a:srgbClr val="0066CC"/>
              </a:solidFill>
            </a:endParaRPr>
          </a:p>
          <a:p>
            <a:pPr algn="l" rtl="0"/>
            <a:r>
              <a:rPr lang="pt-br" b="0" i="1" u="none" baseline="0">
                <a:solidFill>
                  <a:srgbClr val="0066CC"/>
                </a:solidFill>
              </a:rPr>
              <a:t>OPCIONAL: Breve exemplo pessoal ou regional de liderança discreta.</a:t>
            </a:r>
            <a:r>
              <a:rPr lang="pt-br" b="1" i="0" u="none" baseline="0">
                <a:solidFill>
                  <a:srgbClr val="C00000"/>
                </a:solidFill>
              </a:rPr>
              <a:t> </a:t>
            </a:r>
            <a:endParaRPr lang="pt-br" dirty="0"/>
          </a:p>
          <a:p>
            <a:pPr algn="l" rtl="0"/>
            <a:r>
              <a:rPr lang="pt-br" b="1" i="0" u="none" baseline="0">
                <a:solidFill>
                  <a:srgbClr val="C00000"/>
                </a:solidFill>
              </a:rPr>
              <a:t>⏱ PULE ESTA SEÇÃO SE ESTIVER COM POUCO TEMPO</a:t>
            </a:r>
            <a:endParaRPr lang="pt-br" dirty="0"/>
          </a:p>
          <a:p>
            <a:endParaRPr lang="pt-br" b="1" i="1" dirty="0">
              <a:solidFill>
                <a:srgbClr val="76923C"/>
              </a:solidFill>
            </a:endParaRPr>
          </a:p>
          <a:p>
            <a:endParaRPr lang="pt-br" b="1" i="1" dirty="0">
              <a:solidFill>
                <a:srgbClr val="76923C"/>
              </a:solidFill>
            </a:endParaRPr>
          </a:p>
          <a:p>
            <a:pPr algn="l" rtl="0"/>
            <a:r>
              <a:rPr lang="pt-br" b="1" i="1" u="none" baseline="0">
                <a:solidFill>
                  <a:srgbClr val="76923C"/>
                </a:solidFill>
              </a:rPr>
              <a:t>Exemplo: Um exemplo seria tomar a iniciativa de levar alguns lanches para a sua mesa enquanto acompanha uma apresentação pouco antes do almoço.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1" i="1" u="none" baseline="0">
                <a:solidFill>
                  <a:srgbClr val="76923C"/>
                </a:solidFill>
              </a:rPr>
              <a:t>Ou enviar uma mensagem para integrantes da sua equipe no Zoom pouco antes de uma apresentação importante, elogiando sua aparência ou estilo... isso, sim, pode ser transformador.</a:t>
            </a:r>
            <a:endParaRPr lang="pt-br" dirty="0"/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9210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Cada pessoa aqui contribui com as qualidades de liderança, como organização, incentivo, atuação em defesa de uma causa ou conexão com outras pessoas.</a:t>
            </a:r>
          </a:p>
          <a:p>
            <a:endParaRPr lang="pt-br" dirty="0">
              <a:ea typeface="Calibri"/>
              <a:cs typeface="Calibri"/>
            </a:endParaRPr>
          </a:p>
          <a:p>
            <a:endParaRPr lang="pt-b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030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Na Soroptimist, a liderança se manifesta nos gestos simples do dia a dia.</a:t>
            </a:r>
          </a:p>
          <a:p>
            <a:pPr algn="l" rtl="0"/>
            <a:r>
              <a:rPr lang="pt-br" b="0" i="0" u="none" baseline="0"/>
              <a:t>Um exemplo seria convidar alguém para participar de uma conversa sobre o planejamento de um grande evento… experimentar uma nova abordagem para engajar as associadas… ou se manifestar, criando espaço para que outras pessoas sejam ouvidas.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Você não precisa fazer tudo.</a:t>
            </a:r>
            <a:br>
              <a:rPr lang="pt-br">
                <a:cs typeface="+mn-lt"/>
              </a:rPr>
            </a:br>
            <a:r>
              <a:rPr lang="pt-br" b="0" i="0" u="none" baseline="0"/>
              <a:t>Basta fazer algo.</a:t>
            </a:r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  <a:p>
            <a:endParaRPr lang="pt-b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516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Parece fácil, não é? Podem acreditar: sei que as mulheres, coletivamente, enfrentam barreiras tanto internas quanto externas.  </a:t>
            </a:r>
          </a:p>
          <a:p>
            <a:pPr algn="l" rtl="0"/>
            <a:r>
              <a:rPr lang="pt-br" b="0" i="0" u="none" baseline="0"/>
              <a:t>A insegurança, o medo de fracasso, a síndrome do impostor e as expectativas externas são obstáculos que enfrentamos.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1" u="none" baseline="0">
                <a:solidFill>
                  <a:srgbClr val="000000"/>
                </a:solidFill>
              </a:rPr>
              <a:t>OPCIONAL: Exemplo pessoal de superação de um obstáculo.</a:t>
            </a:r>
            <a:r>
              <a:rPr lang="pt-br" b="1" i="0" u="none" baseline="0">
                <a:solidFill>
                  <a:srgbClr val="000000"/>
                </a:solidFill>
              </a:rPr>
              <a:t> </a:t>
            </a:r>
            <a:r>
              <a:rPr lang="pt-br" b="0" i="0" u="none" baseline="0">
                <a:solidFill>
                  <a:srgbClr val="000000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1" i="0" u="none" baseline="0">
                <a:solidFill>
                  <a:srgbClr val="000000"/>
                </a:solidFill>
              </a:rPr>
              <a:t>⏱ PULE ou PEÇA À PLATEIA PARA COMPARTILHAR EXEMPLOS, SE O TEMPO PERMITIR</a:t>
            </a:r>
            <a:r>
              <a:rPr lang="pt-br" b="0" i="0" u="none" baseline="0">
                <a:solidFill>
                  <a:srgbClr val="000000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0" i="0" u="none" baseline="0">
                <a:solidFill>
                  <a:srgbClr val="000000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0" i="1" u="none" baseline="0">
                <a:solidFill>
                  <a:srgbClr val="000000"/>
                </a:solidFill>
              </a:rPr>
              <a:t>Exemplo: Pessoalmente, às vezes sinto que o medo de fracasso tenta me dominar, ou me pego tentando atender às expectativas de outras pessoas.  Quando isso acontece, lembro que sem fracassos não saberíamos o verdadeiro significado do sucesso.  Temos que vencer essa negatividade interna e continuar avançando. </a:t>
            </a:r>
            <a:r>
              <a:rPr lang="pt-br" b="0" i="0" u="none" baseline="0">
                <a:solidFill>
                  <a:srgbClr val="000000"/>
                </a:solidFill>
              </a:rPr>
              <a:t> </a:t>
            </a:r>
            <a:endParaRPr lang="pt-br" dirty="0"/>
          </a:p>
          <a:p>
            <a:endParaRPr lang="pt-br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8499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As líderes transformadores mudam sua forma de pensar.</a:t>
            </a:r>
          </a:p>
          <a:p>
            <a:pPr algn="l" rtl="0"/>
            <a:r>
              <a:rPr lang="pt-br" b="0" i="0" u="none" baseline="0"/>
              <a:t>De… </a:t>
            </a:r>
            <a:r>
              <a:rPr lang="pt-br" b="0" i="1" u="none" baseline="0"/>
              <a:t>“Não estou preparada”…</a:t>
            </a:r>
            <a:r>
              <a:rPr lang="pt-br" b="0" i="0" u="none" baseline="0"/>
              <a:t> para… </a:t>
            </a:r>
            <a:r>
              <a:rPr lang="pt-br" b="0" i="1" u="none" baseline="0"/>
              <a:t>“Tenho disposição”.</a:t>
            </a:r>
            <a:endParaRPr lang="pt-br"/>
          </a:p>
          <a:p>
            <a:pPr algn="l" rtl="0"/>
            <a:r>
              <a:rPr lang="pt-br" b="0" i="0" u="none" baseline="0"/>
              <a:t>De… </a:t>
            </a:r>
            <a:r>
              <a:rPr lang="pt-br" b="0" i="1" u="none" baseline="0"/>
              <a:t>“Não sei o bastante”…</a:t>
            </a:r>
            <a:r>
              <a:rPr lang="pt-br" b="0" i="0" u="none" baseline="0"/>
              <a:t> para… </a:t>
            </a:r>
            <a:r>
              <a:rPr lang="pt-br" b="0" i="1" u="none" baseline="0"/>
              <a:t>“Posso aprender”.</a:t>
            </a:r>
            <a:endParaRPr lang="pt-br" dirty="0"/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Porque a liderança não começa com a certeza — começa com a vontade.</a:t>
            </a:r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r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7583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Vamos dedicar alguns instantes à reflexão silenciosa.</a:t>
            </a:r>
          </a:p>
          <a:p>
            <a:pPr algn="l" rtl="0"/>
            <a:r>
              <a:rPr lang="pt-br" b="0" i="0" u="none" baseline="0"/>
              <a:t>Qual é o seu chamado de liderança e qual ação você pode colocar em prática nos próximos 30 dias?</a:t>
            </a:r>
          </a:p>
          <a:p>
            <a:pPr algn="l" rtl="0"/>
            <a:r>
              <a:rPr lang="pt-br" b="1" i="0" u="none" baseline="0">
                <a:solidFill>
                  <a:srgbClr val="C00000"/>
                </a:solidFill>
              </a:rPr>
              <a:t>⏱ SE HOUVER TEMPO, PEÇA PARA COMPARTILHAREM COM A PESSOA AO LADO OU COM A SUA MESA</a:t>
            </a:r>
            <a:endParaRPr lang="pt-br"/>
          </a:p>
          <a:p>
            <a:endParaRPr lang="pt-b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106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A liderança existe em cada uma de nós.</a:t>
            </a:r>
          </a:p>
          <a:p>
            <a:pPr algn="l" rtl="0"/>
            <a:r>
              <a:rPr lang="pt-br" b="0" i="0" u="none" baseline="0"/>
              <a:t>Lembrem-se… as ações valem mais do que cargos e títulos.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E pequenos gestos — quando praticados de forma consistente — geram um impacto transformador.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E é assim que mudamos vidas.</a:t>
            </a:r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  <a:p>
            <a:endParaRPr lang="pt-b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286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A liderança não começa com um cargo — começa com uma escolha.</a:t>
            </a:r>
          </a:p>
          <a:p>
            <a:pPr algn="l" rtl="0"/>
            <a:r>
              <a:rPr lang="pt-br" b="0" i="0" u="none" baseline="0"/>
              <a:t> </a:t>
            </a:r>
          </a:p>
          <a:p>
            <a:pPr algn="l" rtl="0"/>
            <a:r>
              <a:rPr lang="pt-br" b="0" i="0" u="none" baseline="0"/>
              <a:t>O futuro da Soroptimist é construído por mulheres que escolhem liderar onde se encontram.</a:t>
            </a:r>
          </a:p>
          <a:p>
            <a:pPr algn="l" rtl="0"/>
            <a:r>
              <a:rPr lang="pt-br" b="0" i="0" u="none" baseline="0"/>
              <a:t> </a:t>
            </a:r>
          </a:p>
          <a:p>
            <a:pPr algn="l" rtl="0"/>
            <a:r>
              <a:rPr lang="pt-br" b="0" i="0" u="none" baseline="0"/>
              <a:t>Você não precisa liderar com perfeição... basta liderar com propósito.</a:t>
            </a:r>
          </a:p>
          <a:p>
            <a:pPr algn="l" rtl="0"/>
            <a:r>
              <a:rPr lang="pt-br" b="0" i="0" u="none" baseline="0"/>
              <a:t> </a:t>
            </a:r>
          </a:p>
          <a:p>
            <a:pPr algn="l" rtl="0"/>
            <a:r>
              <a:rPr lang="pt-br" b="0" i="0" u="none" baseline="0"/>
              <a:t>E quando pequenos gestos se acumulam, é assim que a Soroptimist continua transformando a vida de mulheres e meninas em todo o mundo.</a:t>
            </a:r>
          </a:p>
          <a:p>
            <a:endParaRPr lang="pt-br" dirty="0">
              <a:ea typeface="Calibri"/>
              <a:cs typeface="Calibri"/>
            </a:endParaRPr>
          </a:p>
          <a:p>
            <a:endParaRPr lang="pt-b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511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2.sv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7.sv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6.sv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5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102074" flipH="1">
            <a:off x="-6767235" y="4731905"/>
            <a:ext cx="20543549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028700" y="2937663"/>
            <a:ext cx="12193577" cy="4448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8684"/>
              </a:lnSpc>
            </a:pPr>
            <a:r>
              <a:rPr lang="pt-br" sz="8861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Construindo uma cultura de liderança transformadora: inspirando impacto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pt-br" sz="2200" b="1" i="0" u="none" spc="109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SOROPTIMIST INTERNATIONAL OF THE AMERICAS, INC</a:t>
            </a:r>
            <a:endParaRPr lang="pt-br" sz="2200" b="1" spc="109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342405"/>
            <a:ext cx="18865637" cy="7231185"/>
            <a:chOff x="0" y="-66675"/>
            <a:chExt cx="3804182" cy="14581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8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7744004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286933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3335282" y="4177874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9" y="0"/>
                </a:lnTo>
                <a:lnTo>
                  <a:pt x="1479049" y="1479049"/>
                </a:lnTo>
                <a:lnTo>
                  <a:pt x="0" y="1479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8363768" y="4202990"/>
            <a:ext cx="1556137" cy="1428817"/>
          </a:xfrm>
          <a:custGeom>
            <a:avLst/>
            <a:gdLst/>
            <a:ahLst/>
            <a:cxnLst/>
            <a:rect l="l" t="t" r="r" b="b"/>
            <a:pathLst>
              <a:path w="1556137" h="1428817">
                <a:moveTo>
                  <a:pt x="0" y="0"/>
                </a:moveTo>
                <a:lnTo>
                  <a:pt x="1556137" y="0"/>
                </a:lnTo>
                <a:lnTo>
                  <a:pt x="1556137" y="1428817"/>
                </a:lnTo>
                <a:lnTo>
                  <a:pt x="0" y="14288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 rot="5400000">
            <a:off x="13676805" y="4277568"/>
            <a:ext cx="1360973" cy="1401260"/>
          </a:xfrm>
          <a:custGeom>
            <a:avLst/>
            <a:gdLst/>
            <a:ahLst/>
            <a:cxnLst/>
            <a:rect l="l" t="t" r="r" b="b"/>
            <a:pathLst>
              <a:path w="1360973" h="1401260">
                <a:moveTo>
                  <a:pt x="0" y="0"/>
                </a:moveTo>
                <a:lnTo>
                  <a:pt x="1360974" y="0"/>
                </a:lnTo>
                <a:lnTo>
                  <a:pt x="1360974" y="1401260"/>
                </a:lnTo>
                <a:lnTo>
                  <a:pt x="0" y="14012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764807" y="6898119"/>
            <a:ext cx="2503251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O que é</a:t>
            </a:r>
            <a:endParaRPr lang="pt-br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392527" y="6898119"/>
            <a:ext cx="3681662" cy="468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Próxima ação</a:t>
            </a:r>
            <a:endParaRPr lang="pt-br" sz="3600" b="1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737684" y="6898119"/>
            <a:ext cx="4764505" cy="468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Como você lidera</a:t>
            </a:r>
            <a:endParaRPr lang="pt-br" sz="3600" b="1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067396" y="1289444"/>
            <a:ext cx="815320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O propósito de hoje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0809970" y="0"/>
            <a:ext cx="7638119" cy="10286948"/>
            <a:chOff x="0" y="0"/>
            <a:chExt cx="10184158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184158" cy="13715930"/>
            </a:xfrm>
            <a:custGeom>
              <a:avLst/>
              <a:gdLst/>
              <a:ahLst/>
              <a:cxnLst/>
              <a:rect l="l" t="t" r="r" b="b"/>
              <a:pathLst>
                <a:path w="10184158" h="13715930">
                  <a:moveTo>
                    <a:pt x="0" y="0"/>
                  </a:moveTo>
                  <a:lnTo>
                    <a:pt x="10184158" y="0"/>
                  </a:lnTo>
                  <a:lnTo>
                    <a:pt x="10184158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2211" r="-2993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3482" y="3935094"/>
            <a:ext cx="10106488" cy="3302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Gera mudanças duradouras​</a:t>
            </a:r>
            <a:endParaRPr lang="pt-b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Influência acima de autoridade​</a:t>
            </a:r>
            <a:endParaRPr lang="pt-b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Empoderamento acima de controle​</a:t>
            </a:r>
            <a:endParaRPr lang="pt-b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Propósito acima de cargo</a:t>
            </a:r>
            <a:endParaRPr lang="pt-b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735717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pt-br" sz="64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O que é Liderança Transformadora?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18528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7744004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2869336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3218685" y="3929032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5" y="0"/>
                </a:lnTo>
                <a:lnTo>
                  <a:pt x="1595495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2189747" y="6633647"/>
            <a:ext cx="3537285" cy="9298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Comunidades em transformação​</a:t>
            </a:r>
            <a:endParaRPr lang="pt-br" sz="360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015615" y="6633647"/>
            <a:ext cx="2503251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Liderança</a:t>
            </a:r>
            <a:endParaRPr lang="pt-b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importa​</a:t>
            </a:r>
            <a:endParaRPr lang="pt-b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782665" y="6681499"/>
            <a:ext cx="2795809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Voluntariado</a:t>
            </a:r>
          </a:p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em evolução​</a:t>
            </a:r>
            <a:endParaRPr lang="pt-b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218685" y="1284742"/>
            <a:ext cx="11507968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Por que isso importa agora​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674710" y="8353930"/>
            <a:ext cx="19281670" cy="2416454"/>
            <a:chOff x="0" y="-38100"/>
            <a:chExt cx="5078300" cy="6364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3634724" y="4026018"/>
            <a:ext cx="1265033" cy="1201781"/>
          </a:xfrm>
          <a:custGeom>
            <a:avLst/>
            <a:gdLst/>
            <a:ahLst/>
            <a:cxnLst/>
            <a:rect l="l" t="t" r="r" b="b"/>
            <a:pathLst>
              <a:path w="1265033" h="1201781">
                <a:moveTo>
                  <a:pt x="0" y="0"/>
                </a:moveTo>
                <a:lnTo>
                  <a:pt x="1265033" y="0"/>
                </a:lnTo>
                <a:lnTo>
                  <a:pt x="1265033" y="1201781"/>
                </a:lnTo>
                <a:lnTo>
                  <a:pt x="0" y="1201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8538688" y="4162135"/>
            <a:ext cx="1210624" cy="1103181"/>
          </a:xfrm>
          <a:custGeom>
            <a:avLst/>
            <a:gdLst/>
            <a:ahLst/>
            <a:cxnLst/>
            <a:rect l="l" t="t" r="r" b="b"/>
            <a:pathLst>
              <a:path w="1210624" h="1103181">
                <a:moveTo>
                  <a:pt x="0" y="0"/>
                </a:moveTo>
                <a:lnTo>
                  <a:pt x="1210624" y="0"/>
                </a:lnTo>
                <a:lnTo>
                  <a:pt x="1210624" y="1103181"/>
                </a:lnTo>
                <a:lnTo>
                  <a:pt x="0" y="11031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305427"/>
            <a:ext cx="19281670" cy="2836194"/>
            <a:chOff x="0" y="-38100"/>
            <a:chExt cx="5078300" cy="746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232358" y="2851099"/>
            <a:ext cx="6112042" cy="1538442"/>
            <a:chOff x="0" y="-66675"/>
            <a:chExt cx="1224041" cy="4051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4041" cy="338511"/>
            </a:xfrm>
            <a:custGeom>
              <a:avLst/>
              <a:gdLst/>
              <a:ahLst/>
              <a:cxnLst/>
              <a:rect l="l" t="t" r="r" b="b"/>
              <a:pathLst>
                <a:path w="1224041" h="338511">
                  <a:moveTo>
                    <a:pt x="36648" y="0"/>
                  </a:moveTo>
                  <a:lnTo>
                    <a:pt x="1187393" y="0"/>
                  </a:lnTo>
                  <a:cubicBezTo>
                    <a:pt x="1207633" y="0"/>
                    <a:pt x="1224041" y="16408"/>
                    <a:pt x="1224041" y="36648"/>
                  </a:cubicBezTo>
                  <a:lnTo>
                    <a:pt x="1224041" y="301863"/>
                  </a:lnTo>
                  <a:cubicBezTo>
                    <a:pt x="1224041" y="322103"/>
                    <a:pt x="1207633" y="338511"/>
                    <a:pt x="1187393" y="338511"/>
                  </a:cubicBezTo>
                  <a:lnTo>
                    <a:pt x="36648" y="338511"/>
                  </a:lnTo>
                  <a:cubicBezTo>
                    <a:pt x="26928" y="338511"/>
                    <a:pt x="17607" y="334650"/>
                    <a:pt x="10734" y="327777"/>
                  </a:cubicBezTo>
                  <a:cubicBezTo>
                    <a:pt x="3861" y="320904"/>
                    <a:pt x="0" y="311583"/>
                    <a:pt x="0" y="301863"/>
                  </a:cubicBezTo>
                  <a:lnTo>
                    <a:pt x="0" y="36648"/>
                  </a:lnTo>
                  <a:cubicBezTo>
                    <a:pt x="0" y="16408"/>
                    <a:pt x="16408" y="0"/>
                    <a:pt x="36648" y="0"/>
                  </a:cubicBezTo>
                  <a:close/>
                </a:path>
              </a:pathLst>
            </a:custGeom>
            <a:solidFill>
              <a:srgbClr val="29337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224041" cy="405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4731015" y="6155818"/>
            <a:ext cx="3086100" cy="317770"/>
            <a:chOff x="0" y="-38100"/>
            <a:chExt cx="812800" cy="836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5592"/>
            </a:xfrm>
            <a:custGeom>
              <a:avLst/>
              <a:gdLst/>
              <a:ahLst/>
              <a:cxnLst/>
              <a:rect l="l" t="t" r="r" b="b"/>
              <a:pathLst>
                <a:path w="812800" h="45592">
                  <a:moveTo>
                    <a:pt x="0" y="0"/>
                  </a:moveTo>
                  <a:lnTo>
                    <a:pt x="812800" y="0"/>
                  </a:lnTo>
                  <a:lnTo>
                    <a:pt x="812800" y="45592"/>
                  </a:lnTo>
                  <a:lnTo>
                    <a:pt x="0" y="45592"/>
                  </a:ln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3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97688" y="4789050"/>
            <a:ext cx="3369076" cy="336907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468935" y="6155818"/>
            <a:ext cx="3086100" cy="317770"/>
            <a:chOff x="0" y="-38100"/>
            <a:chExt cx="812800" cy="836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45592"/>
            </a:xfrm>
            <a:custGeom>
              <a:avLst/>
              <a:gdLst/>
              <a:ahLst/>
              <a:cxnLst/>
              <a:rect l="l" t="t" r="r" b="b"/>
              <a:pathLst>
                <a:path w="812800" h="45592">
                  <a:moveTo>
                    <a:pt x="0" y="0"/>
                  </a:moveTo>
                  <a:lnTo>
                    <a:pt x="812800" y="0"/>
                  </a:lnTo>
                  <a:lnTo>
                    <a:pt x="812800" y="45592"/>
                  </a:lnTo>
                  <a:lnTo>
                    <a:pt x="0" y="45592"/>
                  </a:ln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3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021236" y="4789050"/>
            <a:ext cx="3369076" cy="336907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457514" y="4789050"/>
            <a:ext cx="3369076" cy="336907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232358" y="3448020"/>
            <a:ext cx="6112041" cy="503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199"/>
              </a:lnSpc>
            </a:pPr>
            <a:r>
              <a:rPr lang="pt-br" sz="2950" b="0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A liderança se manifesta quando:</a:t>
            </a:r>
            <a:endParaRPr lang="pt-br" sz="295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262724" y="1028700"/>
            <a:ext cx="9762552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Repensando a liderança​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57461" y="5970211"/>
            <a:ext cx="2649530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Damos um exemplo​</a:t>
            </a:r>
            <a:endParaRPr lang="pt-b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3479746" y="5951161"/>
            <a:ext cx="2452056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Levantamos perguntas</a:t>
            </a:r>
            <a:endParaRPr lang="pt-b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importantes​</a:t>
            </a:r>
            <a:endParaRPr lang="pt-b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558812" y="5951161"/>
            <a:ext cx="3267778" cy="13914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Damos as boas-vindas às novas associadas​</a:t>
            </a:r>
            <a:endParaRPr lang="pt-br" sz="360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531796" y="498910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91622" y="497005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655344" y="497005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203" y="0"/>
            <a:ext cx="7475885" cy="10286948"/>
            <a:chOff x="0" y="0"/>
            <a:chExt cx="9967847" cy="13715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67847" cy="13715930"/>
            </a:xfrm>
            <a:custGeom>
              <a:avLst/>
              <a:gdLst/>
              <a:ahLst/>
              <a:cxnLst/>
              <a:rect l="l" t="t" r="r" b="b"/>
              <a:pathLst>
                <a:path w="9967847" h="13715930">
                  <a:moveTo>
                    <a:pt x="0" y="0"/>
                  </a:moveTo>
                  <a:lnTo>
                    <a:pt x="9967847" y="0"/>
                  </a:lnTo>
                  <a:lnTo>
                    <a:pt x="9967847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0494" r="-3603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995207"/>
            <a:ext cx="8936221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pt-br" sz="65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Como vocês já contribuem?​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990792" y="3357092"/>
            <a:ext cx="8153208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Liderança no dia a dia​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86017" y="3595783"/>
            <a:ext cx="5486521" cy="54865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46" r="-2504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66723" y="811983"/>
            <a:ext cx="4214677" cy="421467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8714" r="-2137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484209"/>
            <a:ext cx="18865637" cy="7089379"/>
            <a:chOff x="0" y="-66675"/>
            <a:chExt cx="3804182" cy="14295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62871"/>
            </a:xfrm>
            <a:custGeom>
              <a:avLst/>
              <a:gdLst/>
              <a:ahLst/>
              <a:cxnLst/>
              <a:rect l="l" t="t" r="r" b="b"/>
              <a:pathLst>
                <a:path w="3804182" h="1362871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52719"/>
                  </a:lnTo>
                  <a:cubicBezTo>
                    <a:pt x="202350" y="1361197"/>
                    <a:pt x="849870" y="1433585"/>
                    <a:pt x="1821147" y="1252719"/>
                  </a:cubicBezTo>
                  <a:cubicBezTo>
                    <a:pt x="2792433" y="992365"/>
                    <a:pt x="3547873" y="1144237"/>
                    <a:pt x="3804182" y="1252719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63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67003" y="3748127"/>
            <a:ext cx="3130788" cy="313078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7343" r="-13338" b="-89470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82138" y="3748127"/>
            <a:ext cx="3130788" cy="313078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63573" t="-2742" r="-41966" b="-12873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675075" y="3748127"/>
            <a:ext cx="3130788" cy="313078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4076" r="-36017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290209" y="3748127"/>
            <a:ext cx="3130788" cy="313078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74023" t="-6582" b="-9360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759935" y="1370052"/>
            <a:ext cx="14768130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100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Vocês já têm qualidades de liderança​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30502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pt-br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Organização​</a:t>
            </a:r>
            <a:endParaRPr lang="pt-br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75075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pt-br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Incentivo​</a:t>
            </a:r>
            <a:endParaRPr lang="pt-br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545637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pt-br" sz="2850" b="1" i="0" u="none" spc="63" baseline="0" dirty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Atuação em defesa da causa​</a:t>
            </a:r>
            <a:endParaRPr lang="pt-br" sz="2850" b="1" spc="63" dirty="0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290209" y="725500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pt-br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Conexão​</a:t>
            </a:r>
            <a:endParaRPr lang="pt-br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0353950" y="0"/>
            <a:ext cx="8094139" cy="10286948"/>
            <a:chOff x="0" y="0"/>
            <a:chExt cx="10792185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92185" cy="13715930"/>
            </a:xfrm>
            <a:custGeom>
              <a:avLst/>
              <a:gdLst/>
              <a:ahLst/>
              <a:cxnLst/>
              <a:rect l="l" t="t" r="r" b="b"/>
              <a:pathLst>
                <a:path w="10792185" h="13715930">
                  <a:moveTo>
                    <a:pt x="0" y="0"/>
                  </a:moveTo>
                  <a:lnTo>
                    <a:pt x="10792185" y="0"/>
                  </a:lnTo>
                  <a:lnTo>
                    <a:pt x="10792185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559" r="-5983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3482" y="4207656"/>
            <a:ext cx="10106488" cy="249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Convide alguém a participar​</a:t>
            </a:r>
            <a:endParaRPr lang="pt-br" sz="455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Experimente novas abordagens​​</a:t>
            </a:r>
            <a:endParaRPr lang="pt-br" sz="455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Manifeste-se​</a:t>
            </a:r>
            <a:endParaRPr lang="pt-br" sz="455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202317"/>
            <a:ext cx="8428121" cy="1943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pt-br" sz="6400" b="0" i="0" u="none" baseline="0" dirty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Pequenas ações moldam a cultura​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48719" r="-13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90792" y="1562751"/>
            <a:ext cx="815320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rtl="0">
              <a:lnSpc>
                <a:spcPts val="7799"/>
              </a:lnSpc>
            </a:pPr>
            <a:r>
              <a:rPr lang="pt-br" sz="65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Obstáculos que as mulheres enfrentam​</a:t>
            </a:r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703482" y="3696229"/>
            <a:ext cx="10106488" cy="4112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Insegurança</a:t>
            </a:r>
            <a:endParaRPr lang="pt-br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Medo de fracasso​</a:t>
            </a:r>
            <a:endParaRPr lang="pt-br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Síndrome do impostor​</a:t>
            </a:r>
            <a:endParaRPr lang="pt-br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pt-br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Expectativas externas​</a:t>
            </a:r>
            <a:endParaRPr lang="pt-br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 rtl="0">
              <a:lnSpc>
                <a:spcPts val="6439"/>
              </a:lnSpc>
            </a:pPr>
            <a:endParaRPr lang="pt-br" sz="45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305427"/>
            <a:ext cx="19281670" cy="2836194"/>
            <a:chOff x="0" y="-38100"/>
            <a:chExt cx="5078300" cy="746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77282" y="3954798"/>
            <a:ext cx="6618686" cy="3332211"/>
            <a:chOff x="0" y="-66675"/>
            <a:chExt cx="1329258" cy="6692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9258" cy="602546"/>
            </a:xfrm>
            <a:custGeom>
              <a:avLst/>
              <a:gdLst/>
              <a:ahLst/>
              <a:cxnLst/>
              <a:rect l="l" t="t" r="r" b="b"/>
              <a:pathLst>
                <a:path w="1329258" h="602546">
                  <a:moveTo>
                    <a:pt x="25734" y="0"/>
                  </a:moveTo>
                  <a:lnTo>
                    <a:pt x="1303524" y="0"/>
                  </a:lnTo>
                  <a:cubicBezTo>
                    <a:pt x="1310349" y="0"/>
                    <a:pt x="1316895" y="2711"/>
                    <a:pt x="1321721" y="7537"/>
                  </a:cubicBezTo>
                  <a:cubicBezTo>
                    <a:pt x="1326547" y="12363"/>
                    <a:pt x="1329258" y="18909"/>
                    <a:pt x="1329258" y="25734"/>
                  </a:cubicBezTo>
                  <a:lnTo>
                    <a:pt x="1329258" y="576813"/>
                  </a:lnTo>
                  <a:cubicBezTo>
                    <a:pt x="1329258" y="583638"/>
                    <a:pt x="1326547" y="590183"/>
                    <a:pt x="1321721" y="595009"/>
                  </a:cubicBezTo>
                  <a:cubicBezTo>
                    <a:pt x="1316895" y="599835"/>
                    <a:pt x="1310349" y="602546"/>
                    <a:pt x="1303524" y="602546"/>
                  </a:cubicBezTo>
                  <a:lnTo>
                    <a:pt x="25734" y="602546"/>
                  </a:lnTo>
                  <a:cubicBezTo>
                    <a:pt x="18909" y="602546"/>
                    <a:pt x="12363" y="599835"/>
                    <a:pt x="7537" y="595009"/>
                  </a:cubicBezTo>
                  <a:cubicBezTo>
                    <a:pt x="2711" y="590183"/>
                    <a:pt x="0" y="583638"/>
                    <a:pt x="0" y="576813"/>
                  </a:cubicBezTo>
                  <a:lnTo>
                    <a:pt x="0" y="25734"/>
                  </a:lnTo>
                  <a:cubicBezTo>
                    <a:pt x="0" y="18909"/>
                    <a:pt x="2711" y="12363"/>
                    <a:pt x="7537" y="7537"/>
                  </a:cubicBezTo>
                  <a:cubicBezTo>
                    <a:pt x="12363" y="2711"/>
                    <a:pt x="18909" y="0"/>
                    <a:pt x="257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329258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3289764" y="5340580"/>
            <a:ext cx="4047122" cy="415295"/>
            <a:chOff x="0" y="-66675"/>
            <a:chExt cx="812800" cy="834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6731"/>
            </a:xfrm>
            <a:custGeom>
              <a:avLst/>
              <a:gdLst/>
              <a:ahLst/>
              <a:cxnLst/>
              <a:rect l="l" t="t" r="r" b="b"/>
              <a:pathLst>
                <a:path w="812800" h="16731">
                  <a:moveTo>
                    <a:pt x="0" y="0"/>
                  </a:moveTo>
                  <a:lnTo>
                    <a:pt x="812800" y="0"/>
                  </a:lnTo>
                  <a:lnTo>
                    <a:pt x="812800" y="16731"/>
                  </a:lnTo>
                  <a:lnTo>
                    <a:pt x="0" y="1673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812800" cy="83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358189" y="1028700"/>
            <a:ext cx="13852529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 dirty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Escolhendo uma nova voz interior​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77282" y="4759683"/>
            <a:ext cx="6618686" cy="622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pt-br" sz="475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“Não estou preparada”​</a:t>
            </a:r>
            <a:endParaRPr lang="pt-br" sz="475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077282" y="6079944"/>
            <a:ext cx="6618685" cy="622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pt-br" sz="475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“Tenho disposição”​</a:t>
            </a:r>
            <a:endParaRPr lang="pt-br" sz="475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9592032" y="3954798"/>
            <a:ext cx="6618686" cy="3332211"/>
            <a:chOff x="0" y="-66675"/>
            <a:chExt cx="1329258" cy="66922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29258" cy="602546"/>
            </a:xfrm>
            <a:custGeom>
              <a:avLst/>
              <a:gdLst/>
              <a:ahLst/>
              <a:cxnLst/>
              <a:rect l="l" t="t" r="r" b="b"/>
              <a:pathLst>
                <a:path w="1329258" h="602546">
                  <a:moveTo>
                    <a:pt x="25734" y="0"/>
                  </a:moveTo>
                  <a:lnTo>
                    <a:pt x="1303524" y="0"/>
                  </a:lnTo>
                  <a:cubicBezTo>
                    <a:pt x="1310349" y="0"/>
                    <a:pt x="1316895" y="2711"/>
                    <a:pt x="1321721" y="7537"/>
                  </a:cubicBezTo>
                  <a:cubicBezTo>
                    <a:pt x="1326547" y="12363"/>
                    <a:pt x="1329258" y="18909"/>
                    <a:pt x="1329258" y="25734"/>
                  </a:cubicBezTo>
                  <a:lnTo>
                    <a:pt x="1329258" y="576813"/>
                  </a:lnTo>
                  <a:cubicBezTo>
                    <a:pt x="1329258" y="583638"/>
                    <a:pt x="1326547" y="590183"/>
                    <a:pt x="1321721" y="595009"/>
                  </a:cubicBezTo>
                  <a:cubicBezTo>
                    <a:pt x="1316895" y="599835"/>
                    <a:pt x="1310349" y="602546"/>
                    <a:pt x="1303524" y="602546"/>
                  </a:cubicBezTo>
                  <a:lnTo>
                    <a:pt x="25734" y="602546"/>
                  </a:lnTo>
                  <a:cubicBezTo>
                    <a:pt x="18909" y="602546"/>
                    <a:pt x="12363" y="599835"/>
                    <a:pt x="7537" y="595009"/>
                  </a:cubicBezTo>
                  <a:cubicBezTo>
                    <a:pt x="2711" y="590183"/>
                    <a:pt x="0" y="583638"/>
                    <a:pt x="0" y="576813"/>
                  </a:cubicBezTo>
                  <a:lnTo>
                    <a:pt x="0" y="25734"/>
                  </a:lnTo>
                  <a:cubicBezTo>
                    <a:pt x="0" y="18909"/>
                    <a:pt x="2711" y="12363"/>
                    <a:pt x="7537" y="7537"/>
                  </a:cubicBezTo>
                  <a:cubicBezTo>
                    <a:pt x="12363" y="2711"/>
                    <a:pt x="18909" y="0"/>
                    <a:pt x="257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1329258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804514" y="5340580"/>
            <a:ext cx="4047122" cy="415295"/>
            <a:chOff x="0" y="-66675"/>
            <a:chExt cx="812800" cy="8340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6731"/>
            </a:xfrm>
            <a:custGeom>
              <a:avLst/>
              <a:gdLst/>
              <a:ahLst/>
              <a:cxnLst/>
              <a:rect l="l" t="t" r="r" b="b"/>
              <a:pathLst>
                <a:path w="812800" h="16731">
                  <a:moveTo>
                    <a:pt x="0" y="0"/>
                  </a:moveTo>
                  <a:lnTo>
                    <a:pt x="812800" y="0"/>
                  </a:lnTo>
                  <a:lnTo>
                    <a:pt x="812800" y="16731"/>
                  </a:lnTo>
                  <a:lnTo>
                    <a:pt x="0" y="1673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812800" cy="83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954343" y="4759683"/>
            <a:ext cx="5894063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pt-br" sz="475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“Não sei o bastante”​</a:t>
            </a:r>
            <a:endParaRPr lang="pt-br" sz="475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592032" y="6079944"/>
            <a:ext cx="6618686" cy="622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pt-br" sz="475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“Posso aprender”​</a:t>
            </a:r>
            <a:endParaRPr lang="pt-br" sz="475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61114" y="0"/>
            <a:ext cx="7286974" cy="10286948"/>
            <a:chOff x="0" y="0"/>
            <a:chExt cx="9715966" cy="13715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15966" cy="13715930"/>
            </a:xfrm>
            <a:custGeom>
              <a:avLst/>
              <a:gdLst/>
              <a:ahLst/>
              <a:cxnLst/>
              <a:rect l="l" t="t" r="r" b="b"/>
              <a:pathLst>
                <a:path w="9715966" h="13715930">
                  <a:moveTo>
                    <a:pt x="0" y="0"/>
                  </a:moveTo>
                  <a:lnTo>
                    <a:pt x="9715966" y="0"/>
                  </a:lnTo>
                  <a:lnTo>
                    <a:pt x="9715966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038" r="-6984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995207"/>
            <a:ext cx="8936221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Momento de reflexão​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1028700" y="5010150"/>
            <a:ext cx="9080589" cy="1142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19"/>
              </a:lnSpc>
            </a:pPr>
            <a:r>
              <a:rPr lang="pt-br" sz="32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Qual é o seu chamado de liderança?​</a:t>
            </a:r>
            <a:endParaRPr lang="pt-br" sz="32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 rtl="0">
              <a:lnSpc>
                <a:spcPts val="4619"/>
              </a:lnSpc>
            </a:pPr>
            <a:r>
              <a:rPr lang="pt-br" sz="32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Qual ação você pode colocar em prática nos próximos 30 dias?​</a:t>
            </a:r>
            <a:endParaRPr lang="pt-br" sz="32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76936" y="3078938"/>
            <a:ext cx="4038507" cy="3332211"/>
            <a:chOff x="0" y="-66675"/>
            <a:chExt cx="811070" cy="669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71424" y="4179062"/>
            <a:ext cx="2649530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Liderança existe em cada um(a) de nós​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172557" y="3078938"/>
            <a:ext cx="4038507" cy="3332211"/>
            <a:chOff x="0" y="-66675"/>
            <a:chExt cx="811070" cy="6692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29222" y="3950462"/>
            <a:ext cx="3725177" cy="1921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Pequenos gestos geram um impacto transformador​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124400" y="3078938"/>
            <a:ext cx="4038507" cy="3332211"/>
            <a:chOff x="0" y="-66675"/>
            <a:chExt cx="811070" cy="6692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745749" y="4179062"/>
            <a:ext cx="2795809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Ações valem mais do que cargos e títulos​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01636" y="1284742"/>
            <a:ext cx="888472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Principais conclusões​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-674710" y="8353930"/>
            <a:ext cx="19281670" cy="2416454"/>
            <a:chOff x="0" y="-38100"/>
            <a:chExt cx="5078300" cy="6364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1023725" y="0"/>
            <a:ext cx="7424364" cy="10286948"/>
            <a:chOff x="0" y="0"/>
            <a:chExt cx="9899152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99152" cy="13715930"/>
            </a:xfrm>
            <a:custGeom>
              <a:avLst/>
              <a:gdLst/>
              <a:ahLst/>
              <a:cxnLst/>
              <a:rect l="l" t="t" r="r" b="b"/>
              <a:pathLst>
                <a:path w="9899152" h="13715930">
                  <a:moveTo>
                    <a:pt x="0" y="0"/>
                  </a:moveTo>
                  <a:lnTo>
                    <a:pt x="9899152" y="0"/>
                  </a:lnTo>
                  <a:lnTo>
                    <a:pt x="9899152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3659" r="-388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036916"/>
            <a:ext cx="9024544" cy="1590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439"/>
              </a:lnSpc>
            </a:pPr>
            <a:r>
              <a:rPr lang="pt-b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Você não precisa liderar com perfeição — basta liderar com propósito.​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119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pt-br" sz="64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A liderança começa com uma escolha​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1349</Words>
  <Application>Microsoft Office PowerPoint</Application>
  <PresentationFormat>Custom</PresentationFormat>
  <Paragraphs>155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Effra</vt:lpstr>
      <vt:lpstr>Arial</vt:lpstr>
      <vt:lpstr>Calibri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Michelle RC pptx</dc:title>
  <dc:creator>Michelle Burnette</dc:creator>
  <cp:lastModifiedBy>Lydia Tortolero</cp:lastModifiedBy>
  <cp:revision>35</cp:revision>
  <dcterms:created xsi:type="dcterms:W3CDTF">2006-08-16T00:00:00Z</dcterms:created>
  <dcterms:modified xsi:type="dcterms:W3CDTF">2026-03-03T20:00:30Z</dcterms:modified>
  <dc:identifier>DAHBDGf_e10</dc:identifier>
</cp:coreProperties>
</file>