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8288000" cy="10287000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Calibri (MS)" panose="020B0604020202020204" charset="0"/>
      <p:regular r:id="rId21"/>
    </p:embeddedFont>
    <p:embeddedFont>
      <p:font typeface="Effra" panose="020B0803020203020204" pitchFamily="34" charset="0"/>
      <p:regular r:id="rId22"/>
      <p:bold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A6B403B-9183-B25B-6F74-83D4E30C8BE2}" v="5" dt="2026-03-03T15:42:21.0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58673" autoAdjust="0"/>
  </p:normalViewPr>
  <p:slideViewPr>
    <p:cSldViewPr snapToGrid="0">
      <p:cViewPr varScale="1">
        <p:scale>
          <a:sx n="32" d="100"/>
          <a:sy n="32" d="100"/>
        </p:scale>
        <p:origin x="2002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C22AA8-23DF-49A6-8837-E0449819A9DB}" type="datetimeFigureOut">
              <a:t>3/3/2026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C2B081-7DCA-4A96-B8B8-920F8A74D83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7276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x-es-XL" b="0" i="0" u="none" baseline="0"/>
              <a:t>Es realmente maravilloso poder estar juntas hoy, desde diferentes clubes, regiones y zonas horarias.</a:t>
            </a:r>
          </a:p>
          <a:p>
            <a:pPr algn="l" rtl="0"/>
            <a:r>
              <a:rPr lang="x-es-XL" b="0" i="0" u="none" baseline="0"/>
              <a:t> </a:t>
            </a:r>
            <a:endParaRPr lang="x-es-XL" dirty="0">
              <a:ea typeface="Calibri"/>
              <a:cs typeface="Calibri"/>
            </a:endParaRPr>
          </a:p>
          <a:p>
            <a:pPr algn="l" rtl="0"/>
            <a:r>
              <a:rPr lang="x-es-XL" b="0" i="0" u="none" baseline="0"/>
              <a:t>Lo que nos conecta a todas es un propósito poderoso y compartido: mejorar la vida de mujeres y niñas.</a:t>
            </a:r>
            <a:endParaRPr lang="x-es-XL" dirty="0">
              <a:ea typeface="Calibri"/>
              <a:cs typeface="Calibri"/>
            </a:endParaRPr>
          </a:p>
          <a:p>
            <a:pPr algn="l" rtl="0"/>
            <a:r>
              <a:rPr lang="x-es-XL" b="0" i="0" u="none" baseline="0"/>
              <a:t> </a:t>
            </a:r>
            <a:endParaRPr lang="x-es-XL" dirty="0">
              <a:ea typeface="Calibri"/>
              <a:cs typeface="Calibri"/>
            </a:endParaRPr>
          </a:p>
          <a:p>
            <a:pPr algn="l" rtl="0"/>
            <a:r>
              <a:rPr lang="x-es-XL" b="0" i="0" u="none" baseline="0"/>
              <a:t>Muchas de nosotras llegamos a Soroptimist pensando que podríamos asistir a una reunión o dos… solo para ver de qué se trataba.</a:t>
            </a:r>
            <a:endParaRPr lang="x-es-XL" dirty="0">
              <a:ea typeface="Calibri"/>
              <a:cs typeface="Calibri"/>
            </a:endParaRPr>
          </a:p>
          <a:p>
            <a:pPr algn="l" rtl="0"/>
            <a:r>
              <a:rPr lang="x-es-XL" b="0" i="0" u="none" baseline="0"/>
              <a:t> </a:t>
            </a:r>
            <a:endParaRPr lang="x-es-XL" dirty="0">
              <a:ea typeface="Calibri"/>
              <a:cs typeface="Calibri"/>
            </a:endParaRPr>
          </a:p>
          <a:p>
            <a:pPr algn="l" rtl="0"/>
            <a:r>
              <a:rPr lang="x-es-XL" b="0" i="0" u="none" baseline="0"/>
              <a:t>Y, de alguna manera, a lo largo del camino, esta organización se convirtió en parte de quienes somos.</a:t>
            </a:r>
            <a:endParaRPr lang="x-es-XL" dirty="0">
              <a:ea typeface="Calibri"/>
              <a:cs typeface="Calibri"/>
            </a:endParaRPr>
          </a:p>
          <a:p>
            <a:pPr algn="l" rtl="0"/>
            <a:r>
              <a:rPr lang="x-es-XL" b="0" i="0" u="none" baseline="0"/>
              <a:t> </a:t>
            </a:r>
            <a:endParaRPr lang="x-es-XL" dirty="0">
              <a:ea typeface="Calibri"/>
              <a:cs typeface="Calibri"/>
            </a:endParaRPr>
          </a:p>
          <a:p>
            <a:pPr algn="l" rtl="0"/>
            <a:r>
              <a:rPr lang="x-es-XL" b="0" i="0" u="none" baseline="0"/>
              <a:t>Por eso es especialmente significativo que estemos aquí hoy, juntas, hablando sobre liderazgo transformacional… y el futuro que estamos construyendo para Soroptimist.</a:t>
            </a:r>
            <a:endParaRPr lang="x-es-XL" dirty="0">
              <a:ea typeface="Calibri"/>
              <a:cs typeface="Calibri"/>
            </a:endParaRPr>
          </a:p>
          <a:p>
            <a:endParaRPr lang="x-es-XL" dirty="0">
              <a:ea typeface="Calibri"/>
              <a:cs typeface="Calibri"/>
            </a:endParaRPr>
          </a:p>
          <a:p>
            <a:endParaRPr lang="x-es-XL" i="1" dirty="0">
              <a:solidFill>
                <a:srgbClr val="0066CC"/>
              </a:solidFill>
            </a:endParaRPr>
          </a:p>
          <a:p>
            <a:pPr algn="l" rtl="0"/>
            <a:r>
              <a:rPr lang="x-es-XL" b="1" i="1" u="none" baseline="0">
                <a:solidFill>
                  <a:srgbClr val="0066CC"/>
                </a:solidFill>
              </a:rPr>
              <a:t>COMPLEMENTO OPCIONAL: Un toque de humor ligero o alguna anécdota personal sobre tu trayectoria como soroptimista.</a:t>
            </a:r>
            <a:r>
              <a:rPr lang="x-es-XL" b="1" i="0" u="none" baseline="0">
                <a:solidFill>
                  <a:srgbClr val="C00000"/>
                </a:solidFill>
              </a:rPr>
              <a:t> </a:t>
            </a:r>
            <a:endParaRPr lang="x-es-XL" b="1" dirty="0"/>
          </a:p>
          <a:p>
            <a:endParaRPr lang="x-es-XL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0AC2B081-7DCA-4A96-B8B8-920F8A74D83B}" type="slidenum">
              <a:t>1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36230634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x-es-XL" b="0" i="0" u="none" baseline="0"/>
              <a:t>No importa qué fue lo que las trajo a Soroptimist… o cómo llegaron aquí en este momento…</a:t>
            </a:r>
          </a:p>
          <a:p>
            <a:pPr algn="l" rtl="0"/>
            <a:r>
              <a:rPr lang="x-es-XL" b="0" i="0" u="none" baseline="0"/>
              <a:t> </a:t>
            </a:r>
            <a:endParaRPr lang="x-es-XL" dirty="0">
              <a:ea typeface="Calibri"/>
              <a:cs typeface="Calibri"/>
            </a:endParaRPr>
          </a:p>
          <a:p>
            <a:pPr algn="l" rtl="0"/>
            <a:r>
              <a:rPr lang="x-es-XL" b="0" i="0" u="none" baseline="0"/>
              <a:t>Hoy vamos a hablar de algo que realmente importa para el futuro de SIA.</a:t>
            </a:r>
            <a:endParaRPr lang="x-es-XL" dirty="0">
              <a:ea typeface="Calibri"/>
              <a:cs typeface="Calibri"/>
            </a:endParaRPr>
          </a:p>
          <a:p>
            <a:pPr algn="l" rtl="0"/>
            <a:r>
              <a:rPr lang="x-es-XL" b="0" i="0" u="none" baseline="0"/>
              <a:t> </a:t>
            </a:r>
            <a:endParaRPr lang="x-es-XL" dirty="0">
              <a:ea typeface="Calibri"/>
              <a:cs typeface="Calibri"/>
            </a:endParaRPr>
          </a:p>
          <a:p>
            <a:pPr algn="l" rtl="0"/>
            <a:r>
              <a:rPr lang="x-es-XL" b="0" i="0" u="none" baseline="0"/>
              <a:t>Vamos a hablar sobre liderazgo transformacional: liderazgo que no se define con un título… sino por el impacto que ustedes crean.</a:t>
            </a:r>
            <a:endParaRPr lang="x-es-XL" dirty="0">
              <a:ea typeface="Calibri"/>
              <a:cs typeface="Calibri"/>
            </a:endParaRPr>
          </a:p>
          <a:p>
            <a:pPr algn="l" rtl="0"/>
            <a:r>
              <a:rPr lang="x-es-XL" b="0" i="0" u="none" baseline="0"/>
              <a:t> </a:t>
            </a:r>
            <a:endParaRPr lang="x-es-XL" dirty="0">
              <a:ea typeface="Calibri"/>
              <a:cs typeface="Calibri"/>
            </a:endParaRPr>
          </a:p>
          <a:p>
            <a:pPr algn="l" rtl="0"/>
            <a:r>
              <a:rPr lang="x-es-XL" b="0" i="0" u="none" baseline="0"/>
              <a:t>En los próximos minutos, exploraremos qué significa realmente el liderazgo transformacional,</a:t>
            </a:r>
            <a:br>
              <a:rPr lang="x-es-XL">
                <a:cs typeface="+mn-lt"/>
              </a:rPr>
            </a:br>
            <a:r>
              <a:rPr lang="x-es-XL" b="0" i="0" u="none" baseline="0"/>
              <a:t>cuántas de ustedes probablemente ya están siguiendo este camino sin siquiera darse cuenta</a:t>
            </a:r>
            <a:br>
              <a:rPr lang="x-es-XL">
                <a:cs typeface="+mn-lt"/>
              </a:rPr>
            </a:br>
            <a:r>
              <a:rPr lang="x-es-XL" b="0" i="0" u="none" baseline="0"/>
              <a:t>y una acción que pueden llevar a cabo a continuación para desarrollar aún más su liderazgo.</a:t>
            </a:r>
            <a:endParaRPr lang="x-es-XL" dirty="0">
              <a:ea typeface="Calibri"/>
              <a:cs typeface="Calibri"/>
            </a:endParaRPr>
          </a:p>
          <a:p>
            <a:endParaRPr lang="x-es-XL" dirty="0">
              <a:ea typeface="Calibri"/>
              <a:cs typeface="Calibri"/>
            </a:endParaRPr>
          </a:p>
          <a:p>
            <a:endParaRPr lang="x-es-XL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0AC2B081-7DCA-4A96-B8B8-920F8A74D83B}" type="slidenum">
              <a:t>2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4820744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x-es-XL" b="0" i="0" u="none" baseline="0"/>
              <a:t>El liderazgo transformacional consiste en crear cambios positivos y duraderos: en las personas, en nuestros clubes, en nuestras comunidades… e incluso en nuestros propios hogares.</a:t>
            </a:r>
          </a:p>
          <a:p>
            <a:pPr algn="l" rtl="0"/>
            <a:r>
              <a:rPr lang="x-es-XL" b="0" i="0" u="none" baseline="0"/>
              <a:t> </a:t>
            </a:r>
            <a:endParaRPr lang="x-es-XL" dirty="0">
              <a:ea typeface="Calibri"/>
              <a:cs typeface="Calibri"/>
            </a:endParaRPr>
          </a:p>
          <a:p>
            <a:pPr algn="l" rtl="0"/>
            <a:r>
              <a:rPr lang="x-es-XL" b="0" i="0" u="none" baseline="0"/>
              <a:t>Es un liderazgo arraigado en propósitos y valores… y en las acciones cotidianas que mejoran la vida de mujeres y niñas.</a:t>
            </a:r>
          </a:p>
          <a:p>
            <a:pPr algn="l" rtl="0"/>
            <a:r>
              <a:rPr lang="x-es-XL" b="0" i="0" u="none" baseline="0"/>
              <a:t> </a:t>
            </a:r>
            <a:endParaRPr lang="x-es-XL" dirty="0">
              <a:ea typeface="Calibri"/>
              <a:cs typeface="Calibri"/>
            </a:endParaRPr>
          </a:p>
          <a:p>
            <a:pPr algn="l" rtl="0"/>
            <a:r>
              <a:rPr lang="x-es-XL" b="0" i="0" u="none" baseline="0"/>
              <a:t>Se trata de influencia más que de autoridad.</a:t>
            </a:r>
            <a:br>
              <a:rPr lang="x-es-XL">
                <a:cs typeface="+mn-lt"/>
              </a:rPr>
            </a:br>
            <a:r>
              <a:rPr lang="x-es-XL" b="0" i="0" u="none" baseline="0"/>
              <a:t>Empoderamiento más que control.</a:t>
            </a:r>
            <a:br>
              <a:rPr lang="x-es-XL">
                <a:cs typeface="+mn-lt"/>
              </a:rPr>
            </a:br>
            <a:r>
              <a:rPr lang="x-es-XL" b="0" i="0" u="none" baseline="0"/>
              <a:t>Propósito más que posición.</a:t>
            </a:r>
            <a:endParaRPr lang="x-es-XL" dirty="0">
              <a:ea typeface="Calibri"/>
              <a:cs typeface="Calibri"/>
            </a:endParaRPr>
          </a:p>
          <a:p>
            <a:pPr algn="l" rtl="0"/>
            <a:r>
              <a:rPr lang="x-es-XL" b="0" i="0" u="none" baseline="0"/>
              <a:t> </a:t>
            </a:r>
            <a:endParaRPr lang="x-es-XL" dirty="0">
              <a:ea typeface="Calibri"/>
              <a:cs typeface="Calibri"/>
            </a:endParaRPr>
          </a:p>
          <a:p>
            <a:pPr algn="l" rtl="0"/>
            <a:r>
              <a:rPr lang="x-es-XL" b="0" i="0" u="none" baseline="0"/>
              <a:t>Y esta es la parte más importante: cada soroptimista es una líder… ahora mismo.</a:t>
            </a:r>
            <a:endParaRPr lang="x-es-XL" dirty="0">
              <a:ea typeface="Calibri"/>
              <a:cs typeface="Calibri"/>
            </a:endParaRPr>
          </a:p>
          <a:p>
            <a:pPr algn="l" rtl="0"/>
            <a:r>
              <a:rPr lang="x-es-XL" b="0" i="0" u="none" baseline="0"/>
              <a:t>Porque el trabajo que hacemos juntas es verdaderamente transformador.</a:t>
            </a:r>
            <a:endParaRPr lang="x-es-XL" dirty="0">
              <a:ea typeface="Calibri"/>
              <a:cs typeface="Calibri"/>
            </a:endParaRPr>
          </a:p>
          <a:p>
            <a:endParaRPr lang="x-es-XL" dirty="0">
              <a:ea typeface="Calibri"/>
              <a:cs typeface="Calibri"/>
            </a:endParaRPr>
          </a:p>
          <a:p>
            <a:endParaRPr lang="x-es-XL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0AC2B081-7DCA-4A96-B8B8-920F8A74D83B}" type="slidenum">
              <a:t>3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17830334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x-es-XL" b="0" i="0" u="none" baseline="0"/>
              <a:t>Por si no se han dado cuenta… nuestras comunidades están cambiando.</a:t>
            </a:r>
          </a:p>
          <a:p>
            <a:pPr algn="l" rtl="0"/>
            <a:r>
              <a:rPr lang="x-es-XL" b="0" i="0" u="none" baseline="0"/>
              <a:t>El voluntariado está cambiando.</a:t>
            </a:r>
          </a:p>
          <a:p>
            <a:pPr algn="l" rtl="0"/>
            <a:r>
              <a:rPr lang="x-es-XL" b="0" i="0" u="none" baseline="0"/>
              <a:t> </a:t>
            </a:r>
            <a:endParaRPr lang="x-es-XL" dirty="0">
              <a:ea typeface="Calibri"/>
              <a:cs typeface="Calibri"/>
            </a:endParaRPr>
          </a:p>
          <a:p>
            <a:pPr algn="l" rtl="0"/>
            <a:r>
              <a:rPr lang="x-es-XL" b="0" i="0" u="none" baseline="0"/>
              <a:t>Y el liderazgo, en todos los niveles, importa más que nunca.</a:t>
            </a:r>
            <a:endParaRPr lang="x-es-XL" dirty="0">
              <a:ea typeface="Calibri"/>
              <a:cs typeface="Calibri"/>
            </a:endParaRPr>
          </a:p>
          <a:p>
            <a:pPr algn="l" rtl="0"/>
            <a:r>
              <a:rPr lang="x-es-XL" b="0" i="0" u="none" baseline="0"/>
              <a:t>El liderazgo soroptimista siempre ha sido diferente.</a:t>
            </a:r>
            <a:endParaRPr lang="x-es-XL" dirty="0">
              <a:ea typeface="Calibri"/>
              <a:cs typeface="Calibri"/>
            </a:endParaRPr>
          </a:p>
          <a:p>
            <a:pPr algn="l" rtl="0"/>
            <a:br>
              <a:rPr lang="x-es-XL">
                <a:cs typeface="+mn-lt"/>
              </a:rPr>
            </a:br>
            <a:r>
              <a:rPr lang="x-es-XL" b="0" i="0" u="none" baseline="0"/>
              <a:t>Es colaborativo.</a:t>
            </a:r>
            <a:br>
              <a:rPr lang="x-es-XL">
                <a:cs typeface="+mn-lt"/>
              </a:rPr>
            </a:br>
            <a:r>
              <a:rPr lang="x-es-XL" b="0" i="0" u="none" baseline="0"/>
              <a:t>Es compasivo.</a:t>
            </a:r>
            <a:br>
              <a:rPr lang="x-es-XL">
                <a:cs typeface="+mn-lt"/>
              </a:rPr>
            </a:br>
            <a:r>
              <a:rPr lang="x-es-XL" b="0" i="0" u="none" baseline="0"/>
              <a:t>Y es valiente.</a:t>
            </a:r>
            <a:endParaRPr lang="x-es-XL" dirty="0">
              <a:ea typeface="Calibri"/>
              <a:cs typeface="Calibri"/>
            </a:endParaRPr>
          </a:p>
          <a:p>
            <a:pPr algn="l" rtl="0"/>
            <a:r>
              <a:rPr lang="x-es-XL" b="0" i="0" u="none" baseline="0"/>
              <a:t> </a:t>
            </a:r>
            <a:endParaRPr lang="x-es-XL" dirty="0">
              <a:ea typeface="Calibri"/>
              <a:cs typeface="Calibri"/>
            </a:endParaRPr>
          </a:p>
          <a:p>
            <a:pPr algn="l" rtl="0"/>
            <a:r>
              <a:rPr lang="x-es-XL" b="0" i="0" u="none" baseline="0"/>
              <a:t>Y eso… es liderazgo transformacional en acción.</a:t>
            </a:r>
            <a:endParaRPr lang="x-es-XL" dirty="0">
              <a:ea typeface="Calibri"/>
              <a:cs typeface="Calibri"/>
            </a:endParaRPr>
          </a:p>
          <a:p>
            <a:endParaRPr lang="x-es-XL" dirty="0">
              <a:ea typeface="Calibri"/>
              <a:cs typeface="Calibri"/>
            </a:endParaRPr>
          </a:p>
          <a:p>
            <a:endParaRPr lang="x-es-XL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0AC2B081-7DCA-4A96-B8B8-920F8A74D83B}" type="slidenum">
              <a:t>4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36797303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x-es-XL" b="0" i="0" u="none" baseline="0"/>
              <a:t>El liderazgo no siempre consiste en estar de pie en un podio.</a:t>
            </a:r>
          </a:p>
          <a:p>
            <a:pPr algn="l" rtl="0"/>
            <a:r>
              <a:rPr lang="x-es-XL" b="0" i="0" u="none" baseline="0"/>
              <a:t>A veces equivale a dar el ejemplo.</a:t>
            </a:r>
          </a:p>
          <a:p>
            <a:pPr algn="l" rtl="0"/>
            <a:br>
              <a:rPr lang="x-es-XL"/>
            </a:br>
            <a:r>
              <a:rPr lang="x-es-XL" b="0" i="0" u="none" baseline="0"/>
              <a:t>A recibir a una miembro nueva.</a:t>
            </a:r>
            <a:br>
              <a:rPr lang="x-es-XL"/>
            </a:br>
            <a:r>
              <a:rPr lang="x-es-XL" b="0" i="0" u="none" baseline="0"/>
              <a:t>O a hacer esa pregunta importante… la que todas las demás están pensando… pero que tal vez tengan miedo de decir en voz alta.</a:t>
            </a:r>
          </a:p>
          <a:p>
            <a:endParaRPr lang="x-es-XL" dirty="0">
              <a:ea typeface="Calibri"/>
              <a:cs typeface="Calibri"/>
            </a:endParaRPr>
          </a:p>
          <a:p>
            <a:endParaRPr lang="x-es-XL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0AC2B081-7DCA-4A96-B8B8-920F8A74D83B}" type="slidenum">
              <a:t>5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31740481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x-es-XL" b="0" i="0" u="none" baseline="0"/>
              <a:t>Quiero hacerles una pregunta importante.</a:t>
            </a:r>
          </a:p>
          <a:p>
            <a:pPr algn="l" rtl="0"/>
            <a:r>
              <a:rPr lang="x-es-XL" b="0" i="0" u="none" baseline="0"/>
              <a:t>¿Cómo nos sentiríamos si, en lugar de preguntarnos si estamos calificadas, nos preguntáramos cómo estamos contribuyendo ya para apoyar la misión?</a:t>
            </a:r>
            <a:endParaRPr lang="x-es-XL" dirty="0">
              <a:ea typeface="Calibri"/>
              <a:cs typeface="Calibri"/>
            </a:endParaRPr>
          </a:p>
          <a:p>
            <a:pPr algn="l" rtl="0"/>
            <a:r>
              <a:rPr lang="x-es-XL" b="0" i="0" u="none" baseline="0"/>
              <a:t> </a:t>
            </a:r>
            <a:endParaRPr lang="x-es-XL" dirty="0">
              <a:ea typeface="Calibri"/>
              <a:cs typeface="Calibri"/>
            </a:endParaRPr>
          </a:p>
          <a:p>
            <a:pPr algn="l" rtl="0"/>
            <a:r>
              <a:rPr lang="x-es-XL" b="0" i="0" u="none" baseline="0"/>
              <a:t>¿Qué estamos haciendo ya, ahora mismo, que demuestra que somos líderes transformacionales?</a:t>
            </a:r>
            <a:endParaRPr lang="x-es-XL" dirty="0">
              <a:ea typeface="Calibri"/>
              <a:cs typeface="Calibri"/>
            </a:endParaRPr>
          </a:p>
          <a:p>
            <a:pPr algn="l" rtl="0"/>
            <a:r>
              <a:rPr lang="x-es-XL" b="0" i="0" u="none" baseline="0"/>
              <a:t>Porque la verdad es que muchas de ustedes ya lo son.</a:t>
            </a:r>
            <a:endParaRPr lang="x-es-XL" dirty="0">
              <a:ea typeface="Calibri"/>
              <a:cs typeface="Calibri"/>
            </a:endParaRPr>
          </a:p>
          <a:p>
            <a:endParaRPr lang="x-es-XL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0AC2B081-7DCA-4A96-B8B8-920F8A74D83B}" type="slidenum">
              <a:t>6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5625047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x-es-XL" b="0" i="0" u="none" baseline="0"/>
              <a:t>El liderazgo no necesita un micrófono.</a:t>
            </a:r>
          </a:p>
          <a:p>
            <a:pPr algn="l" rtl="0"/>
            <a:r>
              <a:rPr lang="x-es-XL" b="0" i="0" u="none" baseline="0"/>
              <a:t>A menudo se manifiesta en pequeños momentos cotidianos de aliento. </a:t>
            </a:r>
          </a:p>
          <a:p>
            <a:endParaRPr lang="x-es-XL" i="1" dirty="0">
              <a:solidFill>
                <a:srgbClr val="0066CC"/>
              </a:solidFill>
            </a:endParaRPr>
          </a:p>
          <a:p>
            <a:endParaRPr lang="x-es-XL" i="1" dirty="0">
              <a:solidFill>
                <a:srgbClr val="0066CC"/>
              </a:solidFill>
            </a:endParaRPr>
          </a:p>
          <a:p>
            <a:pPr algn="l" rtl="0"/>
            <a:r>
              <a:rPr lang="x-es-XL" b="0" i="1" u="none" baseline="0">
                <a:solidFill>
                  <a:srgbClr val="0066CC"/>
                </a:solidFill>
              </a:rPr>
              <a:t>COMPLEMENTO OPCIONAL: Breve ejemplo personal o regional de liderazgo silencioso.</a:t>
            </a:r>
            <a:r>
              <a:rPr lang="x-es-XL" b="1" i="0" u="none" baseline="0">
                <a:solidFill>
                  <a:srgbClr val="C00000"/>
                </a:solidFill>
              </a:rPr>
              <a:t> </a:t>
            </a:r>
            <a:endParaRPr lang="x-es-XL" dirty="0"/>
          </a:p>
          <a:p>
            <a:pPr algn="l" rtl="0"/>
            <a:r>
              <a:rPr lang="x-es-XL" b="1" i="0" u="none" baseline="0">
                <a:solidFill>
                  <a:srgbClr val="C00000"/>
                </a:solidFill>
              </a:rPr>
              <a:t>⏱ SALTA ESTA SECCIÓN SI TIENES POCO TIEMPO</a:t>
            </a:r>
            <a:endParaRPr lang="x-es-XL" dirty="0"/>
          </a:p>
          <a:p>
            <a:endParaRPr lang="x-es-XL" b="1" i="1" dirty="0">
              <a:solidFill>
                <a:srgbClr val="76923C"/>
              </a:solidFill>
            </a:endParaRPr>
          </a:p>
          <a:p>
            <a:endParaRPr lang="x-es-XL" b="1" i="1" dirty="0">
              <a:solidFill>
                <a:srgbClr val="76923C"/>
              </a:solidFill>
            </a:endParaRPr>
          </a:p>
          <a:p>
            <a:pPr algn="l" rtl="0"/>
            <a:r>
              <a:rPr lang="x-es-XL" b="1" i="1" u="none" baseline="0">
                <a:solidFill>
                  <a:srgbClr val="76923C"/>
                </a:solidFill>
              </a:rPr>
              <a:t>Ejemplo: Podría ser tomar la iniciativa y buscar bocadillos para la mesa donde están mientras escuchan una presentación justo antes del almuerzo.</a:t>
            </a:r>
            <a:endParaRPr lang="x-es-XL" dirty="0">
              <a:ea typeface="Calibri"/>
              <a:cs typeface="Calibri"/>
            </a:endParaRPr>
          </a:p>
          <a:p>
            <a:pPr algn="l" rtl="0"/>
            <a:r>
              <a:rPr lang="x-es-XL" b="1" i="1" u="none" baseline="0">
                <a:solidFill>
                  <a:srgbClr val="76923C"/>
                </a:solidFill>
              </a:rPr>
              <a:t>O enviar a las miembros del equipo un mensaje por Zoom justo antes de una gran presentación para decirles que se ven muy bien con ese color o que les gusta su cabello... eso puede ser transformacional.</a:t>
            </a:r>
            <a:endParaRPr lang="x-es-XL" dirty="0"/>
          </a:p>
          <a:p>
            <a:endParaRPr lang="x-es-XL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0AC2B081-7DCA-4A96-B8B8-920F8A74D83B}" type="slidenum">
              <a:t>7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19092101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x-es-XL" b="0" i="0" u="none" baseline="0"/>
              <a:t>Cada una de nosotras aporta fortalezas de liderazgo, como organizar, animar, promover o conectar a otras persona.</a:t>
            </a:r>
          </a:p>
          <a:p>
            <a:endParaRPr lang="x-es-XL" dirty="0">
              <a:ea typeface="Calibri"/>
              <a:cs typeface="Calibri"/>
            </a:endParaRPr>
          </a:p>
          <a:p>
            <a:endParaRPr lang="x-es-XL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0AC2B081-7DCA-4A96-B8B8-920F8A74D83B}" type="slidenum">
              <a:t>8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37720301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x-es-XL" b="0" i="0" u="none" baseline="0"/>
              <a:t>El liderazgo se manifiesta en Soroptimist en los pequeños momentos cotidianos.</a:t>
            </a:r>
          </a:p>
          <a:p>
            <a:pPr algn="l" rtl="0"/>
            <a:r>
              <a:rPr lang="x-es-XL" b="0" i="0" u="none" baseline="0"/>
              <a:t>Podría verse como invitar a alguien a una conversación de planificación para un evento importante… probar un enfoque nuevo para comprometer a las miembros… u opinar y dar lugar para que otras personas sean escuchadas.</a:t>
            </a:r>
            <a:endParaRPr lang="x-es-XL" dirty="0">
              <a:ea typeface="Calibri"/>
              <a:cs typeface="Calibri"/>
            </a:endParaRPr>
          </a:p>
          <a:p>
            <a:pPr algn="l" rtl="0"/>
            <a:r>
              <a:rPr lang="x-es-XL" b="0" i="0" u="none" baseline="0"/>
              <a:t> </a:t>
            </a:r>
            <a:endParaRPr lang="x-es-XL" dirty="0">
              <a:ea typeface="Calibri"/>
              <a:cs typeface="Calibri"/>
            </a:endParaRPr>
          </a:p>
          <a:p>
            <a:pPr algn="l" rtl="0"/>
            <a:r>
              <a:rPr lang="x-es-XL" b="0" i="0" u="none" baseline="0"/>
              <a:t>No tienen que hacerlo todo.</a:t>
            </a:r>
            <a:br>
              <a:rPr lang="x-es-XL">
                <a:cs typeface="+mn-lt"/>
              </a:rPr>
            </a:br>
            <a:r>
              <a:rPr lang="x-es-XL" b="0" i="0" u="none" baseline="0"/>
              <a:t>Solo tienen que hacer algo.</a:t>
            </a:r>
            <a:endParaRPr lang="x-es-XL" dirty="0">
              <a:ea typeface="Calibri"/>
              <a:cs typeface="Calibri"/>
            </a:endParaRPr>
          </a:p>
          <a:p>
            <a:endParaRPr lang="x-es-XL" dirty="0">
              <a:ea typeface="Calibri"/>
              <a:cs typeface="Calibri"/>
            </a:endParaRPr>
          </a:p>
          <a:p>
            <a:endParaRPr lang="x-es-XL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0AC2B081-7DCA-4A96-B8B8-920F8A74D83B}" type="slidenum">
              <a:t>9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23225165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x-es-XL" b="0" i="0" u="none" baseline="0"/>
              <a:t>Parece fácil ¿verdad? Créame, soy consciente de que las mujeres se enfrentan colectivamente a barreras internas y externas.  </a:t>
            </a:r>
          </a:p>
          <a:p>
            <a:pPr algn="l" rtl="0"/>
            <a:r>
              <a:rPr lang="x-es-XL" b="0" i="0" u="none" baseline="0"/>
              <a:t>La duda sobre sí mismas, el miedo al fracaso, el síndrome del impostor y las expectativas externas son barreras. </a:t>
            </a:r>
            <a:endParaRPr lang="x-es-XL" dirty="0">
              <a:ea typeface="Calibri"/>
              <a:cs typeface="Calibri"/>
            </a:endParaRPr>
          </a:p>
          <a:p>
            <a:pPr algn="l" rtl="0"/>
            <a:r>
              <a:rPr lang="x-es-XL" b="0" i="1" u="none" baseline="0">
                <a:solidFill>
                  <a:srgbClr val="000000"/>
                </a:solidFill>
              </a:rPr>
              <a:t>COMPLEMENTO OPCIONAL: Ejemplo personal de superación de una barrera.</a:t>
            </a:r>
            <a:r>
              <a:rPr lang="x-es-XL" b="1" i="0" u="none" baseline="0">
                <a:solidFill>
                  <a:srgbClr val="000000"/>
                </a:solidFill>
              </a:rPr>
              <a:t> </a:t>
            </a:r>
            <a:r>
              <a:rPr lang="x-es-XL" b="0" i="0" u="none" baseline="0">
                <a:solidFill>
                  <a:srgbClr val="000000"/>
                </a:solidFill>
              </a:rPr>
              <a:t> </a:t>
            </a:r>
            <a:endParaRPr lang="x-es-XL" dirty="0"/>
          </a:p>
          <a:p>
            <a:pPr algn="l" rtl="0"/>
            <a:r>
              <a:rPr lang="x-es-XL" b="1" i="0" u="none" baseline="0">
                <a:solidFill>
                  <a:srgbClr val="000000"/>
                </a:solidFill>
              </a:rPr>
              <a:t>⏱ SALTA O PIDE EJEMPLOS A LA AUDIENCIA SI EL TIEMPO LO PERMITE</a:t>
            </a:r>
            <a:r>
              <a:rPr lang="x-es-XL" b="0" i="0" u="none" baseline="0">
                <a:solidFill>
                  <a:srgbClr val="000000"/>
                </a:solidFill>
              </a:rPr>
              <a:t> </a:t>
            </a:r>
            <a:endParaRPr lang="x-es-XL" dirty="0"/>
          </a:p>
          <a:p>
            <a:pPr algn="l" rtl="0"/>
            <a:r>
              <a:rPr lang="x-es-XL" b="0" i="0" u="none" baseline="0">
                <a:solidFill>
                  <a:srgbClr val="000000"/>
                </a:solidFill>
              </a:rPr>
              <a:t> </a:t>
            </a:r>
            <a:endParaRPr lang="x-es-XL" dirty="0"/>
          </a:p>
          <a:p>
            <a:pPr algn="l" rtl="0"/>
            <a:r>
              <a:rPr lang="x-es-XL" b="0" i="1" u="none" baseline="0">
                <a:solidFill>
                  <a:srgbClr val="000000"/>
                </a:solidFill>
              </a:rPr>
              <a:t>Ejemplo: Personalmente tengo momentos en los que el miedo al fracaso intenta apoderarse de mí o en los que me veo atrapada tratando de estar a la altura de las expectativas de los demás.  Cuando eso sucede, me recuerdo a mí misma que sin fracasos no sabríamos lo que es el éxito.  Tenemos que dejar de lado ese parloteo interno negativo y seguir avanzando. </a:t>
            </a:r>
            <a:r>
              <a:rPr lang="x-es-XL" b="0" i="0" u="none" baseline="0">
                <a:solidFill>
                  <a:srgbClr val="000000"/>
                </a:solidFill>
              </a:rPr>
              <a:t> </a:t>
            </a:r>
            <a:endParaRPr lang="x-es-XL" dirty="0"/>
          </a:p>
          <a:p>
            <a:endParaRPr lang="x-es-XL" dirty="0">
              <a:solidFill>
                <a:srgbClr val="000000"/>
              </a:solidFill>
              <a:ea typeface="Calibri"/>
              <a:cs typeface="Calibri"/>
            </a:endParaRPr>
          </a:p>
          <a:p>
            <a:endParaRPr lang="x-es-XL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0AC2B081-7DCA-4A96-B8B8-920F8A74D83B}" type="slidenum">
              <a:t>10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7684990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x-es-XL" b="0" i="0" u="none" baseline="0"/>
              <a:t>Las líderes transformacionales cambian su forma de pensar.</a:t>
            </a:r>
          </a:p>
          <a:p>
            <a:pPr algn="l" rtl="0"/>
            <a:r>
              <a:rPr lang="x-es-XL" b="0" i="0" u="none" baseline="0"/>
              <a:t>De… </a:t>
            </a:r>
            <a:r>
              <a:rPr lang="x-es-XL" b="0" i="1" u="none" baseline="0"/>
              <a:t>“No estoy lista”…</a:t>
            </a:r>
            <a:r>
              <a:rPr lang="x-es-XL" b="0" i="0" u="none" baseline="0"/>
              <a:t> a… </a:t>
            </a:r>
            <a:r>
              <a:rPr lang="x-es-XL" b="0" i="1" u="none" baseline="0"/>
              <a:t>“Estoy dispuesta”.</a:t>
            </a:r>
            <a:endParaRPr lang="x-es-XL"/>
          </a:p>
          <a:p>
            <a:pPr algn="l" rtl="0"/>
            <a:r>
              <a:rPr lang="x-es-XL" b="0" i="0" u="none" baseline="0"/>
              <a:t>De… </a:t>
            </a:r>
            <a:r>
              <a:rPr lang="x-es-XL" b="0" i="1" u="none" baseline="0"/>
              <a:t>“No sé lo suficiente”…</a:t>
            </a:r>
            <a:r>
              <a:rPr lang="x-es-XL" b="0" i="0" u="none" baseline="0"/>
              <a:t> a… </a:t>
            </a:r>
            <a:r>
              <a:rPr lang="x-es-XL" b="0" i="1" u="none" baseline="0"/>
              <a:t>“Puedo aprender”.</a:t>
            </a:r>
            <a:endParaRPr lang="x-es-XL" dirty="0"/>
          </a:p>
          <a:p>
            <a:pPr algn="l" rtl="0"/>
            <a:r>
              <a:rPr lang="x-es-XL" b="0" i="0" u="none" baseline="0"/>
              <a:t> </a:t>
            </a:r>
            <a:endParaRPr lang="x-es-XL" dirty="0">
              <a:ea typeface="Calibri"/>
              <a:cs typeface="Calibri"/>
            </a:endParaRPr>
          </a:p>
          <a:p>
            <a:pPr algn="l" rtl="0"/>
            <a:r>
              <a:rPr lang="x-es-XL" b="0" i="0" u="none" baseline="0"/>
              <a:t>Porque el liderazgo no comienza con la certeza, comienza con la voluntad.</a:t>
            </a:r>
            <a:endParaRPr lang="x-es-XL" dirty="0">
              <a:ea typeface="Calibri"/>
              <a:cs typeface="Calibri"/>
            </a:endParaRPr>
          </a:p>
          <a:p>
            <a:endParaRPr lang="x-es-XL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0AC2B081-7DCA-4A96-B8B8-920F8A74D83B}" type="slidenum">
              <a:rPr/>
              <a:t>11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22575836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x-es-XL" b="0" i="0" u="none" baseline="0"/>
              <a:t>Tomemos un momento para una reflexión tranquila.</a:t>
            </a:r>
          </a:p>
          <a:p>
            <a:pPr algn="l" rtl="0"/>
            <a:r>
              <a:rPr lang="x-es-XL" b="0" i="0" u="none" baseline="0"/>
              <a:t>¿Dónde están llamadas a liderar y qué acción pueden emprender en los próximos 30 días?</a:t>
            </a:r>
          </a:p>
          <a:p>
            <a:pPr algn="l" rtl="0"/>
            <a:r>
              <a:rPr lang="x-es-XL" b="1" i="0" u="none" baseline="0">
                <a:solidFill>
                  <a:srgbClr val="C00000"/>
                </a:solidFill>
              </a:rPr>
              <a:t>⏱ SI EL TIEMPO LO PERMITE PÍDELES QUE COMPARTAN CON LA PERSONA QUE TIENEN AL LADO O EN SUS MESAS</a:t>
            </a:r>
            <a:endParaRPr lang="x-es-XL"/>
          </a:p>
          <a:p>
            <a:endParaRPr lang="x-es-XL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0AC2B081-7DCA-4A96-B8B8-920F8A74D83B}" type="slidenum">
              <a:t>12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19921061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x-es-XL" b="0" i="0" u="none" baseline="0"/>
              <a:t>El liderazgo vive en cada una de nosotras.</a:t>
            </a:r>
          </a:p>
          <a:p>
            <a:pPr algn="l" rtl="0"/>
            <a:r>
              <a:rPr lang="x-es-XL" b="0" i="0" u="none" baseline="0"/>
              <a:t>Recuerden… las acciones importan más que los títulos.</a:t>
            </a:r>
            <a:endParaRPr lang="x-es-XL" dirty="0">
              <a:ea typeface="Calibri"/>
              <a:cs typeface="Calibri"/>
            </a:endParaRPr>
          </a:p>
          <a:p>
            <a:pPr algn="l" rtl="0"/>
            <a:r>
              <a:rPr lang="x-es-XL" b="0" i="0" u="none" baseline="0"/>
              <a:t> </a:t>
            </a:r>
            <a:endParaRPr lang="x-es-XL" dirty="0">
              <a:ea typeface="Calibri"/>
              <a:cs typeface="Calibri"/>
            </a:endParaRPr>
          </a:p>
          <a:p>
            <a:pPr algn="l" rtl="0"/>
            <a:r>
              <a:rPr lang="x-es-XL" b="0" i="0" u="none" baseline="0"/>
              <a:t>Y las pequeñas acciones, realizadas de manera constante, crean un impacto transformacional.</a:t>
            </a:r>
            <a:endParaRPr lang="x-es-XL" dirty="0">
              <a:ea typeface="Calibri"/>
              <a:cs typeface="Calibri"/>
            </a:endParaRPr>
          </a:p>
          <a:p>
            <a:pPr algn="l" rtl="0"/>
            <a:r>
              <a:rPr lang="x-es-XL" b="0" i="0" u="none" baseline="0"/>
              <a:t> </a:t>
            </a:r>
            <a:endParaRPr lang="x-es-XL" dirty="0">
              <a:ea typeface="Calibri"/>
              <a:cs typeface="Calibri"/>
            </a:endParaRPr>
          </a:p>
          <a:p>
            <a:pPr algn="l" rtl="0"/>
            <a:r>
              <a:rPr lang="x-es-XL" b="0" i="0" u="none" baseline="0"/>
              <a:t>Y así… es como cambiamos vidas.</a:t>
            </a:r>
            <a:endParaRPr lang="x-es-XL" dirty="0">
              <a:ea typeface="Calibri"/>
              <a:cs typeface="Calibri"/>
            </a:endParaRPr>
          </a:p>
          <a:p>
            <a:endParaRPr lang="x-es-XL" dirty="0">
              <a:ea typeface="Calibri"/>
              <a:cs typeface="Calibri"/>
            </a:endParaRPr>
          </a:p>
          <a:p>
            <a:endParaRPr lang="x-es-XL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0AC2B081-7DCA-4A96-B8B8-920F8A74D83B}" type="slidenum">
              <a:t>13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21252869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x-es-XL" b="0" i="0" u="none" baseline="0"/>
              <a:t>El liderazgo no comienza con un título: comienza con una elección.</a:t>
            </a:r>
          </a:p>
          <a:p>
            <a:pPr algn="l" rtl="0"/>
            <a:r>
              <a:rPr lang="x-es-XL" b="0" i="0" u="none" baseline="0"/>
              <a:t> </a:t>
            </a:r>
          </a:p>
          <a:p>
            <a:pPr algn="l" rtl="0"/>
            <a:r>
              <a:rPr lang="x-es-XL" b="0" i="0" u="none" baseline="0"/>
              <a:t>El futuro de Soroptimist se construye cuando las mujeres eligen liderar donde están.</a:t>
            </a:r>
          </a:p>
          <a:p>
            <a:pPr algn="l" rtl="0"/>
            <a:r>
              <a:rPr lang="x-es-XL" b="0" i="0" u="none" baseline="0"/>
              <a:t> </a:t>
            </a:r>
          </a:p>
          <a:p>
            <a:pPr algn="l" rtl="0"/>
            <a:r>
              <a:rPr lang="x-es-XL" b="0" i="0" u="none" baseline="0"/>
              <a:t>No es necesario liderar a la perfección… solo hay que liderar con propósito.</a:t>
            </a:r>
          </a:p>
          <a:p>
            <a:pPr algn="l" rtl="0"/>
            <a:r>
              <a:rPr lang="x-es-XL" b="0" i="0" u="none" baseline="0"/>
              <a:t> </a:t>
            </a:r>
          </a:p>
          <a:p>
            <a:pPr algn="l" rtl="0"/>
            <a:r>
              <a:rPr lang="x-es-XL" b="0" i="0" u="none" baseline="0"/>
              <a:t>Y cuando se realizan pequeñas acciones juntas, así es como Soroptimist continúa cambiando la vida de mujeres y niñas en todo el mundo.</a:t>
            </a:r>
          </a:p>
          <a:p>
            <a:endParaRPr lang="x-es-XL" dirty="0">
              <a:ea typeface="Calibri"/>
              <a:cs typeface="Calibri"/>
            </a:endParaRPr>
          </a:p>
          <a:p>
            <a:endParaRPr lang="x-es-XL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0AC2B081-7DCA-4A96-B8B8-920F8A74D83B}" type="slidenum">
              <a:t>14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11525119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11" Type="http://schemas.openxmlformats.org/officeDocument/2006/relationships/image" Target="../media/image14.sv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svg"/><Relationship Id="rId9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svg"/><Relationship Id="rId11" Type="http://schemas.openxmlformats.org/officeDocument/2006/relationships/image" Target="../media/image22.svg"/><Relationship Id="rId5" Type="http://schemas.openxmlformats.org/officeDocument/2006/relationships/image" Target="../media/image17.png"/><Relationship Id="rId10" Type="http://schemas.openxmlformats.org/officeDocument/2006/relationships/image" Target="../media/image21.png"/><Relationship Id="rId4" Type="http://schemas.openxmlformats.org/officeDocument/2006/relationships/image" Target="../media/image7.svg"/><Relationship Id="rId9" Type="http://schemas.openxmlformats.org/officeDocument/2006/relationships/image" Target="../media/image20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5.pn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image" Target="../media/image26.svg"/><Relationship Id="rId9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33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5.png"/><Relationship Id="rId7" Type="http://schemas.openxmlformats.org/officeDocument/2006/relationships/image" Target="../media/image3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image" Target="../media/image26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3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 rot="1102074" flipH="1">
            <a:off x="-6767235" y="4731905"/>
            <a:ext cx="20543549" cy="12188364"/>
          </a:xfrm>
          <a:custGeom>
            <a:avLst/>
            <a:gdLst/>
            <a:ahLst/>
            <a:cxnLst/>
            <a:rect l="l" t="t" r="r" b="b"/>
            <a:pathLst>
              <a:path w="16114424" h="12188364">
                <a:moveTo>
                  <a:pt x="16114424" y="0"/>
                </a:moveTo>
                <a:lnTo>
                  <a:pt x="0" y="0"/>
                </a:lnTo>
                <a:lnTo>
                  <a:pt x="0" y="12188364"/>
                </a:lnTo>
                <a:lnTo>
                  <a:pt x="16114424" y="12188364"/>
                </a:lnTo>
                <a:lnTo>
                  <a:pt x="16114424" y="0"/>
                </a:lnTo>
                <a:close/>
              </a:path>
            </a:pathLst>
          </a:custGeom>
          <a:blipFill>
            <a:blip r:embed="rId3">
              <a:alphaModFix amt="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x-es-XL"/>
          </a:p>
        </p:txBody>
      </p:sp>
      <p:sp>
        <p:nvSpPr>
          <p:cNvPr id="2" name="Freeform 2"/>
          <p:cNvSpPr/>
          <p:nvPr/>
        </p:nvSpPr>
        <p:spPr>
          <a:xfrm rot="1102074" flipH="1">
            <a:off x="-3770915" y="2690215"/>
            <a:ext cx="18545990" cy="14027512"/>
          </a:xfrm>
          <a:custGeom>
            <a:avLst/>
            <a:gdLst/>
            <a:ahLst/>
            <a:cxnLst/>
            <a:rect l="l" t="t" r="r" b="b"/>
            <a:pathLst>
              <a:path w="18545990" h="14027512">
                <a:moveTo>
                  <a:pt x="18545990" y="0"/>
                </a:moveTo>
                <a:lnTo>
                  <a:pt x="0" y="0"/>
                </a:lnTo>
                <a:lnTo>
                  <a:pt x="0" y="14027512"/>
                </a:lnTo>
                <a:lnTo>
                  <a:pt x="18545990" y="14027512"/>
                </a:lnTo>
                <a:lnTo>
                  <a:pt x="18545990" y="0"/>
                </a:lnTo>
                <a:close/>
              </a:path>
            </a:pathLst>
          </a:custGeom>
          <a:blipFill>
            <a:blip r:embed="rId3">
              <a:alphaModFix amt="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x-es-XL"/>
          </a:p>
        </p:txBody>
      </p:sp>
      <p:sp>
        <p:nvSpPr>
          <p:cNvPr id="4" name="Freeform 4"/>
          <p:cNvSpPr/>
          <p:nvPr/>
        </p:nvSpPr>
        <p:spPr>
          <a:xfrm>
            <a:off x="7887390" y="9360400"/>
            <a:ext cx="176421" cy="176421"/>
          </a:xfrm>
          <a:custGeom>
            <a:avLst/>
            <a:gdLst/>
            <a:ahLst/>
            <a:cxnLst/>
            <a:rect l="l" t="t" r="r" b="b"/>
            <a:pathLst>
              <a:path w="176421" h="176421">
                <a:moveTo>
                  <a:pt x="0" y="0"/>
                </a:moveTo>
                <a:lnTo>
                  <a:pt x="176421" y="0"/>
                </a:lnTo>
                <a:lnTo>
                  <a:pt x="176421" y="176421"/>
                </a:lnTo>
                <a:lnTo>
                  <a:pt x="0" y="17642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x-es-XL"/>
          </a:p>
        </p:txBody>
      </p:sp>
      <p:sp>
        <p:nvSpPr>
          <p:cNvPr id="5" name="TextBox 5"/>
          <p:cNvSpPr txBox="1"/>
          <p:nvPr/>
        </p:nvSpPr>
        <p:spPr>
          <a:xfrm>
            <a:off x="1028700" y="2937663"/>
            <a:ext cx="12712362" cy="44481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8684"/>
              </a:lnSpc>
            </a:pPr>
            <a:r>
              <a:rPr lang="x-es-XL" sz="8861" b="0" i="0" u="none" baseline="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Creación de una cultura de liderazgo transformacional: impacto inspirador</a:t>
            </a:r>
          </a:p>
        </p:txBody>
      </p:sp>
      <p:sp>
        <p:nvSpPr>
          <p:cNvPr id="6" name="Freeform 6"/>
          <p:cNvSpPr/>
          <p:nvPr/>
        </p:nvSpPr>
        <p:spPr>
          <a:xfrm rot="-10181517" flipH="1">
            <a:off x="9830672" y="-3985155"/>
            <a:ext cx="11520966" cy="8714040"/>
          </a:xfrm>
          <a:custGeom>
            <a:avLst/>
            <a:gdLst/>
            <a:ahLst/>
            <a:cxnLst/>
            <a:rect l="l" t="t" r="r" b="b"/>
            <a:pathLst>
              <a:path w="11520966" h="8714040">
                <a:moveTo>
                  <a:pt x="11520966" y="0"/>
                </a:moveTo>
                <a:lnTo>
                  <a:pt x="0" y="0"/>
                </a:lnTo>
                <a:lnTo>
                  <a:pt x="0" y="8714040"/>
                </a:lnTo>
                <a:lnTo>
                  <a:pt x="11520966" y="8714040"/>
                </a:lnTo>
                <a:lnTo>
                  <a:pt x="11520966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x-es-XL"/>
          </a:p>
        </p:txBody>
      </p:sp>
      <p:sp>
        <p:nvSpPr>
          <p:cNvPr id="7" name="Freeform 7"/>
          <p:cNvSpPr/>
          <p:nvPr/>
        </p:nvSpPr>
        <p:spPr>
          <a:xfrm>
            <a:off x="13398698" y="1213427"/>
            <a:ext cx="2378128" cy="3562836"/>
          </a:xfrm>
          <a:custGeom>
            <a:avLst/>
            <a:gdLst/>
            <a:ahLst/>
            <a:cxnLst/>
            <a:rect l="l" t="t" r="r" b="b"/>
            <a:pathLst>
              <a:path w="2378128" h="3562836">
                <a:moveTo>
                  <a:pt x="0" y="0"/>
                </a:moveTo>
                <a:lnTo>
                  <a:pt x="2378127" y="0"/>
                </a:lnTo>
                <a:lnTo>
                  <a:pt x="2378127" y="3562836"/>
                </a:lnTo>
                <a:lnTo>
                  <a:pt x="0" y="356283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x-es-XL"/>
          </a:p>
        </p:txBody>
      </p:sp>
      <p:sp>
        <p:nvSpPr>
          <p:cNvPr id="8" name="TextBox 8"/>
          <p:cNvSpPr txBox="1"/>
          <p:nvPr/>
        </p:nvSpPr>
        <p:spPr>
          <a:xfrm>
            <a:off x="806858" y="9331572"/>
            <a:ext cx="7092543" cy="320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2541"/>
              </a:lnSpc>
            </a:pPr>
            <a:r>
              <a:rPr lang="x-es-XL" sz="2200" b="1" i="0" u="none" spc="109" baseline="0">
                <a:solidFill>
                  <a:srgbClr val="293374"/>
                </a:solidFill>
                <a:latin typeface="Calibri"/>
                <a:ea typeface="Calibri"/>
                <a:cs typeface="Calibri"/>
                <a:sym typeface="Calibri (MS) Bold"/>
              </a:rPr>
              <a:t>SOROPTIMIST INTERNATIONAL OF THE AMERICAS, INC.</a:t>
            </a:r>
            <a:endParaRPr lang="x-es-XL" sz="2200" b="1" spc="109">
              <a:solidFill>
                <a:srgbClr val="293374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-376402" y="4342405"/>
            <a:ext cx="18865637" cy="7231185"/>
            <a:chOff x="0" y="-66675"/>
            <a:chExt cx="3804182" cy="14581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804182" cy="1391465"/>
            </a:xfrm>
            <a:custGeom>
              <a:avLst/>
              <a:gdLst/>
              <a:ahLst/>
              <a:cxnLst/>
              <a:rect l="l" t="t" r="r" b="b"/>
              <a:pathLst>
                <a:path w="3804182" h="1391465">
                  <a:moveTo>
                    <a:pt x="3796327" y="0"/>
                  </a:moveTo>
                  <a:lnTo>
                    <a:pt x="7855" y="0"/>
                  </a:lnTo>
                  <a:cubicBezTo>
                    <a:pt x="5772" y="0"/>
                    <a:pt x="3774" y="828"/>
                    <a:pt x="2301" y="2301"/>
                  </a:cubicBezTo>
                  <a:cubicBezTo>
                    <a:pt x="828" y="3774"/>
                    <a:pt x="0" y="5772"/>
                    <a:pt x="0" y="7855"/>
                  </a:cubicBezTo>
                  <a:lnTo>
                    <a:pt x="0" y="1279302"/>
                  </a:lnTo>
                  <a:cubicBezTo>
                    <a:pt x="202350" y="1390082"/>
                    <a:pt x="849870" y="1463218"/>
                    <a:pt x="1821147" y="1279302"/>
                  </a:cubicBezTo>
                  <a:cubicBezTo>
                    <a:pt x="2792433" y="1013423"/>
                    <a:pt x="3547873" y="1168518"/>
                    <a:pt x="3804182" y="1279302"/>
                  </a:cubicBezTo>
                  <a:lnTo>
                    <a:pt x="3804182" y="7855"/>
                  </a:lnTo>
                  <a:cubicBezTo>
                    <a:pt x="3804182" y="5772"/>
                    <a:pt x="3803355" y="3774"/>
                    <a:pt x="3801882" y="2301"/>
                  </a:cubicBezTo>
                  <a:cubicBezTo>
                    <a:pt x="3800408" y="828"/>
                    <a:pt x="3798410" y="0"/>
                    <a:pt x="379632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x-es-X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3804182" cy="11871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2618528" y="3580293"/>
            <a:ext cx="2795809" cy="2795809"/>
          </a:xfrm>
          <a:custGeom>
            <a:avLst/>
            <a:gdLst/>
            <a:ahLst/>
            <a:cxnLst/>
            <a:rect l="l" t="t" r="r" b="b"/>
            <a:pathLst>
              <a:path w="2795809" h="2795809">
                <a:moveTo>
                  <a:pt x="0" y="0"/>
                </a:moveTo>
                <a:lnTo>
                  <a:pt x="2795809" y="0"/>
                </a:lnTo>
                <a:lnTo>
                  <a:pt x="2795809" y="2795809"/>
                </a:lnTo>
                <a:lnTo>
                  <a:pt x="0" y="279580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x-es-XL"/>
          </a:p>
        </p:txBody>
      </p:sp>
      <p:sp>
        <p:nvSpPr>
          <p:cNvPr id="6" name="Freeform 6"/>
          <p:cNvSpPr/>
          <p:nvPr/>
        </p:nvSpPr>
        <p:spPr>
          <a:xfrm>
            <a:off x="7744004" y="3580293"/>
            <a:ext cx="2795809" cy="2795809"/>
          </a:xfrm>
          <a:custGeom>
            <a:avLst/>
            <a:gdLst/>
            <a:ahLst/>
            <a:cxnLst/>
            <a:rect l="l" t="t" r="r" b="b"/>
            <a:pathLst>
              <a:path w="2795809" h="2795809">
                <a:moveTo>
                  <a:pt x="0" y="0"/>
                </a:moveTo>
                <a:lnTo>
                  <a:pt x="2795809" y="0"/>
                </a:lnTo>
                <a:lnTo>
                  <a:pt x="2795809" y="2795809"/>
                </a:lnTo>
                <a:lnTo>
                  <a:pt x="0" y="279580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x-es-XL"/>
          </a:p>
        </p:txBody>
      </p:sp>
      <p:sp>
        <p:nvSpPr>
          <p:cNvPr id="7" name="Freeform 7"/>
          <p:cNvSpPr/>
          <p:nvPr/>
        </p:nvSpPr>
        <p:spPr>
          <a:xfrm>
            <a:off x="12869336" y="3580293"/>
            <a:ext cx="2795809" cy="2795809"/>
          </a:xfrm>
          <a:custGeom>
            <a:avLst/>
            <a:gdLst/>
            <a:ahLst/>
            <a:cxnLst/>
            <a:rect l="l" t="t" r="r" b="b"/>
            <a:pathLst>
              <a:path w="2795809" h="2795809">
                <a:moveTo>
                  <a:pt x="0" y="0"/>
                </a:moveTo>
                <a:lnTo>
                  <a:pt x="2795809" y="0"/>
                </a:lnTo>
                <a:lnTo>
                  <a:pt x="2795809" y="2795809"/>
                </a:lnTo>
                <a:lnTo>
                  <a:pt x="0" y="279580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x-es-XL"/>
          </a:p>
        </p:txBody>
      </p:sp>
      <p:sp>
        <p:nvSpPr>
          <p:cNvPr id="8" name="Freeform 8"/>
          <p:cNvSpPr/>
          <p:nvPr/>
        </p:nvSpPr>
        <p:spPr>
          <a:xfrm>
            <a:off x="3335282" y="4177874"/>
            <a:ext cx="1479049" cy="1479049"/>
          </a:xfrm>
          <a:custGeom>
            <a:avLst/>
            <a:gdLst/>
            <a:ahLst/>
            <a:cxnLst/>
            <a:rect l="l" t="t" r="r" b="b"/>
            <a:pathLst>
              <a:path w="1479049" h="1479049">
                <a:moveTo>
                  <a:pt x="0" y="0"/>
                </a:moveTo>
                <a:lnTo>
                  <a:pt x="1479049" y="0"/>
                </a:lnTo>
                <a:lnTo>
                  <a:pt x="1479049" y="1479049"/>
                </a:lnTo>
                <a:lnTo>
                  <a:pt x="0" y="147904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x-es-XL"/>
          </a:p>
        </p:txBody>
      </p:sp>
      <p:sp>
        <p:nvSpPr>
          <p:cNvPr id="9" name="Freeform 9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74" b="-74"/>
            </a:stretch>
          </a:blipFill>
        </p:spPr>
        <p:txBody>
          <a:bodyPr/>
          <a:lstStyle/>
          <a:p>
            <a:endParaRPr lang="x-es-XL"/>
          </a:p>
        </p:txBody>
      </p:sp>
      <p:sp>
        <p:nvSpPr>
          <p:cNvPr id="10" name="Freeform 10"/>
          <p:cNvSpPr/>
          <p:nvPr/>
        </p:nvSpPr>
        <p:spPr>
          <a:xfrm>
            <a:off x="8363768" y="4202990"/>
            <a:ext cx="1556137" cy="1428817"/>
          </a:xfrm>
          <a:custGeom>
            <a:avLst/>
            <a:gdLst/>
            <a:ahLst/>
            <a:cxnLst/>
            <a:rect l="l" t="t" r="r" b="b"/>
            <a:pathLst>
              <a:path w="1556137" h="1428817">
                <a:moveTo>
                  <a:pt x="0" y="0"/>
                </a:moveTo>
                <a:lnTo>
                  <a:pt x="1556137" y="0"/>
                </a:lnTo>
                <a:lnTo>
                  <a:pt x="1556137" y="1428817"/>
                </a:lnTo>
                <a:lnTo>
                  <a:pt x="0" y="142881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x-es-XL"/>
          </a:p>
        </p:txBody>
      </p:sp>
      <p:sp>
        <p:nvSpPr>
          <p:cNvPr id="11" name="Freeform 11"/>
          <p:cNvSpPr/>
          <p:nvPr/>
        </p:nvSpPr>
        <p:spPr>
          <a:xfrm rot="5400000">
            <a:off x="13676805" y="4277568"/>
            <a:ext cx="1360973" cy="1401260"/>
          </a:xfrm>
          <a:custGeom>
            <a:avLst/>
            <a:gdLst/>
            <a:ahLst/>
            <a:cxnLst/>
            <a:rect l="l" t="t" r="r" b="b"/>
            <a:pathLst>
              <a:path w="1360973" h="1401260">
                <a:moveTo>
                  <a:pt x="0" y="0"/>
                </a:moveTo>
                <a:lnTo>
                  <a:pt x="1360974" y="0"/>
                </a:lnTo>
                <a:lnTo>
                  <a:pt x="1360974" y="1401260"/>
                </a:lnTo>
                <a:lnTo>
                  <a:pt x="0" y="140126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x-es-XL"/>
          </a:p>
        </p:txBody>
      </p:sp>
      <p:sp>
        <p:nvSpPr>
          <p:cNvPr id="12" name="TextBox 12"/>
          <p:cNvSpPr txBox="1"/>
          <p:nvPr/>
        </p:nvSpPr>
        <p:spPr>
          <a:xfrm>
            <a:off x="2764807" y="6898119"/>
            <a:ext cx="2503251" cy="4681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3636"/>
              </a:lnSpc>
            </a:pPr>
            <a:r>
              <a:rPr lang="x-es-XL" sz="3600" b="1" i="0" u="none" baseline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 (MS) Bold"/>
              </a:rPr>
              <a:t>Qué es</a:t>
            </a:r>
            <a:endParaRPr lang="x-es-XL" sz="3600" b="1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2200021" y="6898119"/>
            <a:ext cx="4307305" cy="4681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3636"/>
              </a:lnSpc>
            </a:pPr>
            <a:r>
              <a:rPr lang="x-es-XL" sz="3600" b="1" i="0" u="none" baseline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 (MS) Bold"/>
              </a:rPr>
              <a:t>Siguiente acción</a:t>
            </a:r>
            <a:endParaRPr lang="x-es-XL" sz="3600" b="1" dirty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7744004" y="6898119"/>
            <a:ext cx="2795809" cy="4681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3636"/>
              </a:lnSpc>
            </a:pPr>
            <a:r>
              <a:rPr lang="x-es-XL" sz="3600" b="1" i="0" u="none" baseline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 (MS) Bold"/>
              </a:rPr>
              <a:t>Cómo lideran</a:t>
            </a:r>
            <a:endParaRPr lang="x-es-XL" sz="3600" b="1" dirty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5067396" y="1289444"/>
            <a:ext cx="8153208" cy="981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7799"/>
              </a:lnSpc>
            </a:pPr>
            <a:r>
              <a:rPr lang="x-es-XL" sz="6500" b="0" i="0" u="none" baseline="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El propósito de hoy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3"/>
            <a:stretch>
              <a:fillRect t="-30739" r="-17743" b="-8808"/>
            </a:stretch>
          </a:blipFill>
        </p:spPr>
        <p:txBody>
          <a:bodyPr/>
          <a:lstStyle/>
          <a:p>
            <a:endParaRPr lang="x-es-XL"/>
          </a:p>
        </p:txBody>
      </p:sp>
      <p:grpSp>
        <p:nvGrpSpPr>
          <p:cNvPr id="3" name="Group 3"/>
          <p:cNvGrpSpPr/>
          <p:nvPr/>
        </p:nvGrpSpPr>
        <p:grpSpPr>
          <a:xfrm>
            <a:off x="10809970" y="0"/>
            <a:ext cx="7638119" cy="10286948"/>
            <a:chOff x="0" y="0"/>
            <a:chExt cx="10184158" cy="1371593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0184158" cy="13715930"/>
            </a:xfrm>
            <a:custGeom>
              <a:avLst/>
              <a:gdLst/>
              <a:ahLst/>
              <a:cxnLst/>
              <a:rect l="l" t="t" r="r" b="b"/>
              <a:pathLst>
                <a:path w="10184158" h="13715930">
                  <a:moveTo>
                    <a:pt x="0" y="0"/>
                  </a:moveTo>
                  <a:lnTo>
                    <a:pt x="10184158" y="0"/>
                  </a:lnTo>
                  <a:lnTo>
                    <a:pt x="10184158" y="13715930"/>
                  </a:lnTo>
                  <a:lnTo>
                    <a:pt x="0" y="137159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72211" r="-29933"/>
              </a:stretch>
            </a:blipFill>
          </p:spPr>
          <p:txBody>
            <a:bodyPr/>
            <a:lstStyle/>
            <a:p>
              <a:endParaRPr lang="x-es-XL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703482" y="3935094"/>
            <a:ext cx="10106488" cy="33026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92505" lvl="1" indent="-495935" algn="l" rtl="0">
              <a:lnSpc>
                <a:spcPts val="6439"/>
              </a:lnSpc>
              <a:buFont typeface="Arial"/>
              <a:buChar char="•"/>
            </a:pPr>
            <a:r>
              <a:rPr lang="x-es-XL" sz="4550" b="0" i="0" u="none" baseline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 (MS)"/>
              </a:rPr>
              <a:t>Creación de un cambio duradero​</a:t>
            </a:r>
            <a:endParaRPr lang="x-es-XL" sz="455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  <a:p>
            <a:pPr marL="992505" lvl="1" indent="-495935" algn="l" rtl="0">
              <a:lnSpc>
                <a:spcPts val="6439"/>
              </a:lnSpc>
              <a:buFont typeface="Arial"/>
              <a:buChar char="•"/>
            </a:pPr>
            <a:r>
              <a:rPr lang="x-es-XL" sz="4550" b="0" i="0" u="none" baseline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 (MS)"/>
              </a:rPr>
              <a:t>Influencia sobre la autoridad​</a:t>
            </a:r>
            <a:endParaRPr lang="x-es-XL" sz="455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  <a:p>
            <a:pPr marL="992505" lvl="1" indent="-495935" algn="l" rtl="0">
              <a:lnSpc>
                <a:spcPts val="6439"/>
              </a:lnSpc>
              <a:buFont typeface="Arial"/>
              <a:buChar char="•"/>
            </a:pPr>
            <a:r>
              <a:rPr lang="x-es-XL" sz="4550" b="0" i="0" u="none" baseline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 (MS)"/>
              </a:rPr>
              <a:t>Empoderamiento sobre control​</a:t>
            </a:r>
            <a:endParaRPr lang="x-es-XL" sz="455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  <a:p>
            <a:pPr marL="992505" lvl="1" indent="-495935" algn="l" rtl="0">
              <a:lnSpc>
                <a:spcPts val="6439"/>
              </a:lnSpc>
              <a:buFont typeface="Arial"/>
              <a:buChar char="•"/>
            </a:pPr>
            <a:r>
              <a:rPr lang="x-es-XL" sz="4550" b="0" i="0" u="none" baseline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 (MS)"/>
              </a:rPr>
              <a:t>El propósito por encima de la posición</a:t>
            </a:r>
            <a:endParaRPr lang="x-es-XL" sz="455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1735717"/>
            <a:ext cx="9781270" cy="19431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7679"/>
              </a:lnSpc>
            </a:pPr>
            <a:r>
              <a:rPr lang="x-es-XL" sz="6400" b="0" i="0" u="none" baseline="0">
                <a:solidFill>
                  <a:srgbClr val="FFFFFF"/>
                </a:solidFill>
                <a:latin typeface="Effra"/>
                <a:ea typeface="Effra"/>
                <a:cs typeface="Effra"/>
                <a:sym typeface="Effra"/>
              </a:rPr>
              <a:t>¿Qué es el liderazgo transformacional?</a:t>
            </a:r>
          </a:p>
        </p:txBody>
      </p:sp>
      <p:sp>
        <p:nvSpPr>
          <p:cNvPr id="7" name="Freeform 7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74" b="-74"/>
            </a:stretch>
          </a:blipFill>
        </p:spPr>
        <p:txBody>
          <a:bodyPr/>
          <a:lstStyle/>
          <a:p>
            <a:endParaRPr lang="x-es-XL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618528" y="3315821"/>
            <a:ext cx="2795809" cy="2795809"/>
          </a:xfrm>
          <a:custGeom>
            <a:avLst/>
            <a:gdLst/>
            <a:ahLst/>
            <a:cxnLst/>
            <a:rect l="l" t="t" r="r" b="b"/>
            <a:pathLst>
              <a:path w="2795809" h="2795809">
                <a:moveTo>
                  <a:pt x="0" y="0"/>
                </a:moveTo>
                <a:lnTo>
                  <a:pt x="2795809" y="0"/>
                </a:lnTo>
                <a:lnTo>
                  <a:pt x="2795809" y="2795809"/>
                </a:lnTo>
                <a:lnTo>
                  <a:pt x="0" y="279580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x-es-XL"/>
          </a:p>
        </p:txBody>
      </p:sp>
      <p:sp>
        <p:nvSpPr>
          <p:cNvPr id="3" name="Freeform 3"/>
          <p:cNvSpPr/>
          <p:nvPr/>
        </p:nvSpPr>
        <p:spPr>
          <a:xfrm>
            <a:off x="7744004" y="3315821"/>
            <a:ext cx="2795809" cy="2795809"/>
          </a:xfrm>
          <a:custGeom>
            <a:avLst/>
            <a:gdLst/>
            <a:ahLst/>
            <a:cxnLst/>
            <a:rect l="l" t="t" r="r" b="b"/>
            <a:pathLst>
              <a:path w="2795809" h="2795809">
                <a:moveTo>
                  <a:pt x="0" y="0"/>
                </a:moveTo>
                <a:lnTo>
                  <a:pt x="2795809" y="0"/>
                </a:lnTo>
                <a:lnTo>
                  <a:pt x="2795809" y="2795809"/>
                </a:lnTo>
                <a:lnTo>
                  <a:pt x="0" y="279580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x-es-XL"/>
          </a:p>
        </p:txBody>
      </p:sp>
      <p:sp>
        <p:nvSpPr>
          <p:cNvPr id="4" name="Freeform 4"/>
          <p:cNvSpPr/>
          <p:nvPr/>
        </p:nvSpPr>
        <p:spPr>
          <a:xfrm>
            <a:off x="12869336" y="3315821"/>
            <a:ext cx="2795809" cy="2795809"/>
          </a:xfrm>
          <a:custGeom>
            <a:avLst/>
            <a:gdLst/>
            <a:ahLst/>
            <a:cxnLst/>
            <a:rect l="l" t="t" r="r" b="b"/>
            <a:pathLst>
              <a:path w="2795809" h="2795809">
                <a:moveTo>
                  <a:pt x="0" y="0"/>
                </a:moveTo>
                <a:lnTo>
                  <a:pt x="2795809" y="0"/>
                </a:lnTo>
                <a:lnTo>
                  <a:pt x="2795809" y="2795809"/>
                </a:lnTo>
                <a:lnTo>
                  <a:pt x="0" y="279580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x-es-XL"/>
          </a:p>
        </p:txBody>
      </p:sp>
      <p:sp>
        <p:nvSpPr>
          <p:cNvPr id="5" name="Freeform 5"/>
          <p:cNvSpPr/>
          <p:nvPr/>
        </p:nvSpPr>
        <p:spPr>
          <a:xfrm>
            <a:off x="3218685" y="3929032"/>
            <a:ext cx="1595495" cy="1569387"/>
          </a:xfrm>
          <a:custGeom>
            <a:avLst/>
            <a:gdLst/>
            <a:ahLst/>
            <a:cxnLst/>
            <a:rect l="l" t="t" r="r" b="b"/>
            <a:pathLst>
              <a:path w="1595495" h="1569387">
                <a:moveTo>
                  <a:pt x="0" y="0"/>
                </a:moveTo>
                <a:lnTo>
                  <a:pt x="1595495" y="0"/>
                </a:lnTo>
                <a:lnTo>
                  <a:pt x="1595495" y="1569387"/>
                </a:lnTo>
                <a:lnTo>
                  <a:pt x="0" y="156938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x-es-XL"/>
          </a:p>
        </p:txBody>
      </p:sp>
      <p:sp>
        <p:nvSpPr>
          <p:cNvPr id="6" name="TextBox 6"/>
          <p:cNvSpPr txBox="1"/>
          <p:nvPr/>
        </p:nvSpPr>
        <p:spPr>
          <a:xfrm>
            <a:off x="2691668" y="6633647"/>
            <a:ext cx="2649530" cy="9298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3636"/>
              </a:lnSpc>
            </a:pPr>
            <a:r>
              <a:rPr lang="x-es-XL" sz="3600" b="1" i="0" u="none" baseline="0">
                <a:solidFill>
                  <a:srgbClr val="293374"/>
                </a:solidFill>
                <a:latin typeface="Calibri"/>
                <a:ea typeface="Calibri"/>
                <a:cs typeface="Calibri"/>
                <a:sym typeface="Calibri (MS) Bold"/>
              </a:rPr>
              <a:t>Comunidades que cambian​</a:t>
            </a:r>
            <a:endParaRPr lang="x-es-XL" sz="3600" b="1">
              <a:solidFill>
                <a:srgbClr val="293374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3015615" y="6633647"/>
            <a:ext cx="2503251" cy="9298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3636"/>
              </a:lnSpc>
            </a:pPr>
            <a:r>
              <a:rPr lang="x-es-XL" sz="3600" b="1" i="0" u="none" baseline="0">
                <a:solidFill>
                  <a:srgbClr val="293374"/>
                </a:solidFill>
                <a:latin typeface="Calibri"/>
                <a:ea typeface="Calibri"/>
                <a:cs typeface="Calibri"/>
                <a:sym typeface="Calibri (MS) Bold"/>
              </a:rPr>
              <a:t>Liderazgo</a:t>
            </a:r>
            <a:endParaRPr lang="x-es-XL" sz="3600" b="1">
              <a:solidFill>
                <a:srgbClr val="293374"/>
              </a:solidFill>
              <a:latin typeface="Calibri"/>
              <a:ea typeface="Calibri"/>
              <a:cs typeface="Calibri"/>
            </a:endParaRPr>
          </a:p>
          <a:p>
            <a:pPr algn="ctr" rtl="0">
              <a:lnSpc>
                <a:spcPts val="3636"/>
              </a:lnSpc>
            </a:pPr>
            <a:r>
              <a:rPr lang="x-es-XL" sz="3600" b="1" i="0" u="none" baseline="0">
                <a:solidFill>
                  <a:srgbClr val="293374"/>
                </a:solidFill>
                <a:latin typeface="Calibri"/>
                <a:ea typeface="Calibri"/>
                <a:cs typeface="Calibri"/>
                <a:sym typeface="Calibri (MS) Bold"/>
              </a:rPr>
              <a:t>que importa​</a:t>
            </a:r>
            <a:endParaRPr lang="x-es-XL" sz="3600" b="1">
              <a:solidFill>
                <a:srgbClr val="293374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7122695" y="6681499"/>
            <a:ext cx="3753852" cy="9298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3636"/>
              </a:lnSpc>
            </a:pPr>
            <a:r>
              <a:rPr lang="x-es-XL" sz="3600" b="1" i="0" u="none" baseline="0" dirty="0">
                <a:solidFill>
                  <a:srgbClr val="293374"/>
                </a:solidFill>
                <a:latin typeface="Calibri"/>
                <a:ea typeface="Calibri"/>
                <a:cs typeface="Calibri"/>
                <a:sym typeface="Calibri (MS) Bold"/>
              </a:rPr>
              <a:t>Voluntariado</a:t>
            </a:r>
          </a:p>
          <a:p>
            <a:pPr algn="ctr" rtl="0">
              <a:lnSpc>
                <a:spcPts val="3636"/>
              </a:lnSpc>
            </a:pPr>
            <a:r>
              <a:rPr lang="x-es-XL" sz="3600" b="1" i="0" u="none" baseline="0" dirty="0">
                <a:solidFill>
                  <a:srgbClr val="293374"/>
                </a:solidFill>
                <a:latin typeface="Calibri"/>
                <a:ea typeface="Calibri"/>
                <a:cs typeface="Calibri"/>
                <a:sym typeface="Calibri (MS) Bold"/>
              </a:rPr>
              <a:t>que evoluciona​</a:t>
            </a:r>
            <a:endParaRPr lang="x-es-XL" sz="3600" b="1" dirty="0">
              <a:solidFill>
                <a:srgbClr val="293374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701636" y="1284742"/>
            <a:ext cx="8884728" cy="981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7799"/>
              </a:lnSpc>
            </a:pPr>
            <a:r>
              <a:rPr lang="x-es-XL" sz="6500" b="0" i="0" u="none" baseline="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Por qué esto importa ahora​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-674710" y="8353930"/>
            <a:ext cx="19281670" cy="2416454"/>
            <a:chOff x="0" y="-38100"/>
            <a:chExt cx="5078300" cy="63643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078300" cy="598332"/>
            </a:xfrm>
            <a:custGeom>
              <a:avLst/>
              <a:gdLst/>
              <a:ahLst/>
              <a:cxnLst/>
              <a:rect l="l" t="t" r="r" b="b"/>
              <a:pathLst>
                <a:path w="5078300" h="598332">
                  <a:moveTo>
                    <a:pt x="0" y="0"/>
                  </a:moveTo>
                  <a:lnTo>
                    <a:pt x="5078300" y="0"/>
                  </a:lnTo>
                  <a:lnTo>
                    <a:pt x="5078300" y="598332"/>
                  </a:lnTo>
                  <a:lnTo>
                    <a:pt x="0" y="598332"/>
                  </a:ln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x-es-XL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5078300" cy="6364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74" b="-74"/>
            </a:stretch>
          </a:blipFill>
        </p:spPr>
        <p:txBody>
          <a:bodyPr/>
          <a:lstStyle/>
          <a:p>
            <a:endParaRPr lang="x-es-XL"/>
          </a:p>
        </p:txBody>
      </p:sp>
      <p:sp>
        <p:nvSpPr>
          <p:cNvPr id="14" name="Freeform 14"/>
          <p:cNvSpPr/>
          <p:nvPr/>
        </p:nvSpPr>
        <p:spPr>
          <a:xfrm>
            <a:off x="13634724" y="4026018"/>
            <a:ext cx="1265033" cy="1201781"/>
          </a:xfrm>
          <a:custGeom>
            <a:avLst/>
            <a:gdLst/>
            <a:ahLst/>
            <a:cxnLst/>
            <a:rect l="l" t="t" r="r" b="b"/>
            <a:pathLst>
              <a:path w="1265033" h="1201781">
                <a:moveTo>
                  <a:pt x="0" y="0"/>
                </a:moveTo>
                <a:lnTo>
                  <a:pt x="1265033" y="0"/>
                </a:lnTo>
                <a:lnTo>
                  <a:pt x="1265033" y="1201781"/>
                </a:lnTo>
                <a:lnTo>
                  <a:pt x="0" y="120178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x-es-XL"/>
          </a:p>
        </p:txBody>
      </p:sp>
      <p:sp>
        <p:nvSpPr>
          <p:cNvPr id="15" name="Freeform 15"/>
          <p:cNvSpPr/>
          <p:nvPr/>
        </p:nvSpPr>
        <p:spPr>
          <a:xfrm>
            <a:off x="8538688" y="4162135"/>
            <a:ext cx="1210624" cy="1103181"/>
          </a:xfrm>
          <a:custGeom>
            <a:avLst/>
            <a:gdLst/>
            <a:ahLst/>
            <a:cxnLst/>
            <a:rect l="l" t="t" r="r" b="b"/>
            <a:pathLst>
              <a:path w="1210624" h="1103181">
                <a:moveTo>
                  <a:pt x="0" y="0"/>
                </a:moveTo>
                <a:lnTo>
                  <a:pt x="1210624" y="0"/>
                </a:lnTo>
                <a:lnTo>
                  <a:pt x="1210624" y="1103181"/>
                </a:lnTo>
                <a:lnTo>
                  <a:pt x="0" y="110318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x-es-XL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81879" y="-305427"/>
            <a:ext cx="19281670" cy="2836194"/>
            <a:chOff x="0" y="-38100"/>
            <a:chExt cx="5078300" cy="74698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078300" cy="708881"/>
            </a:xfrm>
            <a:custGeom>
              <a:avLst/>
              <a:gdLst/>
              <a:ahLst/>
              <a:cxnLst/>
              <a:rect l="l" t="t" r="r" b="b"/>
              <a:pathLst>
                <a:path w="5078300" h="708881">
                  <a:moveTo>
                    <a:pt x="0" y="0"/>
                  </a:moveTo>
                  <a:lnTo>
                    <a:pt x="5078300" y="0"/>
                  </a:lnTo>
                  <a:lnTo>
                    <a:pt x="5078300" y="708881"/>
                  </a:lnTo>
                  <a:lnTo>
                    <a:pt x="0" y="708881"/>
                  </a:ln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x-es-X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5078300" cy="7469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801642" y="2851099"/>
            <a:ext cx="4647529" cy="1538442"/>
            <a:chOff x="0" y="-66675"/>
            <a:chExt cx="1224041" cy="40518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224041" cy="338511"/>
            </a:xfrm>
            <a:custGeom>
              <a:avLst/>
              <a:gdLst/>
              <a:ahLst/>
              <a:cxnLst/>
              <a:rect l="l" t="t" r="r" b="b"/>
              <a:pathLst>
                <a:path w="1224041" h="338511">
                  <a:moveTo>
                    <a:pt x="36648" y="0"/>
                  </a:moveTo>
                  <a:lnTo>
                    <a:pt x="1187393" y="0"/>
                  </a:lnTo>
                  <a:cubicBezTo>
                    <a:pt x="1207633" y="0"/>
                    <a:pt x="1224041" y="16408"/>
                    <a:pt x="1224041" y="36648"/>
                  </a:cubicBezTo>
                  <a:lnTo>
                    <a:pt x="1224041" y="301863"/>
                  </a:lnTo>
                  <a:cubicBezTo>
                    <a:pt x="1224041" y="322103"/>
                    <a:pt x="1207633" y="338511"/>
                    <a:pt x="1187393" y="338511"/>
                  </a:cubicBezTo>
                  <a:lnTo>
                    <a:pt x="36648" y="338511"/>
                  </a:lnTo>
                  <a:cubicBezTo>
                    <a:pt x="26928" y="338511"/>
                    <a:pt x="17607" y="334650"/>
                    <a:pt x="10734" y="327777"/>
                  </a:cubicBezTo>
                  <a:cubicBezTo>
                    <a:pt x="3861" y="320904"/>
                    <a:pt x="0" y="311583"/>
                    <a:pt x="0" y="301863"/>
                  </a:cubicBezTo>
                  <a:lnTo>
                    <a:pt x="0" y="36648"/>
                  </a:lnTo>
                  <a:cubicBezTo>
                    <a:pt x="0" y="16408"/>
                    <a:pt x="16408" y="0"/>
                    <a:pt x="36648" y="0"/>
                  </a:cubicBezTo>
                  <a:close/>
                </a:path>
              </a:pathLst>
            </a:custGeom>
            <a:solidFill>
              <a:srgbClr val="293374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x-es-X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66675"/>
              <a:ext cx="1224041" cy="4051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98" r="-198"/>
            </a:stretch>
          </a:blipFill>
        </p:spPr>
        <p:txBody>
          <a:bodyPr/>
          <a:lstStyle/>
          <a:p>
            <a:endParaRPr lang="x-es-XL"/>
          </a:p>
        </p:txBody>
      </p:sp>
      <p:grpSp>
        <p:nvGrpSpPr>
          <p:cNvPr id="9" name="Group 9"/>
          <p:cNvGrpSpPr/>
          <p:nvPr/>
        </p:nvGrpSpPr>
        <p:grpSpPr>
          <a:xfrm>
            <a:off x="4731015" y="6155818"/>
            <a:ext cx="3086100" cy="317770"/>
            <a:chOff x="0" y="-38100"/>
            <a:chExt cx="812800" cy="8369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45592"/>
            </a:xfrm>
            <a:custGeom>
              <a:avLst/>
              <a:gdLst/>
              <a:ahLst/>
              <a:cxnLst/>
              <a:rect l="l" t="t" r="r" b="b"/>
              <a:pathLst>
                <a:path w="812800" h="45592">
                  <a:moveTo>
                    <a:pt x="0" y="0"/>
                  </a:moveTo>
                  <a:lnTo>
                    <a:pt x="812800" y="0"/>
                  </a:lnTo>
                  <a:lnTo>
                    <a:pt x="812800" y="45592"/>
                  </a:lnTo>
                  <a:lnTo>
                    <a:pt x="0" y="45592"/>
                  </a:lnTo>
                  <a:close/>
                </a:path>
              </a:pathLst>
            </a:custGeom>
            <a:solidFill>
              <a:srgbClr val="518BC9"/>
            </a:solidFill>
          </p:spPr>
          <p:txBody>
            <a:bodyPr/>
            <a:lstStyle/>
            <a:p>
              <a:endParaRPr lang="x-es-XL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812800" cy="836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897688" y="4789050"/>
            <a:ext cx="3369076" cy="3369076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1F5FC"/>
            </a:solidFill>
          </p:spPr>
          <p:txBody>
            <a:bodyPr/>
            <a:lstStyle/>
            <a:p>
              <a:endParaRPr lang="x-es-XL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468935" y="6155818"/>
            <a:ext cx="3086100" cy="317770"/>
            <a:chOff x="0" y="-38100"/>
            <a:chExt cx="812800" cy="8369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45592"/>
            </a:xfrm>
            <a:custGeom>
              <a:avLst/>
              <a:gdLst/>
              <a:ahLst/>
              <a:cxnLst/>
              <a:rect l="l" t="t" r="r" b="b"/>
              <a:pathLst>
                <a:path w="812800" h="45592">
                  <a:moveTo>
                    <a:pt x="0" y="0"/>
                  </a:moveTo>
                  <a:lnTo>
                    <a:pt x="812800" y="0"/>
                  </a:lnTo>
                  <a:lnTo>
                    <a:pt x="812800" y="45592"/>
                  </a:lnTo>
                  <a:lnTo>
                    <a:pt x="0" y="45592"/>
                  </a:lnTo>
                  <a:close/>
                </a:path>
              </a:pathLst>
            </a:custGeom>
            <a:solidFill>
              <a:srgbClr val="518BC9"/>
            </a:solidFill>
          </p:spPr>
          <p:txBody>
            <a:bodyPr/>
            <a:lstStyle/>
            <a:p>
              <a:endParaRPr lang="x-es-XL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812800" cy="836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3021236" y="4789050"/>
            <a:ext cx="3369076" cy="3369076"/>
            <a:chOff x="0" y="0"/>
            <a:chExt cx="812800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1F5FC"/>
            </a:solidFill>
          </p:spPr>
          <p:txBody>
            <a:bodyPr/>
            <a:lstStyle/>
            <a:p>
              <a:endParaRPr lang="x-es-XL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7457514" y="4789050"/>
            <a:ext cx="3369076" cy="3369076"/>
            <a:chOff x="0" y="0"/>
            <a:chExt cx="812800" cy="8128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1F5FC"/>
            </a:solidFill>
          </p:spPr>
          <p:txBody>
            <a:bodyPr/>
            <a:lstStyle/>
            <a:p>
              <a:endParaRPr lang="x-es-XL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6960641" y="3448020"/>
            <a:ext cx="4329531" cy="5037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4199"/>
              </a:lnSpc>
            </a:pPr>
            <a:r>
              <a:rPr lang="x-es-XL" sz="2950" b="0" i="0" u="none" baseline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 (MS)"/>
              </a:rPr>
              <a:t>El liderazgo se ve así:</a:t>
            </a:r>
            <a:endParaRPr lang="x-es-XL" sz="295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4262724" y="1028700"/>
            <a:ext cx="9762552" cy="981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7799"/>
              </a:lnSpc>
            </a:pPr>
            <a:r>
              <a:rPr lang="x-es-XL" sz="6500" b="0" i="0" u="none" baseline="0">
                <a:solidFill>
                  <a:srgbClr val="FFFFFF"/>
                </a:solidFill>
                <a:latin typeface="Effra"/>
                <a:ea typeface="Effra"/>
                <a:cs typeface="Effra"/>
                <a:sym typeface="Effra"/>
              </a:rPr>
              <a:t>Repensando el liderazgo​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257461" y="5970211"/>
            <a:ext cx="2649530" cy="9298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3636"/>
              </a:lnSpc>
            </a:pPr>
            <a:r>
              <a:rPr lang="x-es-XL" sz="3600" b="1" i="0" u="none" baseline="0">
                <a:solidFill>
                  <a:srgbClr val="293374"/>
                </a:solidFill>
                <a:latin typeface="Calibri"/>
                <a:ea typeface="Calibri"/>
                <a:cs typeface="Calibri"/>
                <a:sym typeface="Calibri (MS) Bold"/>
              </a:rPr>
              <a:t>Dar el ejemplo​</a:t>
            </a:r>
            <a:endParaRPr lang="x-es-XL" sz="3600" b="1">
              <a:solidFill>
                <a:srgbClr val="293374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13479746" y="5951161"/>
            <a:ext cx="2452056" cy="13914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3636"/>
              </a:lnSpc>
            </a:pPr>
            <a:r>
              <a:rPr lang="x-es-XL" sz="3600" b="1" i="0" u="none" baseline="0">
                <a:solidFill>
                  <a:srgbClr val="293374"/>
                </a:solidFill>
                <a:latin typeface="Calibri"/>
                <a:ea typeface="Calibri"/>
                <a:cs typeface="Calibri"/>
                <a:sym typeface="Calibri (MS) Bold"/>
              </a:rPr>
              <a:t>Hacer preguntas</a:t>
            </a:r>
            <a:endParaRPr lang="x-es-XL" sz="3600" b="1">
              <a:solidFill>
                <a:srgbClr val="293374"/>
              </a:solidFill>
              <a:latin typeface="Calibri"/>
              <a:ea typeface="Calibri"/>
              <a:cs typeface="Calibri"/>
            </a:endParaRPr>
          </a:p>
          <a:p>
            <a:pPr algn="ctr" rtl="0">
              <a:lnSpc>
                <a:spcPts val="3636"/>
              </a:lnSpc>
            </a:pPr>
            <a:r>
              <a:rPr lang="x-es-XL" sz="3600" b="1" i="0" u="none" baseline="0">
                <a:solidFill>
                  <a:srgbClr val="293374"/>
                </a:solidFill>
                <a:latin typeface="Calibri"/>
                <a:ea typeface="Calibri"/>
                <a:cs typeface="Calibri"/>
                <a:sym typeface="Calibri (MS) Bold"/>
              </a:rPr>
              <a:t>importantes​</a:t>
            </a:r>
            <a:endParaRPr lang="x-es-XL" sz="3600" b="1">
              <a:solidFill>
                <a:srgbClr val="293374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8" name="TextBox 28"/>
          <p:cNvSpPr txBox="1"/>
          <p:nvPr/>
        </p:nvSpPr>
        <p:spPr>
          <a:xfrm>
            <a:off x="8043770" y="5951161"/>
            <a:ext cx="2196565" cy="13914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3636"/>
              </a:lnSpc>
            </a:pPr>
            <a:r>
              <a:rPr lang="x-es-XL" sz="3600" b="1" i="0" u="none" baseline="0">
                <a:solidFill>
                  <a:srgbClr val="293374"/>
                </a:solidFill>
                <a:latin typeface="Calibri"/>
                <a:ea typeface="Calibri"/>
                <a:cs typeface="Calibri"/>
                <a:sym typeface="Calibri (MS) Bold"/>
              </a:rPr>
              <a:t>Recibir a nuevas miembros​</a:t>
            </a:r>
            <a:endParaRPr lang="x-es-XL" sz="3600" b="1">
              <a:solidFill>
                <a:srgbClr val="293374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2531796" y="4989109"/>
            <a:ext cx="2100860" cy="981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7799"/>
              </a:lnSpc>
            </a:pPr>
            <a:r>
              <a:rPr lang="x-es-XL" sz="6500" b="0" i="0" u="none" baseline="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1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8091622" y="4970059"/>
            <a:ext cx="2100860" cy="981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7799"/>
              </a:lnSpc>
            </a:pPr>
            <a:r>
              <a:rPr lang="x-es-XL" sz="6500" b="0" i="0" u="none" baseline="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2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3655344" y="4970059"/>
            <a:ext cx="2100860" cy="981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7799"/>
              </a:lnSpc>
            </a:pPr>
            <a:r>
              <a:rPr lang="x-es-XL" sz="6500" b="0" i="0" u="none" baseline="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3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972203" y="0"/>
            <a:ext cx="7475885" cy="10286948"/>
            <a:chOff x="0" y="0"/>
            <a:chExt cx="9967847" cy="1371593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967847" cy="13715930"/>
            </a:xfrm>
            <a:custGeom>
              <a:avLst/>
              <a:gdLst/>
              <a:ahLst/>
              <a:cxnLst/>
              <a:rect l="l" t="t" r="r" b="b"/>
              <a:pathLst>
                <a:path w="9967847" h="13715930">
                  <a:moveTo>
                    <a:pt x="0" y="0"/>
                  </a:moveTo>
                  <a:lnTo>
                    <a:pt x="9967847" y="0"/>
                  </a:lnTo>
                  <a:lnTo>
                    <a:pt x="9967847" y="13715930"/>
                  </a:lnTo>
                  <a:lnTo>
                    <a:pt x="0" y="137159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70494" r="-36036"/>
              </a:stretch>
            </a:blipFill>
          </p:spPr>
          <p:txBody>
            <a:bodyPr/>
            <a:lstStyle/>
            <a:p>
              <a:endParaRPr lang="x-es-XL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28700" y="3995207"/>
            <a:ext cx="8936221" cy="1962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7799"/>
              </a:lnSpc>
            </a:pPr>
            <a:r>
              <a:rPr lang="x-es-XL" sz="6500" b="0" i="0" u="none" baseline="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¿De qué manera ya estamos contribuyendo?​</a:t>
            </a:r>
          </a:p>
        </p:txBody>
      </p:sp>
      <p:sp>
        <p:nvSpPr>
          <p:cNvPr id="5" name="Freeform 5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74" b="-74"/>
            </a:stretch>
          </a:blipFill>
        </p:spPr>
        <p:txBody>
          <a:bodyPr/>
          <a:lstStyle/>
          <a:p>
            <a:endParaRPr lang="x-es-XL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412844" y="4510136"/>
            <a:ext cx="1462312" cy="1266728"/>
          </a:xfrm>
          <a:custGeom>
            <a:avLst/>
            <a:gdLst/>
            <a:ahLst/>
            <a:cxnLst/>
            <a:rect l="l" t="t" r="r" b="b"/>
            <a:pathLst>
              <a:path w="1462312" h="1266728">
                <a:moveTo>
                  <a:pt x="0" y="0"/>
                </a:moveTo>
                <a:lnTo>
                  <a:pt x="1462312" y="0"/>
                </a:lnTo>
                <a:lnTo>
                  <a:pt x="1462312" y="1266728"/>
                </a:lnTo>
                <a:lnTo>
                  <a:pt x="0" y="126672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1" r="-151"/>
            </a:stretch>
          </a:blipFill>
        </p:spPr>
        <p:txBody>
          <a:bodyPr/>
          <a:lstStyle/>
          <a:p>
            <a:endParaRPr lang="x-es-XL"/>
          </a:p>
        </p:txBody>
      </p:sp>
      <p:sp>
        <p:nvSpPr>
          <p:cNvPr id="3" name="Freeform 3"/>
          <p:cNvSpPr/>
          <p:nvPr/>
        </p:nvSpPr>
        <p:spPr>
          <a:xfrm rot="-6203709" flipH="1">
            <a:off x="8477269" y="69379"/>
            <a:ext cx="13417146" cy="10148242"/>
          </a:xfrm>
          <a:custGeom>
            <a:avLst/>
            <a:gdLst/>
            <a:ahLst/>
            <a:cxnLst/>
            <a:rect l="l" t="t" r="r" b="b"/>
            <a:pathLst>
              <a:path w="13417146" h="10148242">
                <a:moveTo>
                  <a:pt x="13417146" y="0"/>
                </a:moveTo>
                <a:lnTo>
                  <a:pt x="0" y="0"/>
                </a:lnTo>
                <a:lnTo>
                  <a:pt x="0" y="10148242"/>
                </a:lnTo>
                <a:lnTo>
                  <a:pt x="13417146" y="10148242"/>
                </a:lnTo>
                <a:lnTo>
                  <a:pt x="1341714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x-es-XL"/>
          </a:p>
        </p:txBody>
      </p:sp>
      <p:sp>
        <p:nvSpPr>
          <p:cNvPr id="5" name="TextBox 5"/>
          <p:cNvSpPr txBox="1"/>
          <p:nvPr/>
        </p:nvSpPr>
        <p:spPr>
          <a:xfrm>
            <a:off x="990792" y="3357092"/>
            <a:ext cx="8153208" cy="1962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7799"/>
              </a:lnSpc>
            </a:pPr>
            <a:r>
              <a:rPr lang="x-es-XL" sz="6500" b="0" i="0" u="none" baseline="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Liderazgo en momentos cotidianos​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9686017" y="3595783"/>
            <a:ext cx="5486521" cy="5486521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7"/>
              <a:stretch>
                <a:fillRect l="-25046" r="-25046"/>
              </a:stretch>
            </a:blipFill>
          </p:spPr>
          <p:txBody>
            <a:bodyPr/>
            <a:lstStyle/>
            <a:p>
              <a:endParaRPr lang="x-es-XL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2866723" y="811983"/>
            <a:ext cx="4214677" cy="4214677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8"/>
              <a:stretch>
                <a:fillRect l="-28714" r="-21379"/>
              </a:stretch>
            </a:blipFill>
          </p:spPr>
          <p:txBody>
            <a:bodyPr/>
            <a:lstStyle/>
            <a:p>
              <a:endParaRPr lang="x-es-XL"/>
            </a:p>
          </p:txBody>
        </p:sp>
      </p:grpSp>
      <p:sp>
        <p:nvSpPr>
          <p:cNvPr id="10" name="Freeform 10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74" b="-74"/>
            </a:stretch>
          </a:blipFill>
        </p:spPr>
        <p:txBody>
          <a:bodyPr/>
          <a:lstStyle/>
          <a:p>
            <a:endParaRPr lang="x-es-XL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-376402" y="4484209"/>
            <a:ext cx="18865637" cy="7089379"/>
            <a:chOff x="0" y="-66675"/>
            <a:chExt cx="3804182" cy="142954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804182" cy="1362871"/>
            </a:xfrm>
            <a:custGeom>
              <a:avLst/>
              <a:gdLst/>
              <a:ahLst/>
              <a:cxnLst/>
              <a:rect l="l" t="t" r="r" b="b"/>
              <a:pathLst>
                <a:path w="3804182" h="1362871">
                  <a:moveTo>
                    <a:pt x="3796327" y="0"/>
                  </a:moveTo>
                  <a:lnTo>
                    <a:pt x="7855" y="0"/>
                  </a:lnTo>
                  <a:cubicBezTo>
                    <a:pt x="5772" y="0"/>
                    <a:pt x="3774" y="828"/>
                    <a:pt x="2301" y="2301"/>
                  </a:cubicBezTo>
                  <a:cubicBezTo>
                    <a:pt x="828" y="3774"/>
                    <a:pt x="0" y="5772"/>
                    <a:pt x="0" y="7855"/>
                  </a:cubicBezTo>
                  <a:lnTo>
                    <a:pt x="0" y="1252719"/>
                  </a:lnTo>
                  <a:cubicBezTo>
                    <a:pt x="202350" y="1361197"/>
                    <a:pt x="849870" y="1433585"/>
                    <a:pt x="1821147" y="1252719"/>
                  </a:cubicBezTo>
                  <a:cubicBezTo>
                    <a:pt x="2792433" y="992365"/>
                    <a:pt x="3547873" y="1144237"/>
                    <a:pt x="3804182" y="1252719"/>
                  </a:cubicBezTo>
                  <a:lnTo>
                    <a:pt x="3804182" y="7855"/>
                  </a:lnTo>
                  <a:cubicBezTo>
                    <a:pt x="3804182" y="5772"/>
                    <a:pt x="3803355" y="3774"/>
                    <a:pt x="3801882" y="2301"/>
                  </a:cubicBezTo>
                  <a:cubicBezTo>
                    <a:pt x="3800408" y="828"/>
                    <a:pt x="3798410" y="0"/>
                    <a:pt x="379632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x-es-X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3804182" cy="11639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867003" y="3748127"/>
            <a:ext cx="3130788" cy="3130788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l="-27343" r="-13338" b="-89470"/>
              </a:stretch>
            </a:blipFill>
            <a:ln w="95250" cap="sq">
              <a:solidFill>
                <a:srgbClr val="518BC9"/>
              </a:solidFill>
              <a:prstDash val="solid"/>
              <a:miter/>
            </a:ln>
          </p:spPr>
          <p:txBody>
            <a:bodyPr/>
            <a:lstStyle/>
            <a:p>
              <a:endParaRPr lang="x-es-XL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482138" y="3748127"/>
            <a:ext cx="3130788" cy="3130788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 l="-63573" t="-2742" r="-41966" b="-12873"/>
              </a:stretch>
            </a:blipFill>
            <a:ln w="95250" cap="sq">
              <a:solidFill>
                <a:srgbClr val="518BC9"/>
              </a:solidFill>
              <a:prstDash val="solid"/>
              <a:miter/>
            </a:ln>
          </p:spPr>
          <p:txBody>
            <a:bodyPr/>
            <a:lstStyle/>
            <a:p>
              <a:endParaRPr lang="x-es-XL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675075" y="3748127"/>
            <a:ext cx="3130788" cy="3130788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5"/>
              <a:stretch>
                <a:fillRect l="-14076" r="-36017"/>
              </a:stretch>
            </a:blipFill>
            <a:ln w="95250" cap="sq">
              <a:solidFill>
                <a:srgbClr val="518BC9"/>
              </a:solidFill>
              <a:prstDash val="solid"/>
              <a:miter/>
            </a:ln>
          </p:spPr>
          <p:txBody>
            <a:bodyPr/>
            <a:lstStyle/>
            <a:p>
              <a:endParaRPr lang="x-es-XL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3290209" y="3748127"/>
            <a:ext cx="3130788" cy="3130788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6"/>
              <a:stretch>
                <a:fillRect l="-74023" t="-6582" b="-9360"/>
              </a:stretch>
            </a:blipFill>
            <a:ln w="95250" cap="sq">
              <a:solidFill>
                <a:srgbClr val="518BC9"/>
              </a:solidFill>
              <a:prstDash val="solid"/>
              <a:miter/>
            </a:ln>
          </p:spPr>
          <p:txBody>
            <a:bodyPr/>
            <a:lstStyle/>
            <a:p>
              <a:endParaRPr lang="x-es-XL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759935" y="1370052"/>
            <a:ext cx="14768130" cy="1120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9100"/>
              </a:lnSpc>
            </a:pPr>
            <a:r>
              <a:rPr lang="x-es-XL" sz="6500" b="0" i="0" u="none" baseline="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Ya tienen fortalezas de liderazgo​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930502" y="7238494"/>
            <a:ext cx="3003789" cy="4812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4034"/>
              </a:lnSpc>
            </a:pPr>
            <a:r>
              <a:rPr lang="x-es-XL" sz="2850" b="1" i="0" u="none" spc="63" baseline="0">
                <a:solidFill>
                  <a:srgbClr val="FDFDFD"/>
                </a:solidFill>
                <a:latin typeface="Calibri"/>
                <a:ea typeface="Calibri"/>
                <a:cs typeface="Calibri"/>
                <a:sym typeface="Calibri (MS) Bold"/>
              </a:rPr>
              <a:t>Organizar​</a:t>
            </a:r>
            <a:endParaRPr lang="x-es-XL" sz="2850" b="1" spc="63">
              <a:solidFill>
                <a:srgbClr val="FDFDFD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5675075" y="7238494"/>
            <a:ext cx="3003789" cy="4812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4034"/>
              </a:lnSpc>
            </a:pPr>
            <a:r>
              <a:rPr lang="x-es-XL" sz="2850" b="1" i="0" u="none" spc="63" baseline="0">
                <a:solidFill>
                  <a:srgbClr val="FDFDFD"/>
                </a:solidFill>
                <a:latin typeface="Calibri"/>
                <a:ea typeface="Calibri"/>
                <a:cs typeface="Calibri"/>
                <a:sym typeface="Calibri (MS) Bold"/>
              </a:rPr>
              <a:t>Animar​</a:t>
            </a:r>
            <a:endParaRPr lang="x-es-XL" sz="2850" b="1" spc="63">
              <a:solidFill>
                <a:srgbClr val="FDFDFD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9545637" y="7238494"/>
            <a:ext cx="3003789" cy="4812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4034"/>
              </a:lnSpc>
            </a:pPr>
            <a:r>
              <a:rPr lang="x-es-XL" sz="2850" b="1" i="0" u="none" spc="63" baseline="0">
                <a:solidFill>
                  <a:srgbClr val="FDFDFD"/>
                </a:solidFill>
                <a:latin typeface="Calibri"/>
                <a:ea typeface="Calibri"/>
                <a:cs typeface="Calibri"/>
                <a:sym typeface="Calibri (MS) Bold"/>
              </a:rPr>
              <a:t>Promover​</a:t>
            </a:r>
            <a:endParaRPr lang="x-es-XL" sz="2850" b="1" spc="63">
              <a:solidFill>
                <a:srgbClr val="FDFDFD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3290209" y="7255004"/>
            <a:ext cx="3003789" cy="4812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4034"/>
              </a:lnSpc>
            </a:pPr>
            <a:r>
              <a:rPr lang="x-es-XL" sz="2850" b="1" i="0" u="none" spc="63" baseline="0">
                <a:solidFill>
                  <a:srgbClr val="FDFDFD"/>
                </a:solidFill>
                <a:latin typeface="Calibri"/>
                <a:ea typeface="Calibri"/>
                <a:cs typeface="Calibri"/>
                <a:sym typeface="Calibri (MS) Bold"/>
              </a:rPr>
              <a:t>Conectar​</a:t>
            </a:r>
            <a:endParaRPr lang="x-es-XL" sz="2850" b="1" spc="63">
              <a:solidFill>
                <a:srgbClr val="FDFDFD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8" name="Freeform 18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74" b="-74"/>
            </a:stretch>
          </a:blipFill>
        </p:spPr>
        <p:txBody>
          <a:bodyPr/>
          <a:lstStyle/>
          <a:p>
            <a:endParaRPr lang="x-es-XL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3"/>
            <a:stretch>
              <a:fillRect t="-30739" r="-17743" b="-8808"/>
            </a:stretch>
          </a:blipFill>
        </p:spPr>
        <p:txBody>
          <a:bodyPr/>
          <a:lstStyle/>
          <a:p>
            <a:endParaRPr lang="x-es-XL"/>
          </a:p>
        </p:txBody>
      </p:sp>
      <p:grpSp>
        <p:nvGrpSpPr>
          <p:cNvPr id="3" name="Group 3"/>
          <p:cNvGrpSpPr/>
          <p:nvPr/>
        </p:nvGrpSpPr>
        <p:grpSpPr>
          <a:xfrm>
            <a:off x="10353950" y="0"/>
            <a:ext cx="8094139" cy="10286948"/>
            <a:chOff x="0" y="0"/>
            <a:chExt cx="10792185" cy="1371593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0792185" cy="13715930"/>
            </a:xfrm>
            <a:custGeom>
              <a:avLst/>
              <a:gdLst/>
              <a:ahLst/>
              <a:cxnLst/>
              <a:rect l="l" t="t" r="r" b="b"/>
              <a:pathLst>
                <a:path w="10792185" h="13715930">
                  <a:moveTo>
                    <a:pt x="0" y="0"/>
                  </a:moveTo>
                  <a:lnTo>
                    <a:pt x="10792185" y="0"/>
                  </a:lnTo>
                  <a:lnTo>
                    <a:pt x="10792185" y="13715930"/>
                  </a:lnTo>
                  <a:lnTo>
                    <a:pt x="0" y="137159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30559" r="-59839"/>
              </a:stretch>
            </a:blipFill>
          </p:spPr>
          <p:txBody>
            <a:bodyPr/>
            <a:lstStyle/>
            <a:p>
              <a:endParaRPr lang="x-es-XL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703482" y="4207656"/>
            <a:ext cx="10106488" cy="24930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92505" lvl="1" indent="-495935" algn="l" rtl="0">
              <a:lnSpc>
                <a:spcPts val="6439"/>
              </a:lnSpc>
              <a:buFont typeface="Arial"/>
              <a:buChar char="•"/>
            </a:pPr>
            <a:r>
              <a:rPr lang="x-es-XL" sz="4550" b="0" i="0" u="none" baseline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 (MS)"/>
              </a:rPr>
              <a:t> Invitar a alguien a unirse​</a:t>
            </a:r>
            <a:endParaRPr lang="x-es-XL" sz="455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  <a:p>
            <a:pPr marL="992505" lvl="1" indent="-495935" algn="l" rtl="0">
              <a:lnSpc>
                <a:spcPts val="6439"/>
              </a:lnSpc>
              <a:buFont typeface="Arial"/>
              <a:buChar char="•"/>
            </a:pPr>
            <a:r>
              <a:rPr lang="x-es-XL" sz="4550" b="0" i="0" u="none" baseline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 (MS)"/>
              </a:rPr>
              <a:t> Probar enfoques nuevos​​</a:t>
            </a:r>
            <a:endParaRPr lang="x-es-XL" sz="455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  <a:p>
            <a:pPr marL="992505" lvl="1" indent="-495935" algn="l" rtl="0">
              <a:lnSpc>
                <a:spcPts val="6439"/>
              </a:lnSpc>
              <a:buFont typeface="Arial"/>
              <a:buChar char="•"/>
            </a:pPr>
            <a:r>
              <a:rPr lang="x-es-XL" sz="4550" b="0" i="0" u="none" baseline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 (MS)"/>
              </a:rPr>
              <a:t> Opinar​</a:t>
            </a:r>
            <a:endParaRPr lang="x-es-XL" sz="455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1202317"/>
            <a:ext cx="9781270" cy="19431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7679"/>
              </a:lnSpc>
            </a:pPr>
            <a:r>
              <a:rPr lang="x-es-XL" sz="6400" b="0" i="0" u="none" baseline="0">
                <a:solidFill>
                  <a:srgbClr val="FFFFFF"/>
                </a:solidFill>
                <a:latin typeface="Effra"/>
                <a:ea typeface="Effra"/>
                <a:cs typeface="Effra"/>
                <a:sym typeface="Effra"/>
              </a:rPr>
              <a:t>Las pequeñas acciones moldean la cultura​</a:t>
            </a:r>
          </a:p>
        </p:txBody>
      </p:sp>
      <p:sp>
        <p:nvSpPr>
          <p:cNvPr id="7" name="Freeform 7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74" b="-74"/>
            </a:stretch>
          </a:blipFill>
        </p:spPr>
        <p:txBody>
          <a:bodyPr/>
          <a:lstStyle/>
          <a:p>
            <a:endParaRPr lang="x-es-XL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412844" y="4510136"/>
            <a:ext cx="1462312" cy="1266728"/>
          </a:xfrm>
          <a:custGeom>
            <a:avLst/>
            <a:gdLst/>
            <a:ahLst/>
            <a:cxnLst/>
            <a:rect l="l" t="t" r="r" b="b"/>
            <a:pathLst>
              <a:path w="1462312" h="1266728">
                <a:moveTo>
                  <a:pt x="0" y="0"/>
                </a:moveTo>
                <a:lnTo>
                  <a:pt x="1462312" y="0"/>
                </a:lnTo>
                <a:lnTo>
                  <a:pt x="1462312" y="1266728"/>
                </a:lnTo>
                <a:lnTo>
                  <a:pt x="0" y="126672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1" r="-151"/>
            </a:stretch>
          </a:blipFill>
        </p:spPr>
        <p:txBody>
          <a:bodyPr/>
          <a:lstStyle/>
          <a:p>
            <a:endParaRPr lang="x-es-XL"/>
          </a:p>
        </p:txBody>
      </p:sp>
      <p:sp>
        <p:nvSpPr>
          <p:cNvPr id="3" name="Freeform 3"/>
          <p:cNvSpPr/>
          <p:nvPr/>
        </p:nvSpPr>
        <p:spPr>
          <a:xfrm rot="-6203709" flipH="1">
            <a:off x="8477269" y="69379"/>
            <a:ext cx="13417146" cy="10148242"/>
          </a:xfrm>
          <a:custGeom>
            <a:avLst/>
            <a:gdLst/>
            <a:ahLst/>
            <a:cxnLst/>
            <a:rect l="l" t="t" r="r" b="b"/>
            <a:pathLst>
              <a:path w="13417146" h="10148242">
                <a:moveTo>
                  <a:pt x="13417146" y="0"/>
                </a:moveTo>
                <a:lnTo>
                  <a:pt x="0" y="0"/>
                </a:lnTo>
                <a:lnTo>
                  <a:pt x="0" y="10148242"/>
                </a:lnTo>
                <a:lnTo>
                  <a:pt x="13417146" y="10148242"/>
                </a:lnTo>
                <a:lnTo>
                  <a:pt x="1341714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x-es-XL"/>
          </a:p>
        </p:txBody>
      </p:sp>
      <p:grpSp>
        <p:nvGrpSpPr>
          <p:cNvPr id="4" name="Group 4"/>
          <p:cNvGrpSpPr/>
          <p:nvPr/>
        </p:nvGrpSpPr>
        <p:grpSpPr>
          <a:xfrm>
            <a:off x="10439988" y="1562751"/>
            <a:ext cx="6819312" cy="6819312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7"/>
              <a:stretch>
                <a:fillRect l="-48719" r="-1373"/>
              </a:stretch>
            </a:blipFill>
          </p:spPr>
          <p:txBody>
            <a:bodyPr/>
            <a:lstStyle/>
            <a:p>
              <a:endParaRPr lang="x-es-XL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990792" y="1562751"/>
            <a:ext cx="8153208" cy="1934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rtl="0">
              <a:lnSpc>
                <a:spcPts val="7799"/>
              </a:lnSpc>
            </a:pPr>
            <a:r>
              <a:rPr lang="x-es-XL" sz="5400" b="0" i="0" u="none" baseline="0" dirty="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Barreras </a:t>
            </a:r>
            <a:r>
              <a:rPr lang="x-es-XL" sz="5400" b="0" i="0" u="none" baseline="0" dirty="0" err="1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que</a:t>
            </a:r>
            <a:r>
              <a:rPr lang="x-es-XL" sz="5400" b="0" i="0" u="none" baseline="0" dirty="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 </a:t>
            </a:r>
            <a:r>
              <a:rPr lang="x-es-XL" sz="5400" b="0" i="0" u="none" baseline="0" dirty="0" err="1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enfrentan</a:t>
            </a:r>
            <a:r>
              <a:rPr lang="x-es-XL" sz="5400" b="0" i="0" u="none" baseline="0" dirty="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 las </a:t>
            </a:r>
            <a:r>
              <a:rPr lang="x-es-XL" sz="5400" b="0" i="0" u="none" baseline="0" dirty="0" err="1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mujeres</a:t>
            </a:r>
            <a:r>
              <a:rPr lang="x-es-XL" sz="5400" b="0" i="0" u="none" baseline="0" dirty="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​</a:t>
            </a:r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74" b="-74"/>
            </a:stretch>
          </a:blipFill>
        </p:spPr>
        <p:txBody>
          <a:bodyPr/>
          <a:lstStyle/>
          <a:p>
            <a:endParaRPr lang="x-es-XL"/>
          </a:p>
        </p:txBody>
      </p:sp>
      <p:sp>
        <p:nvSpPr>
          <p:cNvPr id="8" name="TextBox 8"/>
          <p:cNvSpPr txBox="1"/>
          <p:nvPr/>
        </p:nvSpPr>
        <p:spPr>
          <a:xfrm>
            <a:off x="703482" y="3696229"/>
            <a:ext cx="10106488" cy="41122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92505" lvl="1" indent="-495935" algn="l" rtl="0">
              <a:lnSpc>
                <a:spcPts val="6439"/>
              </a:lnSpc>
              <a:buFont typeface="Arial"/>
              <a:buChar char="•"/>
            </a:pPr>
            <a:r>
              <a:rPr lang="x-es-XL" sz="4550" b="0" i="0" u="none" baseline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 (MS)"/>
              </a:rPr>
              <a:t>Dudas sobre sí mismas</a:t>
            </a:r>
            <a:endParaRPr lang="x-es-XL" sz="4550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992505" lvl="1" indent="-495935" algn="l" rtl="0">
              <a:lnSpc>
                <a:spcPts val="6439"/>
              </a:lnSpc>
              <a:buFont typeface="Arial"/>
              <a:buChar char="•"/>
            </a:pPr>
            <a:r>
              <a:rPr lang="x-es-XL" sz="4550" b="0" i="0" u="none" baseline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 (MS)"/>
              </a:rPr>
              <a:t>Miedo al fracaso​</a:t>
            </a:r>
            <a:endParaRPr lang="x-es-XL" sz="4550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992505" lvl="1" indent="-495935" algn="l" rtl="0">
              <a:lnSpc>
                <a:spcPts val="6439"/>
              </a:lnSpc>
              <a:buFont typeface="Arial"/>
              <a:buChar char="•"/>
            </a:pPr>
            <a:r>
              <a:rPr lang="x-es-XL" sz="4550" b="0" i="0" u="none" baseline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 (MS)"/>
              </a:rPr>
              <a:t>Síndrome del impostor​</a:t>
            </a:r>
            <a:endParaRPr lang="x-es-XL" sz="4550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992505" lvl="1" indent="-495935" algn="l" rtl="0">
              <a:lnSpc>
                <a:spcPts val="6439"/>
              </a:lnSpc>
              <a:buFont typeface="Arial"/>
              <a:buChar char="•"/>
            </a:pPr>
            <a:r>
              <a:rPr lang="x-es-XL" sz="4550" b="0" i="0" u="none" baseline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 (MS)"/>
              </a:rPr>
              <a:t>Expectativas externas​</a:t>
            </a:r>
            <a:endParaRPr lang="x-es-XL" sz="4550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algn="l" rtl="0">
              <a:lnSpc>
                <a:spcPts val="6439"/>
              </a:lnSpc>
            </a:pPr>
            <a:endParaRPr lang="x-es-XL" sz="4599" dirty="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81879" y="-305427"/>
            <a:ext cx="19281670" cy="2836194"/>
            <a:chOff x="0" y="-38100"/>
            <a:chExt cx="5078300" cy="74698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078300" cy="708881"/>
            </a:xfrm>
            <a:custGeom>
              <a:avLst/>
              <a:gdLst/>
              <a:ahLst/>
              <a:cxnLst/>
              <a:rect l="l" t="t" r="r" b="b"/>
              <a:pathLst>
                <a:path w="5078300" h="708881">
                  <a:moveTo>
                    <a:pt x="0" y="0"/>
                  </a:moveTo>
                  <a:lnTo>
                    <a:pt x="5078300" y="0"/>
                  </a:lnTo>
                  <a:lnTo>
                    <a:pt x="5078300" y="708881"/>
                  </a:lnTo>
                  <a:lnTo>
                    <a:pt x="0" y="708881"/>
                  </a:ln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x-es-X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5078300" cy="7469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077282" y="3954798"/>
            <a:ext cx="6618686" cy="3332211"/>
            <a:chOff x="0" y="-66675"/>
            <a:chExt cx="1329258" cy="66922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329258" cy="602546"/>
            </a:xfrm>
            <a:custGeom>
              <a:avLst/>
              <a:gdLst/>
              <a:ahLst/>
              <a:cxnLst/>
              <a:rect l="l" t="t" r="r" b="b"/>
              <a:pathLst>
                <a:path w="1329258" h="602546">
                  <a:moveTo>
                    <a:pt x="25734" y="0"/>
                  </a:moveTo>
                  <a:lnTo>
                    <a:pt x="1303524" y="0"/>
                  </a:lnTo>
                  <a:cubicBezTo>
                    <a:pt x="1310349" y="0"/>
                    <a:pt x="1316895" y="2711"/>
                    <a:pt x="1321721" y="7537"/>
                  </a:cubicBezTo>
                  <a:cubicBezTo>
                    <a:pt x="1326547" y="12363"/>
                    <a:pt x="1329258" y="18909"/>
                    <a:pt x="1329258" y="25734"/>
                  </a:cubicBezTo>
                  <a:lnTo>
                    <a:pt x="1329258" y="576813"/>
                  </a:lnTo>
                  <a:cubicBezTo>
                    <a:pt x="1329258" y="583638"/>
                    <a:pt x="1326547" y="590183"/>
                    <a:pt x="1321721" y="595009"/>
                  </a:cubicBezTo>
                  <a:cubicBezTo>
                    <a:pt x="1316895" y="599835"/>
                    <a:pt x="1310349" y="602546"/>
                    <a:pt x="1303524" y="602546"/>
                  </a:cubicBezTo>
                  <a:lnTo>
                    <a:pt x="25734" y="602546"/>
                  </a:lnTo>
                  <a:cubicBezTo>
                    <a:pt x="18909" y="602546"/>
                    <a:pt x="12363" y="599835"/>
                    <a:pt x="7537" y="595009"/>
                  </a:cubicBezTo>
                  <a:cubicBezTo>
                    <a:pt x="2711" y="590183"/>
                    <a:pt x="0" y="583638"/>
                    <a:pt x="0" y="576813"/>
                  </a:cubicBezTo>
                  <a:lnTo>
                    <a:pt x="0" y="25734"/>
                  </a:lnTo>
                  <a:cubicBezTo>
                    <a:pt x="0" y="18909"/>
                    <a:pt x="2711" y="12363"/>
                    <a:pt x="7537" y="7537"/>
                  </a:cubicBezTo>
                  <a:cubicBezTo>
                    <a:pt x="12363" y="2711"/>
                    <a:pt x="18909" y="0"/>
                    <a:pt x="2573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9000"/>
                  </a:srgbClr>
                </a:gs>
                <a:gs pos="100000">
                  <a:srgbClr val="19317D">
                    <a:alpha val="9000"/>
                  </a:srgbClr>
                </a:gs>
              </a:gsLst>
              <a:lin ang="0"/>
            </a:gra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x-es-X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66675"/>
              <a:ext cx="1329258" cy="6692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98" r="-198"/>
            </a:stretch>
          </a:blipFill>
        </p:spPr>
        <p:txBody>
          <a:bodyPr/>
          <a:lstStyle/>
          <a:p>
            <a:endParaRPr lang="x-es-XL"/>
          </a:p>
        </p:txBody>
      </p:sp>
      <p:grpSp>
        <p:nvGrpSpPr>
          <p:cNvPr id="9" name="Group 9"/>
          <p:cNvGrpSpPr/>
          <p:nvPr/>
        </p:nvGrpSpPr>
        <p:grpSpPr>
          <a:xfrm>
            <a:off x="3289764" y="5340580"/>
            <a:ext cx="4047122" cy="415295"/>
            <a:chOff x="0" y="-66675"/>
            <a:chExt cx="812800" cy="8340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16731"/>
            </a:xfrm>
            <a:custGeom>
              <a:avLst/>
              <a:gdLst/>
              <a:ahLst/>
              <a:cxnLst/>
              <a:rect l="l" t="t" r="r" b="b"/>
              <a:pathLst>
                <a:path w="812800" h="16731">
                  <a:moveTo>
                    <a:pt x="0" y="0"/>
                  </a:moveTo>
                  <a:lnTo>
                    <a:pt x="812800" y="0"/>
                  </a:lnTo>
                  <a:lnTo>
                    <a:pt x="812800" y="16731"/>
                  </a:lnTo>
                  <a:lnTo>
                    <a:pt x="0" y="16731"/>
                  </a:ln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x-es-XL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66675"/>
              <a:ext cx="812800" cy="834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3856943" y="1028700"/>
            <a:ext cx="10647253" cy="981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7799"/>
              </a:lnSpc>
            </a:pPr>
            <a:r>
              <a:rPr lang="x-es-XL" sz="6500" b="0" i="0" u="none" baseline="0">
                <a:solidFill>
                  <a:srgbClr val="FFFFFF"/>
                </a:solidFill>
                <a:latin typeface="Effra"/>
                <a:ea typeface="Effra"/>
                <a:cs typeface="Effra"/>
                <a:sym typeface="Effra"/>
              </a:rPr>
              <a:t>Elegir una nueva voz interior​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075021" y="4759683"/>
            <a:ext cx="4623208" cy="6224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4768"/>
              </a:lnSpc>
            </a:pPr>
            <a:r>
              <a:rPr lang="x-es-XL" sz="4750" b="1" i="0" u="none" baseline="0">
                <a:solidFill>
                  <a:srgbClr val="293374"/>
                </a:solidFill>
                <a:latin typeface="Calibri"/>
                <a:ea typeface="Calibri"/>
                <a:cs typeface="Calibri"/>
                <a:sym typeface="Calibri (MS) Bold"/>
              </a:rPr>
              <a:t>“No estoy lista”​</a:t>
            </a:r>
            <a:endParaRPr lang="x-es-XL" sz="4750" b="1">
              <a:solidFill>
                <a:srgbClr val="293374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2596635" y="6079944"/>
            <a:ext cx="5519270" cy="6224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4768"/>
              </a:lnSpc>
            </a:pPr>
            <a:r>
              <a:rPr lang="x-es-XL" sz="4750" b="1" i="0" u="none" baseline="0" dirty="0">
                <a:solidFill>
                  <a:srgbClr val="293374"/>
                </a:solidFill>
                <a:latin typeface="Calibri"/>
                <a:ea typeface="Calibri"/>
                <a:cs typeface="Calibri"/>
                <a:sym typeface="Calibri (MS) Bold"/>
              </a:rPr>
              <a:t>“Estoy dispuesta”​</a:t>
            </a:r>
            <a:endParaRPr lang="x-es-XL" sz="4750" b="1" dirty="0">
              <a:solidFill>
                <a:srgbClr val="293374"/>
              </a:solidFill>
              <a:latin typeface="Calibri"/>
              <a:ea typeface="Calibri"/>
              <a:cs typeface="Calibri"/>
            </a:endParaRPr>
          </a:p>
        </p:txBody>
      </p:sp>
      <p:grpSp>
        <p:nvGrpSpPr>
          <p:cNvPr id="15" name="Group 15"/>
          <p:cNvGrpSpPr/>
          <p:nvPr/>
        </p:nvGrpSpPr>
        <p:grpSpPr>
          <a:xfrm>
            <a:off x="9592032" y="3954798"/>
            <a:ext cx="6618686" cy="3332211"/>
            <a:chOff x="0" y="-66675"/>
            <a:chExt cx="1329258" cy="669221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329258" cy="602546"/>
            </a:xfrm>
            <a:custGeom>
              <a:avLst/>
              <a:gdLst/>
              <a:ahLst/>
              <a:cxnLst/>
              <a:rect l="l" t="t" r="r" b="b"/>
              <a:pathLst>
                <a:path w="1329258" h="602546">
                  <a:moveTo>
                    <a:pt x="25734" y="0"/>
                  </a:moveTo>
                  <a:lnTo>
                    <a:pt x="1303524" y="0"/>
                  </a:lnTo>
                  <a:cubicBezTo>
                    <a:pt x="1310349" y="0"/>
                    <a:pt x="1316895" y="2711"/>
                    <a:pt x="1321721" y="7537"/>
                  </a:cubicBezTo>
                  <a:cubicBezTo>
                    <a:pt x="1326547" y="12363"/>
                    <a:pt x="1329258" y="18909"/>
                    <a:pt x="1329258" y="25734"/>
                  </a:cubicBezTo>
                  <a:lnTo>
                    <a:pt x="1329258" y="576813"/>
                  </a:lnTo>
                  <a:cubicBezTo>
                    <a:pt x="1329258" y="583638"/>
                    <a:pt x="1326547" y="590183"/>
                    <a:pt x="1321721" y="595009"/>
                  </a:cubicBezTo>
                  <a:cubicBezTo>
                    <a:pt x="1316895" y="599835"/>
                    <a:pt x="1310349" y="602546"/>
                    <a:pt x="1303524" y="602546"/>
                  </a:cubicBezTo>
                  <a:lnTo>
                    <a:pt x="25734" y="602546"/>
                  </a:lnTo>
                  <a:cubicBezTo>
                    <a:pt x="18909" y="602546"/>
                    <a:pt x="12363" y="599835"/>
                    <a:pt x="7537" y="595009"/>
                  </a:cubicBezTo>
                  <a:cubicBezTo>
                    <a:pt x="2711" y="590183"/>
                    <a:pt x="0" y="583638"/>
                    <a:pt x="0" y="576813"/>
                  </a:cubicBezTo>
                  <a:lnTo>
                    <a:pt x="0" y="25734"/>
                  </a:lnTo>
                  <a:cubicBezTo>
                    <a:pt x="0" y="18909"/>
                    <a:pt x="2711" y="12363"/>
                    <a:pt x="7537" y="7537"/>
                  </a:cubicBezTo>
                  <a:cubicBezTo>
                    <a:pt x="12363" y="2711"/>
                    <a:pt x="18909" y="0"/>
                    <a:pt x="2573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9000"/>
                  </a:srgbClr>
                </a:gs>
                <a:gs pos="100000">
                  <a:srgbClr val="19317D">
                    <a:alpha val="9000"/>
                  </a:srgbClr>
                </a:gs>
              </a:gsLst>
              <a:lin ang="0"/>
            </a:gra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x-es-XL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66675"/>
              <a:ext cx="1329258" cy="6692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804514" y="5340580"/>
            <a:ext cx="4047122" cy="415295"/>
            <a:chOff x="0" y="-66675"/>
            <a:chExt cx="812800" cy="83406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16731"/>
            </a:xfrm>
            <a:custGeom>
              <a:avLst/>
              <a:gdLst/>
              <a:ahLst/>
              <a:cxnLst/>
              <a:rect l="l" t="t" r="r" b="b"/>
              <a:pathLst>
                <a:path w="812800" h="16731">
                  <a:moveTo>
                    <a:pt x="0" y="0"/>
                  </a:moveTo>
                  <a:lnTo>
                    <a:pt x="812800" y="0"/>
                  </a:lnTo>
                  <a:lnTo>
                    <a:pt x="812800" y="16731"/>
                  </a:lnTo>
                  <a:lnTo>
                    <a:pt x="0" y="16731"/>
                  </a:ln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x-es-XL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66675"/>
              <a:ext cx="812800" cy="834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9954343" y="4759683"/>
            <a:ext cx="5894063" cy="6224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4768"/>
              </a:lnSpc>
            </a:pPr>
            <a:r>
              <a:rPr lang="x-es-XL" sz="4750" b="1" i="0" u="none" baseline="0">
                <a:solidFill>
                  <a:srgbClr val="293374"/>
                </a:solidFill>
                <a:latin typeface="Calibri"/>
                <a:ea typeface="Calibri"/>
                <a:cs typeface="Calibri"/>
                <a:sym typeface="Calibri (MS) Bold"/>
              </a:rPr>
              <a:t>“No sé lo suficiente”​</a:t>
            </a:r>
            <a:endParaRPr lang="x-es-XL" sz="4750" b="1">
              <a:solidFill>
                <a:srgbClr val="293374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9954344" y="6079944"/>
            <a:ext cx="5894062" cy="6224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4768"/>
              </a:lnSpc>
            </a:pPr>
            <a:r>
              <a:rPr lang="x-es-XL" sz="4750" b="1" i="0" u="none" baseline="0" dirty="0">
                <a:solidFill>
                  <a:srgbClr val="293374"/>
                </a:solidFill>
                <a:latin typeface="Calibri"/>
                <a:ea typeface="Calibri"/>
                <a:cs typeface="Calibri"/>
                <a:sym typeface="Calibri (MS) Bold"/>
              </a:rPr>
              <a:t>“Puedo aprender”​</a:t>
            </a:r>
            <a:endParaRPr lang="x-es-XL" sz="4750" b="1" dirty="0">
              <a:solidFill>
                <a:srgbClr val="293374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161114" y="0"/>
            <a:ext cx="7286974" cy="10286948"/>
            <a:chOff x="0" y="0"/>
            <a:chExt cx="9715966" cy="1371593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715966" cy="13715930"/>
            </a:xfrm>
            <a:custGeom>
              <a:avLst/>
              <a:gdLst/>
              <a:ahLst/>
              <a:cxnLst/>
              <a:rect l="l" t="t" r="r" b="b"/>
              <a:pathLst>
                <a:path w="9715966" h="13715930">
                  <a:moveTo>
                    <a:pt x="0" y="0"/>
                  </a:moveTo>
                  <a:lnTo>
                    <a:pt x="9715966" y="0"/>
                  </a:lnTo>
                  <a:lnTo>
                    <a:pt x="9715966" y="13715930"/>
                  </a:lnTo>
                  <a:lnTo>
                    <a:pt x="0" y="137159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42038" r="-69847"/>
              </a:stretch>
            </a:blipFill>
          </p:spPr>
          <p:txBody>
            <a:bodyPr/>
            <a:lstStyle/>
            <a:p>
              <a:endParaRPr lang="x-es-XL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28700" y="3995207"/>
            <a:ext cx="8936221" cy="981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7799"/>
              </a:lnSpc>
            </a:pPr>
            <a:r>
              <a:rPr lang="x-es-XL" sz="6500" b="0" i="0" u="none" baseline="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Momento de reflexión​</a:t>
            </a:r>
          </a:p>
        </p:txBody>
      </p:sp>
      <p:sp>
        <p:nvSpPr>
          <p:cNvPr id="5" name="Freeform 5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74" b="-74"/>
            </a:stretch>
          </a:blipFill>
        </p:spPr>
        <p:txBody>
          <a:bodyPr/>
          <a:lstStyle/>
          <a:p>
            <a:endParaRPr lang="x-es-XL"/>
          </a:p>
        </p:txBody>
      </p:sp>
      <p:sp>
        <p:nvSpPr>
          <p:cNvPr id="6" name="TextBox 6"/>
          <p:cNvSpPr txBox="1"/>
          <p:nvPr/>
        </p:nvSpPr>
        <p:spPr>
          <a:xfrm>
            <a:off x="1028700" y="5010150"/>
            <a:ext cx="9080589" cy="1142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4619"/>
              </a:lnSpc>
            </a:pPr>
            <a:r>
              <a:rPr lang="x-es-XL" sz="3250" b="0" i="0" u="none" baseline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 (MS)"/>
              </a:rPr>
              <a:t>¿Dónde están llamadas a liderar?​</a:t>
            </a:r>
            <a:endParaRPr lang="x-es-XL" sz="325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algn="l" rtl="0">
              <a:lnSpc>
                <a:spcPts val="4619"/>
              </a:lnSpc>
            </a:pPr>
            <a:r>
              <a:rPr lang="x-es-XL" sz="3250" b="0" i="0" u="none" baseline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 (MS)"/>
              </a:rPr>
              <a:t>¿Qué acción pueden realizar en los próximos 30 días?​</a:t>
            </a:r>
            <a:endParaRPr lang="x-es-XL" sz="325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076936" y="3078938"/>
            <a:ext cx="4038507" cy="3332211"/>
            <a:chOff x="0" y="-66675"/>
            <a:chExt cx="811070" cy="66922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1070" cy="602546"/>
            </a:xfrm>
            <a:custGeom>
              <a:avLst/>
              <a:gdLst/>
              <a:ahLst/>
              <a:cxnLst/>
              <a:rect l="l" t="t" r="r" b="b"/>
              <a:pathLst>
                <a:path w="811070" h="602546">
                  <a:moveTo>
                    <a:pt x="42175" y="0"/>
                  </a:moveTo>
                  <a:lnTo>
                    <a:pt x="768895" y="0"/>
                  </a:lnTo>
                  <a:cubicBezTo>
                    <a:pt x="780081" y="0"/>
                    <a:pt x="790808" y="4443"/>
                    <a:pt x="798717" y="12353"/>
                  </a:cubicBezTo>
                  <a:cubicBezTo>
                    <a:pt x="806627" y="20262"/>
                    <a:pt x="811070" y="30989"/>
                    <a:pt x="811070" y="42175"/>
                  </a:cubicBezTo>
                  <a:lnTo>
                    <a:pt x="811070" y="560372"/>
                  </a:lnTo>
                  <a:cubicBezTo>
                    <a:pt x="811070" y="583664"/>
                    <a:pt x="792188" y="602546"/>
                    <a:pt x="768895" y="602546"/>
                  </a:cubicBezTo>
                  <a:lnTo>
                    <a:pt x="42175" y="602546"/>
                  </a:lnTo>
                  <a:cubicBezTo>
                    <a:pt x="18882" y="602546"/>
                    <a:pt x="0" y="583664"/>
                    <a:pt x="0" y="560372"/>
                  </a:cubicBezTo>
                  <a:lnTo>
                    <a:pt x="0" y="42175"/>
                  </a:lnTo>
                  <a:cubicBezTo>
                    <a:pt x="0" y="30989"/>
                    <a:pt x="4443" y="20262"/>
                    <a:pt x="12353" y="12353"/>
                  </a:cubicBezTo>
                  <a:cubicBezTo>
                    <a:pt x="20262" y="4443"/>
                    <a:pt x="30989" y="0"/>
                    <a:pt x="42175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9000"/>
                  </a:srgbClr>
                </a:gs>
                <a:gs pos="100000">
                  <a:srgbClr val="19317D">
                    <a:alpha val="9000"/>
                  </a:srgbClr>
                </a:gs>
              </a:gsLst>
              <a:lin ang="0"/>
            </a:gra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x-es-X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811070" cy="6692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771424" y="4048847"/>
            <a:ext cx="2649530" cy="13914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3636"/>
              </a:lnSpc>
            </a:pPr>
            <a:r>
              <a:rPr lang="x-es-XL" sz="3600" b="1" i="0" u="none" baseline="0">
                <a:solidFill>
                  <a:srgbClr val="293374"/>
                </a:solidFill>
                <a:latin typeface="Calibri"/>
                <a:ea typeface="Calibri"/>
                <a:cs typeface="Calibri"/>
                <a:sym typeface="Calibri (MS) Bold"/>
              </a:rPr>
              <a:t>El liderazgo vive en cada una de nosotras​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2172557" y="3078938"/>
            <a:ext cx="4038507" cy="3332211"/>
            <a:chOff x="0" y="-66675"/>
            <a:chExt cx="811070" cy="66922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1070" cy="602546"/>
            </a:xfrm>
            <a:custGeom>
              <a:avLst/>
              <a:gdLst/>
              <a:ahLst/>
              <a:cxnLst/>
              <a:rect l="l" t="t" r="r" b="b"/>
              <a:pathLst>
                <a:path w="811070" h="602546">
                  <a:moveTo>
                    <a:pt x="42175" y="0"/>
                  </a:moveTo>
                  <a:lnTo>
                    <a:pt x="768895" y="0"/>
                  </a:lnTo>
                  <a:cubicBezTo>
                    <a:pt x="780081" y="0"/>
                    <a:pt x="790808" y="4443"/>
                    <a:pt x="798717" y="12353"/>
                  </a:cubicBezTo>
                  <a:cubicBezTo>
                    <a:pt x="806627" y="20262"/>
                    <a:pt x="811070" y="30989"/>
                    <a:pt x="811070" y="42175"/>
                  </a:cubicBezTo>
                  <a:lnTo>
                    <a:pt x="811070" y="560372"/>
                  </a:lnTo>
                  <a:cubicBezTo>
                    <a:pt x="811070" y="583664"/>
                    <a:pt x="792188" y="602546"/>
                    <a:pt x="768895" y="602546"/>
                  </a:cubicBezTo>
                  <a:lnTo>
                    <a:pt x="42175" y="602546"/>
                  </a:lnTo>
                  <a:cubicBezTo>
                    <a:pt x="18882" y="602546"/>
                    <a:pt x="0" y="583664"/>
                    <a:pt x="0" y="560372"/>
                  </a:cubicBezTo>
                  <a:lnTo>
                    <a:pt x="0" y="42175"/>
                  </a:lnTo>
                  <a:cubicBezTo>
                    <a:pt x="0" y="30989"/>
                    <a:pt x="4443" y="20262"/>
                    <a:pt x="12353" y="12353"/>
                  </a:cubicBezTo>
                  <a:cubicBezTo>
                    <a:pt x="20262" y="4443"/>
                    <a:pt x="30989" y="0"/>
                    <a:pt x="42175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9000"/>
                  </a:srgbClr>
                </a:gs>
                <a:gs pos="100000">
                  <a:srgbClr val="19317D">
                    <a:alpha val="9000"/>
                  </a:srgbClr>
                </a:gs>
              </a:gsLst>
              <a:lin ang="0"/>
            </a:gra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x-es-XL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66675"/>
              <a:ext cx="811070" cy="6692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2329222" y="3950462"/>
            <a:ext cx="3725177" cy="19211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3636"/>
              </a:lnSpc>
            </a:pPr>
            <a:r>
              <a:rPr lang="x-es-XL" sz="3600" b="1" i="0" u="none" baseline="0">
                <a:solidFill>
                  <a:srgbClr val="293374"/>
                </a:solidFill>
                <a:latin typeface="Calibri"/>
                <a:ea typeface="Calibri"/>
                <a:cs typeface="Calibri"/>
                <a:sym typeface="Calibri (MS) Bold"/>
              </a:rPr>
              <a:t>Pequeñas acciones crean un impacto transformacional​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7124400" y="3078938"/>
            <a:ext cx="4038507" cy="3332211"/>
            <a:chOff x="0" y="-66675"/>
            <a:chExt cx="811070" cy="66922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1070" cy="602546"/>
            </a:xfrm>
            <a:custGeom>
              <a:avLst/>
              <a:gdLst/>
              <a:ahLst/>
              <a:cxnLst/>
              <a:rect l="l" t="t" r="r" b="b"/>
              <a:pathLst>
                <a:path w="811070" h="602546">
                  <a:moveTo>
                    <a:pt x="42175" y="0"/>
                  </a:moveTo>
                  <a:lnTo>
                    <a:pt x="768895" y="0"/>
                  </a:lnTo>
                  <a:cubicBezTo>
                    <a:pt x="780081" y="0"/>
                    <a:pt x="790808" y="4443"/>
                    <a:pt x="798717" y="12353"/>
                  </a:cubicBezTo>
                  <a:cubicBezTo>
                    <a:pt x="806627" y="20262"/>
                    <a:pt x="811070" y="30989"/>
                    <a:pt x="811070" y="42175"/>
                  </a:cubicBezTo>
                  <a:lnTo>
                    <a:pt x="811070" y="560372"/>
                  </a:lnTo>
                  <a:cubicBezTo>
                    <a:pt x="811070" y="583664"/>
                    <a:pt x="792188" y="602546"/>
                    <a:pt x="768895" y="602546"/>
                  </a:cubicBezTo>
                  <a:lnTo>
                    <a:pt x="42175" y="602546"/>
                  </a:lnTo>
                  <a:cubicBezTo>
                    <a:pt x="18882" y="602546"/>
                    <a:pt x="0" y="583664"/>
                    <a:pt x="0" y="560372"/>
                  </a:cubicBezTo>
                  <a:lnTo>
                    <a:pt x="0" y="42175"/>
                  </a:lnTo>
                  <a:cubicBezTo>
                    <a:pt x="0" y="30989"/>
                    <a:pt x="4443" y="20262"/>
                    <a:pt x="12353" y="12353"/>
                  </a:cubicBezTo>
                  <a:cubicBezTo>
                    <a:pt x="20262" y="4443"/>
                    <a:pt x="30989" y="0"/>
                    <a:pt x="42175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9000"/>
                  </a:srgbClr>
                </a:gs>
                <a:gs pos="100000">
                  <a:srgbClr val="19317D">
                    <a:alpha val="9000"/>
                  </a:srgbClr>
                </a:gs>
              </a:gsLst>
              <a:lin ang="0"/>
            </a:gra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x-es-XL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66675"/>
              <a:ext cx="811070" cy="6692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7745749" y="4179062"/>
            <a:ext cx="2795809" cy="13914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3636"/>
              </a:lnSpc>
            </a:pPr>
            <a:r>
              <a:rPr lang="x-es-XL" sz="3600" b="1" i="0" u="none" baseline="0">
                <a:solidFill>
                  <a:srgbClr val="293374"/>
                </a:solidFill>
                <a:latin typeface="Calibri"/>
                <a:ea typeface="Calibri"/>
                <a:cs typeface="Calibri"/>
                <a:sym typeface="Calibri (MS) Bold"/>
              </a:rPr>
              <a:t>Las acciones importan más que los títulos​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01636" y="1284742"/>
            <a:ext cx="8884728" cy="981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7799"/>
              </a:lnSpc>
            </a:pPr>
            <a:r>
              <a:rPr lang="x-es-XL" sz="6500" b="0" i="0" u="none" baseline="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Puntos clave​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-674710" y="8353930"/>
            <a:ext cx="19281670" cy="2416454"/>
            <a:chOff x="0" y="-38100"/>
            <a:chExt cx="5078300" cy="63643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5078300" cy="598332"/>
            </a:xfrm>
            <a:custGeom>
              <a:avLst/>
              <a:gdLst/>
              <a:ahLst/>
              <a:cxnLst/>
              <a:rect l="l" t="t" r="r" b="b"/>
              <a:pathLst>
                <a:path w="5078300" h="598332">
                  <a:moveTo>
                    <a:pt x="0" y="0"/>
                  </a:moveTo>
                  <a:lnTo>
                    <a:pt x="5078300" y="0"/>
                  </a:lnTo>
                  <a:lnTo>
                    <a:pt x="5078300" y="598332"/>
                  </a:lnTo>
                  <a:lnTo>
                    <a:pt x="0" y="598332"/>
                  </a:ln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x-es-XL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5078300" cy="6364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8" name="Freeform 18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4" b="-74"/>
            </a:stretch>
          </a:blipFill>
        </p:spPr>
        <p:txBody>
          <a:bodyPr/>
          <a:lstStyle/>
          <a:p>
            <a:endParaRPr lang="x-es-XL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3"/>
            <a:stretch>
              <a:fillRect t="-30739" r="-17743" b="-8808"/>
            </a:stretch>
          </a:blipFill>
        </p:spPr>
        <p:txBody>
          <a:bodyPr/>
          <a:lstStyle/>
          <a:p>
            <a:endParaRPr lang="x-es-XL"/>
          </a:p>
        </p:txBody>
      </p:sp>
      <p:grpSp>
        <p:nvGrpSpPr>
          <p:cNvPr id="3" name="Group 3"/>
          <p:cNvGrpSpPr/>
          <p:nvPr/>
        </p:nvGrpSpPr>
        <p:grpSpPr>
          <a:xfrm>
            <a:off x="11023725" y="0"/>
            <a:ext cx="7424364" cy="10286948"/>
            <a:chOff x="0" y="0"/>
            <a:chExt cx="9899152" cy="1371593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899152" cy="13715930"/>
            </a:xfrm>
            <a:custGeom>
              <a:avLst/>
              <a:gdLst/>
              <a:ahLst/>
              <a:cxnLst/>
              <a:rect l="l" t="t" r="r" b="b"/>
              <a:pathLst>
                <a:path w="9899152" h="13715930">
                  <a:moveTo>
                    <a:pt x="0" y="0"/>
                  </a:moveTo>
                  <a:lnTo>
                    <a:pt x="9899152" y="0"/>
                  </a:lnTo>
                  <a:lnTo>
                    <a:pt x="9899152" y="13715930"/>
                  </a:lnTo>
                  <a:lnTo>
                    <a:pt x="0" y="137159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03659" r="-38890"/>
              </a:stretch>
            </a:blipFill>
          </p:spPr>
          <p:txBody>
            <a:bodyPr/>
            <a:lstStyle/>
            <a:p>
              <a:endParaRPr lang="x-es-XL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28700" y="5036916"/>
            <a:ext cx="9024544" cy="15903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6439"/>
              </a:lnSpc>
            </a:pPr>
            <a:r>
              <a:rPr lang="x-es-XL" sz="4550" b="0" i="0" u="none" baseline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 (MS)"/>
              </a:rPr>
              <a:t>No es necesario liderar a la perfección, solo hay que liderar con un propósito.​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2779119"/>
            <a:ext cx="9781270" cy="19431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7679"/>
              </a:lnSpc>
            </a:pPr>
            <a:r>
              <a:rPr lang="x-es-XL" sz="6400" b="0" i="0" u="none" baseline="0">
                <a:solidFill>
                  <a:srgbClr val="FFFFFF"/>
                </a:solidFill>
                <a:latin typeface="Effra"/>
                <a:ea typeface="Effra"/>
                <a:cs typeface="Effra"/>
                <a:sym typeface="Effra"/>
              </a:rPr>
              <a:t>El liderazgo comienza con una elección​</a:t>
            </a:r>
          </a:p>
        </p:txBody>
      </p:sp>
      <p:sp>
        <p:nvSpPr>
          <p:cNvPr id="7" name="Freeform 7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74" b="-74"/>
            </a:stretch>
          </a:blipFill>
        </p:spPr>
        <p:txBody>
          <a:bodyPr/>
          <a:lstStyle/>
          <a:p>
            <a:endParaRPr lang="x-es-XL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1347</Words>
  <Application>Microsoft Office PowerPoint</Application>
  <PresentationFormat>Custom</PresentationFormat>
  <Paragraphs>155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Effra</vt:lpstr>
      <vt:lpstr>Arial</vt:lpstr>
      <vt:lpstr>Calibri</vt:lpstr>
      <vt:lpstr>Calibri (MS)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Michelle RC pptx</dc:title>
  <dc:creator>Michelle Burnette</dc:creator>
  <cp:lastModifiedBy>Lydia Tortolero</cp:lastModifiedBy>
  <cp:revision>34</cp:revision>
  <dcterms:created xsi:type="dcterms:W3CDTF">2006-08-16T00:00:00Z</dcterms:created>
  <dcterms:modified xsi:type="dcterms:W3CDTF">2026-03-03T20:00:55Z</dcterms:modified>
  <dc:identifier>DAHBDGf_e10</dc:identifier>
</cp:coreProperties>
</file>