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Effra 1" panose="020B0604020202020204" charset="0"/>
      <p:regular r:id="rId9"/>
    </p:embeddedFont>
    <p:embeddedFont>
      <p:font typeface="Effra 2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5E57A-6911-96FD-2E09-616F05810741}" v="46" dt="2026-02-20T18:22:03.073"/>
    <p1510:client id="{585102EF-3009-4091-A40F-B34864F2A5E4}" v="7" dt="2026-02-20T20:36:48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9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每一場偉大的運動，皆始於一個火花。而這個會場，正充滿了這樣的火花。此時此刻，在世界各地，數以萬計的女性得以擁抱更宏大的夢想，而這一切都離不開在座每一位的努力。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[停頓 | 微笑]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蘭馨夥伴們，早安。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能與各位領導者、轉變推動者與築夢者齊聚一堂，我感到無比喜悅。我們都擁有一個共同目標：透過提供教育與機會，為婦女與女青年帶來希望，改善她們的生活。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[停頓 | 環視會場]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讓我們先來進行一個簡單的舉手活動。在場有多少人能夠想起，蘭馨會曾在您人生中帶來的某種改變？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也許，是讓您變得自信。也許，是建立一段友誼。也許，是找到了您原本未曾察覺、一直缺失的使命感。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[停頓]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就在那裡……那一刻……就是轉變。而轉變，始終始於領導力。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今年我們的主題，「領導力帶動轉變」聽起來或許宏大，但它其實深深根植於人性之中。</a:t>
            </a:r>
            <a:endParaRPr lang="zh-TW" dirty="0"/>
          </a:p>
          <a:p>
            <a:pPr algn="l" rtl="0"/>
            <a:br>
              <a:rPr lang="zh-TW">
                <a:cs typeface="+mn-lt"/>
              </a:rPr>
            </a:br>
            <a:r>
              <a:rPr lang="zh-TW" b="0" i="0" u="none" baseline="0">
                <a:highlight>
                  <a:srgbClr val="FFFFFF"/>
                </a:highlight>
              </a:rPr>
              <a:t>它關乎我們如何成長。關乎我們如何協助他人成長。當有人敢於踏出第一步時，轉變就在生根發芽。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（請在此處添加您自己的感想或故事。例如，您最初是如何與蘭馨會結緣的，或者是什麼激勵您加入蘭馨會。）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endParaRPr lang="zh-TW" i="1" dirty="0"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871B2431-D351-4C6E-A3CF-9DFAC0E3E050}" type="slidenum">
              <a:rPr/>
              <a:t>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46830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當我環顧這個會場，我看見一群女性，讓我想起自己當初為何選擇加入蘭馨會。因為你們相信，改變一個人的生命，能影響一個又一個世代。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領導力不是頭銜，而是選擇：選擇以使命去服務他人，以同理心傾聽，以勇氣應變，並以慈悲行動。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當我們在感到不適時依然選擇勇敢面對，並為他人敞開大門，讓他們也能如此行事時，轉變隨即發生。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每一位發起專案的蘭馨會會員、輔導女青年的導師、在會議中勇於發聲的人，或是邀請新成員加入的會員——你們都在發揮領導力。當一位女性帶著清晰信念帶領他人時，她也在激勵其他人奮勇向前。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（請加入一些您對領導力的個人見解。例如，您對領導力的理解隨著時間推移如何演變。）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我曾經以為，領導力意味著成為房間裡聲音最大的人。但隨著年歲漸長，我逐漸明白，真正的領導力，其實在於成為那個最用心傾聽的人。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有時，真正的領導力並不體現在會議室中或頭銜上，而是體現在勇氣上。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endParaRPr lang="zh-TW" dirty="0">
              <a:highlight>
                <a:srgbClr val="FFFFFF"/>
              </a:highlight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871B2431-D351-4C6E-A3CF-9DFAC0E3E050}" type="slidenum">
              <a:rPr/>
              <a:t>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68205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讓我分享一個故事，它深刻詮釋了「領導力帶動轉變」的真正含義。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2018 年，一位名為 Kharmen 的女性獲得了「實現妳的夢想獎」。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她原籍巴哈馬。當時，她離開了一段充滿暴力的關係，隨後移居美國。身為一名新近成為單親母親的女性，她決心重建自己的人生。然而，經濟困境與自我懷疑，讓這個夢想變得遙不可及。當她得知自己獲得該獎項時，她表示，那感覺就像是第一次被真正看見——彷彿在她對自己失去所有信心時，有人仍選擇相信她的潛力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她告訴我們：「這個獎項讓我如釋重負，幫助我專注於學業，照顧女兒，繼續前行。它扭轉了我的人生。」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這份支持改變了一切。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Kharmen 成為了家族的第一代大學畢業生、註冊護理師，隨後更成為一名護理企業家。如今，她輔導其他女性，培養出了自信的女兒，並將曾經扶持她的慈悲精神回饋他人。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她說：「那筆獎學金不僅是經濟補助，更是一條生命線。希望我的經歷能讓大家知道，當女性支持女性時，一切皆有可能。」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這就是轉變的模樣：一位女性在努力向上攀登的同時，也扶持他人一路前行。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[停頓片刻，供反思]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（請加入一段簡短的反思，將這個故事與聽眾關聯起來。例如，它如何讓您聯想到貴分會的工作，或您親眼見證過的一個轉變時刻。）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endParaRPr lang="zh-TW" dirty="0">
              <a:highlight>
                <a:srgbClr val="FFFFFF"/>
              </a:highlight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871B2431-D351-4C6E-A3CF-9DFAC0E3E050}" type="slidenum">
              <a:rPr/>
              <a:t>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962508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每當我聽到像 Kharmen 這樣的故事，都會意識到，我們所做的工作並不抽象，而是十分真切且貼近人心。這些真實存在的女性，因有像您這樣的人挺身而出，人生發生了巨變。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Kharmen 的故事，只是因各位努力而得以實現的數千個故事之一。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光是去年，蘭馨會就發放了超過 340 萬美元的教育與訓練獎助金，幫助了全球 2300 多名女性。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我們的會員貢獻了超過 31000 小時的志工服務，而聯盟也迎來了 646 位新會員。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這些不僅僅是數字。這些故事充滿了希望和勇氣，生動見證了女性帶著使命感領導時所能創造的改變。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[停頓]</a:t>
            </a:r>
            <a:endParaRPr lang="zh-TW" dirty="0"/>
          </a:p>
          <a:p>
            <a:endParaRPr lang="zh-TW" dirty="0">
              <a:highlight>
                <a:srgbClr val="FFFFFF"/>
              </a:highlight>
            </a:endParaRPr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我想請大家暫停片刻。</a:t>
            </a:r>
            <a:endParaRPr lang="zh-TW" dirty="0"/>
          </a:p>
          <a:p>
            <a:pPr algn="l" rtl="0"/>
            <a:br>
              <a:rPr lang="zh-TW">
                <a:cs typeface="+mn-lt"/>
              </a:rPr>
            </a:br>
            <a:r>
              <a:rPr lang="zh-TW" b="0" i="0" u="none" baseline="0">
                <a:highlight>
                  <a:srgbClr val="FFFFFF"/>
                </a:highlight>
              </a:rPr>
              <a:t>想想是否有一位因貴分會的工作，人生得以轉變的婦女或女青年。在腦海中想象她的模樣。透過你們的支持，她對自己有了哪些新認識？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現在，如果您身旁坐著其他人，不妨花點時間分享這個故事。如果更喜歡靜靜地思考，那就把故事珍藏在心底，讓它時刻提醒您，為何我們的使命如此重要。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請開始和身旁的人分享這個故事。您曾親眼見證過蘭馨會的領導力帶來了哪些轉變？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[留出一到兩分鐘時間。微笑，傾聽，讓會場的氣氛活躍起來。]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謝謝。各位剛剛分享的那些故事，正是蘭馨會的核心所在。每一個故事，皆始於某個人勇敢說出「是」。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選擇領導。</a:t>
            </a:r>
            <a:br>
              <a:rPr lang="zh-TW">
                <a:highlight>
                  <a:srgbClr val="FFFFFF"/>
                </a:highlight>
                <a:cs typeface="+mn-lt"/>
              </a:rPr>
            </a:br>
            <a:r>
              <a:rPr lang="zh-TW" b="0" i="0" u="none" baseline="0">
                <a:highlight>
                  <a:srgbClr val="FFFFFF"/>
                </a:highlight>
              </a:rPr>
              <a:t>選擇相信。</a:t>
            </a:r>
            <a:br>
              <a:rPr lang="zh-TW">
                <a:highlight>
                  <a:srgbClr val="FFFFFF"/>
                </a:highlight>
                <a:cs typeface="+mn-lt"/>
              </a:rPr>
            </a:br>
            <a:r>
              <a:rPr lang="zh-TW" b="0" i="0" u="none" baseline="0">
                <a:highlight>
                  <a:srgbClr val="FFFFFF"/>
                </a:highlight>
              </a:rPr>
              <a:t>選擇挺身而出。</a:t>
            </a:r>
            <a:endParaRPr lang="zh-TW" dirty="0"/>
          </a:p>
          <a:p>
            <a:pPr algn="l" rtl="0"/>
            <a:br>
              <a:rPr lang="zh-TW">
                <a:highlight>
                  <a:srgbClr val="FFFFFF"/>
                </a:highlight>
                <a:cs typeface="+mn-lt"/>
              </a:rPr>
            </a:br>
            <a:endParaRPr lang="zh-TW">
              <a:highlight>
                <a:srgbClr val="FFFFFF"/>
              </a:highlight>
              <a:ea typeface="Calibri"/>
              <a:cs typeface="Calibri"/>
            </a:endParaRPr>
          </a:p>
          <a:p>
            <a:endParaRPr lang="zh-TW" dirty="0">
              <a:highlight>
                <a:srgbClr val="606060"/>
              </a:highlight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這場運動之所以強大，正因於此。無論您的分會是在加州、東京、墨西哥城，還是首爾，我們都是同一個全球社群的一分子。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我們在日本有導師圈、智利有獎學金、韓國有技能研討會、加拿大有「夢想它，實現它」專案。各地的專案形式或許不同，但宗旨都一樣：協助婦女與女青年獲得教育、自信與機會。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這種跨文化的團結，正是蘭馨會的力量所在。我們彼此學習。為彼此的成功喝彩。我們也在提醒這個世界，當女性懷抱同一使命、互敬互助時，就會帶來改變。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加入蘭馨會之初，我以為領導力就是擁有所有問題的答案。隨著時間推移，我逐漸明白，真正重要的是問對問題：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我們的會員需要什麼？我們如何消除障礙？我們還可以邀請誰，協助我們再觸及多一位婦女或女青年？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（請在此加入您自己的領導故事。例如，某件事未能如預期進行，但您從中吸取了教訓或得到了成長。）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我仍記得，在成為會員的第一年，我參與了一項專案，但它進行得並不如意。但透過那次經歷，我學到了重要一課：領導力並不關乎完美，而在於堅持。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每次領導經歷都在改變我，教會我如何保持耐心、謙遜，以及在看見他人成功時被喜樂充盈。因為透過領導力實現的蛻變，從來不是單向的；當我們扶持他人時，我們亦隨之成長。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endParaRPr lang="zh-TW" b="1" dirty="0">
              <a:highlight>
                <a:srgbClr val="FFFFFF"/>
              </a:highlight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871B2431-D351-4C6E-A3CF-9DFAC0E3E050}" type="slidenum">
              <a:rPr/>
              <a:t>5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88316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那麼，在分會與專區中，如何讓這份精神長存？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答案在於保持好奇心。傾聽新的聲音，尤其是正在挖掘自身潛力的年輕女性的聲音。為每個人建立可以發揮領導力的空間，無論是三十年的蘭馨老會員，還是加入三個月的新人。投資於訓練、輔導及坦誠對話。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最重要的是，我們將日常工作與共同使命緊密相連：透過提供教育與機會，翻轉生命。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（請加入對聽眾意義深遠的行動呼籲或挑戰，即您所在專區或分會可以具體承諾的事項。）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如果每個分會都帶著大膽的新構想離開這個會場，例如達成多一個合作夥伴關係，多觸及一位女性；如果在座的每一位蘭馨會員都承諾在今年採取一項領導行動，想像一下，那將帶來多大的漣漪效應。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擔任一位參與「夢想它，實現它」專案的女孩的導師。提名一位「實現妳的夢想獎」申請者。在社區中展開一場關於公平的對話。或者，僅僅將您的蘭馨會故事分享給一位從未聽過的人。</a:t>
            </a:r>
            <a:endParaRPr lang="zh-TW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微小的舉動，若在數百個分會中累積，將能改變世界。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領導力帶動的轉變始於勇氣，透過連結成長，並藉由希望延續下去。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每一次您為女性獲得教育、領導或追夢的權利挺身而出，您就是在塑造未來。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（請加入結語反思或感謝之詞。分享成為蘭馨會領導者對您個人的意義。）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今天站在這裡時，我心中充滿了感激：不僅是為我們已取得的成就，更為我在各位身上看到的領導力。你們在提醒我，勇氣並不罕見，它極具感染力。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展望下一個百年的服務，願我們以愛心帶領，以好奇心擁抱變革，並為後來者點亮前行的道路。讓我們攜手，跨越文化、跨越語言、跨越世代，加入到這場透過領導力、勇氣與希望，改變他人命運的蘭馨運動。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[停頓。微笑。]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感謝各位，致敬你們的領導力、服務，以及持續在改變的無數生命。</a:t>
            </a:r>
            <a:endParaRPr lang="zh-TW" dirty="0"/>
          </a:p>
          <a:p>
            <a:pPr algn="l" rtl="0"/>
            <a:r>
              <a:rPr lang="zh-TW" b="0" i="1" u="none" baseline="0">
                <a:highlight>
                  <a:srgbClr val="FFFFFF"/>
                </a:highlight>
              </a:rPr>
              <a:t>（可選：結尾呼應，帶動掌聲）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highlight>
                  <a:srgbClr val="FFFFFF"/>
                </a:highlight>
              </a:rPr>
              <a:t>在一起，我們就是蘭馨人；在一起，我們將改變世界。</a:t>
            </a:r>
            <a:endParaRPr lang="zh-TW" dirty="0"/>
          </a:p>
          <a:p>
            <a:endParaRPr lang="zh-TW" b="1" dirty="0">
              <a:highlight>
                <a:srgbClr val="FFFFFF"/>
              </a:highlight>
              <a:ea typeface="Calibri"/>
              <a:cs typeface="Calibri"/>
            </a:endParaRPr>
          </a:p>
          <a:p>
            <a:endParaRPr lang="zh-TW" dirty="0">
              <a:highlight>
                <a:srgbClr val="606060"/>
              </a:highligh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96509" y="3023388"/>
            <a:ext cx="13867462" cy="258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9960"/>
              </a:lnSpc>
            </a:pPr>
            <a:r>
              <a:rPr lang="zh-TW" sz="9861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透過領導</a:t>
            </a:r>
          </a:p>
          <a:p>
            <a:pPr algn="l" rtl="0">
              <a:lnSpc>
                <a:spcPts val="9960"/>
              </a:lnSpc>
            </a:pPr>
            <a:r>
              <a:rPr lang="zh-TW" sz="9861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帶來變革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zh-TW" sz="2200" b="1" i="0" u="none" spc="109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國際蘭馨交流協會美洲聯盟</a:t>
            </a:r>
            <a:endParaRPr lang="zh-TW" sz="2200" b="1" spc="109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747285"/>
            <a:ext cx="9368954" cy="88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zh-TW" sz="5178" b="0" i="0" u="none" baseline="0">
                <a:solidFill>
                  <a:srgbClr val="518BC9"/>
                </a:solidFill>
                <a:latin typeface="Effra 1"/>
                <a:ea typeface="Effra 1"/>
                <a:cs typeface="Effra 1"/>
                <a:sym typeface="Effra 1"/>
              </a:rPr>
              <a:t>當女性發揮領導力，生命便隨之改變。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35805" r="-59460" b="-30095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990792" y="3880671"/>
            <a:ext cx="8153208" cy="267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195" lvl="1" indent="-398780" algn="l" rtl="0">
              <a:lnSpc>
                <a:spcPts val="5179"/>
              </a:lnSpc>
              <a:buFont typeface="Arial"/>
              <a:buChar char="•"/>
            </a:pPr>
            <a:r>
              <a:rPr lang="zh-TW" sz="36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以勇氣勝於安逸</a:t>
            </a:r>
            <a:endParaRPr lang="zh-TW" sz="36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98195" lvl="1" indent="-398780" algn="l" rtl="0">
              <a:lnSpc>
                <a:spcPts val="5179"/>
              </a:lnSpc>
              <a:buFont typeface="Arial"/>
              <a:buChar char="•"/>
            </a:pPr>
            <a:r>
              <a:rPr lang="zh-TW" sz="36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以同理心傾聽</a:t>
            </a:r>
            <a:endParaRPr lang="zh-TW" sz="36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98195" lvl="1" indent="-398780" algn="l" rtl="0">
              <a:lnSpc>
                <a:spcPts val="5179"/>
              </a:lnSpc>
              <a:buFont typeface="Arial"/>
              <a:buChar char="•"/>
            </a:pPr>
            <a:r>
              <a:rPr lang="zh-TW" sz="36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以關懷行動</a:t>
            </a:r>
            <a:endParaRPr lang="zh-TW" sz="36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98195" lvl="1" indent="-398780" algn="l" rtl="0">
              <a:lnSpc>
                <a:spcPts val="5179"/>
              </a:lnSpc>
              <a:buFont typeface="Arial"/>
              <a:buChar char="•"/>
            </a:pPr>
            <a:r>
              <a:rPr lang="zh-TW" sz="36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為他人打開門扉</a:t>
            </a:r>
            <a:endParaRPr lang="zh-TW" sz="36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0792" y="2654586"/>
            <a:ext cx="862280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領導是一種選擇</a:t>
            </a:r>
          </a:p>
        </p:txBody>
      </p: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121452" y="0"/>
            <a:ext cx="8294467" cy="10287000"/>
            <a:chOff x="0" y="0"/>
            <a:chExt cx="11059289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59338" cy="13715930"/>
            </a:xfrm>
            <a:custGeom>
              <a:avLst/>
              <a:gdLst/>
              <a:ahLst/>
              <a:cxnLst/>
              <a:rect l="l" t="t" r="r" b="b"/>
              <a:pathLst>
                <a:path w="11059338" h="13715930">
                  <a:moveTo>
                    <a:pt x="0" y="0"/>
                  </a:moveTo>
                  <a:lnTo>
                    <a:pt x="11059338" y="0"/>
                  </a:lnTo>
                  <a:lnTo>
                    <a:pt x="1105933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3460" t="-14343" b="-1434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44561" y="898119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790694" y="7490337"/>
            <a:ext cx="6846317" cy="2211466"/>
            <a:chOff x="0" y="0"/>
            <a:chExt cx="1803145" cy="5824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03145" cy="582444"/>
            </a:xfrm>
            <a:custGeom>
              <a:avLst/>
              <a:gdLst/>
              <a:ahLst/>
              <a:cxnLst/>
              <a:rect l="l" t="t" r="r" b="b"/>
              <a:pathLst>
                <a:path w="1803145" h="582444">
                  <a:moveTo>
                    <a:pt x="0" y="0"/>
                  </a:moveTo>
                  <a:lnTo>
                    <a:pt x="1803145" y="0"/>
                  </a:lnTo>
                  <a:lnTo>
                    <a:pt x="1803145" y="582444"/>
                  </a:lnTo>
                  <a:lnTo>
                    <a:pt x="0" y="58244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803145" cy="620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54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067420" y="7589158"/>
            <a:ext cx="6271487" cy="200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699"/>
              </a:lnSpc>
            </a:pPr>
            <a:r>
              <a:rPr lang="zh-TW" sz="5450" b="1" i="0" u="none" baseline="0">
                <a:solidFill>
                  <a:srgbClr val="101852"/>
                </a:solidFill>
                <a:latin typeface="Calibri"/>
                <a:ea typeface="Calibri"/>
                <a:cs typeface="Calibri"/>
                <a:sym typeface="Calibri (MS) Bold"/>
              </a:rPr>
              <a:t>Kharmen</a:t>
            </a:r>
            <a:endParaRPr lang="zh-TW" sz="5450" b="1">
              <a:solidFill>
                <a:srgbClr val="101852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4059"/>
              </a:lnSpc>
            </a:pPr>
            <a:r>
              <a:rPr lang="zh-TW" sz="2850" b="0" i="0" u="none" baseline="0">
                <a:solidFill>
                  <a:srgbClr val="101852"/>
                </a:solidFill>
                <a:latin typeface="Calibri"/>
                <a:ea typeface="Calibri"/>
                <a:cs typeface="Calibri"/>
                <a:sym typeface="Calibri (MS)"/>
              </a:rPr>
              <a:t> 「實現妳的夢想獎」獲獎者 | 2018</a:t>
            </a:r>
            <a:endParaRPr lang="zh-TW" sz="2850">
              <a:solidFill>
                <a:srgbClr val="101852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4059"/>
              </a:lnSpc>
            </a:pPr>
            <a:endParaRPr lang="zh-TW" sz="2850" dirty="0">
              <a:solidFill>
                <a:srgbClr val="10185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3660025"/>
            <a:ext cx="8936221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3"/>
              </a:lnSpc>
            </a:pPr>
            <a:r>
              <a:rPr lang="zh-TW" sz="6500" b="0" i="0" u="none" baseline="0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一位女性。 </a:t>
            </a:r>
          </a:p>
          <a:p>
            <a:pPr algn="l" rtl="0">
              <a:lnSpc>
                <a:spcPts val="7799"/>
              </a:lnSpc>
            </a:pPr>
            <a:r>
              <a:rPr lang="zh-TW" sz="6500" b="0" i="0" u="none" baseline="0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一次機會。</a:t>
            </a:r>
            <a:br>
              <a:rPr lang="tr-TR" altLang="zh-TW" sz="6500" b="0" i="0" u="none" baseline="0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</a:br>
            <a:r>
              <a:rPr lang="zh-TW" sz="6500" b="0" i="0" u="none" baseline="0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改變世世代代。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1548068"/>
            <a:ext cx="3326100" cy="1733277"/>
          </a:xfrm>
          <a:custGeom>
            <a:avLst/>
            <a:gdLst/>
            <a:ahLst/>
            <a:cxnLst/>
            <a:rect l="l" t="t" r="r" b="b"/>
            <a:pathLst>
              <a:path w="3326100" h="1733277">
                <a:moveTo>
                  <a:pt x="0" y="0"/>
                </a:moveTo>
                <a:lnTo>
                  <a:pt x="3326100" y="0"/>
                </a:lnTo>
                <a:lnTo>
                  <a:pt x="3326100" y="1733277"/>
                </a:lnTo>
                <a:lnTo>
                  <a:pt x="0" y="17332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937377" y="898119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602322" y="2771465"/>
            <a:ext cx="7179140" cy="1890335"/>
            <a:chOff x="0" y="0"/>
            <a:chExt cx="1636685" cy="4309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36685" cy="430955"/>
            </a:xfrm>
            <a:custGeom>
              <a:avLst/>
              <a:gdLst/>
              <a:ahLst/>
              <a:cxnLst/>
              <a:rect l="l" t="t" r="r" b="b"/>
              <a:pathLst>
                <a:path w="1636685" h="430955">
                  <a:moveTo>
                    <a:pt x="14019" y="0"/>
                  </a:moveTo>
                  <a:lnTo>
                    <a:pt x="1622666" y="0"/>
                  </a:lnTo>
                  <a:cubicBezTo>
                    <a:pt x="1630408" y="0"/>
                    <a:pt x="1636685" y="6277"/>
                    <a:pt x="1636685" y="14019"/>
                  </a:cubicBezTo>
                  <a:lnTo>
                    <a:pt x="1636685" y="416936"/>
                  </a:lnTo>
                  <a:cubicBezTo>
                    <a:pt x="1636685" y="424678"/>
                    <a:pt x="1630408" y="430955"/>
                    <a:pt x="1622666" y="430955"/>
                  </a:cubicBezTo>
                  <a:lnTo>
                    <a:pt x="14019" y="430955"/>
                  </a:lnTo>
                  <a:cubicBezTo>
                    <a:pt x="6277" y="430955"/>
                    <a:pt x="0" y="424678"/>
                    <a:pt x="0" y="416936"/>
                  </a:cubicBezTo>
                  <a:lnTo>
                    <a:pt x="0" y="14019"/>
                  </a:lnTo>
                  <a:cubicBezTo>
                    <a:pt x="0" y="6277"/>
                    <a:pt x="6277" y="0"/>
                    <a:pt x="14019" y="0"/>
                  </a:cubicBez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636685" cy="469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54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915698" y="978532"/>
            <a:ext cx="12098960" cy="1120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zh-TW" sz="6500" b="0" i="0" u="none" spc="-194" baseline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您的領導力將是下一個火花。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92340" y="3156460"/>
            <a:ext cx="4196686" cy="976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834"/>
              </a:lnSpc>
            </a:pPr>
            <a:r>
              <a:rPr lang="zh-TW" sz="3650" b="1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340萬美元</a:t>
            </a:r>
            <a:r>
              <a:rPr lang="zh-TW" sz="3650" b="0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投資於女性教育</a:t>
            </a:r>
            <a:endParaRPr lang="zh-TW" sz="3650" spc="-11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9148894" y="2771465"/>
            <a:ext cx="7179140" cy="1890335"/>
            <a:chOff x="0" y="0"/>
            <a:chExt cx="1636685" cy="4309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36685" cy="430955"/>
            </a:xfrm>
            <a:custGeom>
              <a:avLst/>
              <a:gdLst/>
              <a:ahLst/>
              <a:cxnLst/>
              <a:rect l="l" t="t" r="r" b="b"/>
              <a:pathLst>
                <a:path w="1636685" h="430955">
                  <a:moveTo>
                    <a:pt x="14019" y="0"/>
                  </a:moveTo>
                  <a:lnTo>
                    <a:pt x="1622666" y="0"/>
                  </a:lnTo>
                  <a:cubicBezTo>
                    <a:pt x="1630408" y="0"/>
                    <a:pt x="1636685" y="6277"/>
                    <a:pt x="1636685" y="14019"/>
                  </a:cubicBezTo>
                  <a:lnTo>
                    <a:pt x="1636685" y="416936"/>
                  </a:lnTo>
                  <a:cubicBezTo>
                    <a:pt x="1636685" y="424678"/>
                    <a:pt x="1630408" y="430955"/>
                    <a:pt x="1622666" y="430955"/>
                  </a:cubicBezTo>
                  <a:lnTo>
                    <a:pt x="14019" y="430955"/>
                  </a:lnTo>
                  <a:cubicBezTo>
                    <a:pt x="6277" y="430955"/>
                    <a:pt x="0" y="424678"/>
                    <a:pt x="0" y="416936"/>
                  </a:cubicBezTo>
                  <a:lnTo>
                    <a:pt x="0" y="14019"/>
                  </a:lnTo>
                  <a:cubicBezTo>
                    <a:pt x="0" y="6277"/>
                    <a:pt x="6277" y="0"/>
                    <a:pt x="14019" y="0"/>
                  </a:cubicBez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636685" cy="469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541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638194" y="3156460"/>
            <a:ext cx="4196686" cy="976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834"/>
              </a:lnSpc>
            </a:pPr>
            <a:r>
              <a:rPr lang="zh-TW" sz="3650" b="0" i="0" u="none" spc="-110" baseline="0">
                <a:solidFill>
                  <a:srgbClr val="FFFFFF"/>
                </a:solidFill>
              </a:rPr>
              <a:t>全球超過</a:t>
            </a:r>
            <a:r>
              <a:rPr lang="zh-TW" sz="3650" b="1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2,300多名女性</a:t>
            </a:r>
            <a:r>
              <a:rPr lang="zh-TW" sz="3650" b="0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獲得支持</a:t>
            </a:r>
            <a:endParaRPr lang="zh-TW" sz="3650" spc="-11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602322" y="5072750"/>
            <a:ext cx="7179140" cy="1890335"/>
            <a:chOff x="0" y="0"/>
            <a:chExt cx="1636685" cy="4309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36685" cy="430955"/>
            </a:xfrm>
            <a:custGeom>
              <a:avLst/>
              <a:gdLst/>
              <a:ahLst/>
              <a:cxnLst/>
              <a:rect l="l" t="t" r="r" b="b"/>
              <a:pathLst>
                <a:path w="1636685" h="430955">
                  <a:moveTo>
                    <a:pt x="14019" y="0"/>
                  </a:moveTo>
                  <a:lnTo>
                    <a:pt x="1622666" y="0"/>
                  </a:lnTo>
                  <a:cubicBezTo>
                    <a:pt x="1630408" y="0"/>
                    <a:pt x="1636685" y="6277"/>
                    <a:pt x="1636685" y="14019"/>
                  </a:cubicBezTo>
                  <a:lnTo>
                    <a:pt x="1636685" y="416936"/>
                  </a:lnTo>
                  <a:cubicBezTo>
                    <a:pt x="1636685" y="424678"/>
                    <a:pt x="1630408" y="430955"/>
                    <a:pt x="1622666" y="430955"/>
                  </a:cubicBezTo>
                  <a:lnTo>
                    <a:pt x="14019" y="430955"/>
                  </a:lnTo>
                  <a:cubicBezTo>
                    <a:pt x="6277" y="430955"/>
                    <a:pt x="0" y="424678"/>
                    <a:pt x="0" y="416936"/>
                  </a:cubicBezTo>
                  <a:lnTo>
                    <a:pt x="0" y="14019"/>
                  </a:lnTo>
                  <a:cubicBezTo>
                    <a:pt x="0" y="6277"/>
                    <a:pt x="6277" y="0"/>
                    <a:pt x="14019" y="0"/>
                  </a:cubicBez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636685" cy="469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541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091622" y="5699029"/>
            <a:ext cx="4196686" cy="489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834"/>
              </a:lnSpc>
            </a:pPr>
            <a:r>
              <a:rPr lang="zh-TW" sz="3650" b="1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31,000 </a:t>
            </a:r>
            <a:r>
              <a:rPr lang="zh-TW" sz="3650" b="0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小時志願服務時數</a:t>
            </a:r>
            <a:endParaRPr lang="zh-TW" sz="3650" spc="-11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9148894" y="5072750"/>
            <a:ext cx="7179140" cy="1890335"/>
            <a:chOff x="0" y="0"/>
            <a:chExt cx="1636685" cy="43095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36685" cy="430955"/>
            </a:xfrm>
            <a:custGeom>
              <a:avLst/>
              <a:gdLst/>
              <a:ahLst/>
              <a:cxnLst/>
              <a:rect l="l" t="t" r="r" b="b"/>
              <a:pathLst>
                <a:path w="1636685" h="430955">
                  <a:moveTo>
                    <a:pt x="14019" y="0"/>
                  </a:moveTo>
                  <a:lnTo>
                    <a:pt x="1622666" y="0"/>
                  </a:lnTo>
                  <a:cubicBezTo>
                    <a:pt x="1630408" y="0"/>
                    <a:pt x="1636685" y="6277"/>
                    <a:pt x="1636685" y="14019"/>
                  </a:cubicBezTo>
                  <a:lnTo>
                    <a:pt x="1636685" y="416936"/>
                  </a:lnTo>
                  <a:cubicBezTo>
                    <a:pt x="1636685" y="424678"/>
                    <a:pt x="1630408" y="430955"/>
                    <a:pt x="1622666" y="430955"/>
                  </a:cubicBezTo>
                  <a:lnTo>
                    <a:pt x="14019" y="430955"/>
                  </a:lnTo>
                  <a:cubicBezTo>
                    <a:pt x="6277" y="430955"/>
                    <a:pt x="0" y="424678"/>
                    <a:pt x="0" y="416936"/>
                  </a:cubicBezTo>
                  <a:lnTo>
                    <a:pt x="0" y="14019"/>
                  </a:lnTo>
                  <a:cubicBezTo>
                    <a:pt x="0" y="6277"/>
                    <a:pt x="6277" y="0"/>
                    <a:pt x="14019" y="0"/>
                  </a:cubicBez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636685" cy="469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541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638194" y="5699029"/>
            <a:ext cx="4196686" cy="489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834"/>
              </a:lnSpc>
            </a:pPr>
            <a:r>
              <a:rPr lang="zh-TW" sz="3650" b="1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646 </a:t>
            </a:r>
            <a:r>
              <a:rPr lang="zh-TW" sz="3650" b="0" i="0" u="none" spc="-110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位新會員</a:t>
            </a:r>
            <a:endParaRPr lang="zh-TW" sz="3650" spc="-11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718232" y="7404054"/>
            <a:ext cx="12861324" cy="601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5039"/>
              </a:lnSpc>
            </a:pPr>
            <a:r>
              <a:rPr lang="zh-TW" sz="3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攜手合作，我們改變世界。</a:t>
            </a:r>
            <a:endParaRPr lang="zh-TW" sz="3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02627" y="0"/>
            <a:ext cx="6445425" cy="10287000"/>
            <a:chOff x="0" y="0"/>
            <a:chExt cx="85939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592" r="-116794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200249"/>
            <a:ext cx="9691865" cy="2943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我們的專案或許各不相同，但我們的使命始終一致：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143500"/>
            <a:ext cx="10447509" cy="2943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 2"/>
                <a:ea typeface="Effra 2"/>
                <a:cs typeface="Effra 2"/>
                <a:sym typeface="Effra 2"/>
              </a:rPr>
              <a:t>幫助婦女與女青年獲得教育、自信與機會。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63178" y="7691918"/>
            <a:ext cx="11161644" cy="5190164"/>
          </a:xfrm>
          <a:custGeom>
            <a:avLst/>
            <a:gdLst/>
            <a:ahLst/>
            <a:cxnLst/>
            <a:rect l="l" t="t" r="r" b="b"/>
            <a:pathLst>
              <a:path w="11161644" h="5190164">
                <a:moveTo>
                  <a:pt x="0" y="0"/>
                </a:moveTo>
                <a:lnTo>
                  <a:pt x="11161644" y="0"/>
                </a:lnTo>
                <a:lnTo>
                  <a:pt x="11161644" y="5190164"/>
                </a:lnTo>
                <a:lnTo>
                  <a:pt x="0" y="51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61901" y="2636542"/>
            <a:ext cx="14964197" cy="294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3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微小的舉動，</a:t>
            </a:r>
          </a:p>
          <a:p>
            <a:pPr algn="ctr" rtl="0">
              <a:lnSpc>
                <a:spcPts val="7793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在數百個</a:t>
            </a:r>
            <a:r>
              <a:rPr lang="zh-TW" sz="6500" b="0" i="0" u="none" baseline="0">
                <a:solidFill>
                  <a:srgbClr val="518BC9"/>
                </a:solidFill>
                <a:latin typeface="Effra 1"/>
                <a:ea typeface="Effra 1"/>
                <a:cs typeface="Effra 1"/>
                <a:sym typeface="Effra 1"/>
              </a:rPr>
              <a:t>分會中累積</a:t>
            </a:r>
            <a:r>
              <a:rPr lang="zh-TW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，</a:t>
            </a:r>
          </a:p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將能改變世界。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3363</Words>
  <Application>Microsoft Office PowerPoint</Application>
  <PresentationFormat>Custom</PresentationFormat>
  <Paragraphs>157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Effra 2</vt:lpstr>
      <vt:lpstr>Effra 1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 Speech PPTX</dc:title>
  <cp:lastModifiedBy>Hasan Alkan</cp:lastModifiedBy>
  <cp:revision>42</cp:revision>
  <dcterms:created xsi:type="dcterms:W3CDTF">2006-08-16T00:00:00Z</dcterms:created>
  <dcterms:modified xsi:type="dcterms:W3CDTF">2026-02-26T20:54:07Z</dcterms:modified>
  <dc:identifier>DAHBm61Ma6U</dc:identifier>
</cp:coreProperties>
</file>