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8288000" cy="10287000"/>
  <p:notesSz cx="6858000" cy="9144000"/>
  <p:embeddedFontLst>
    <p:embeddedFont>
      <p:font typeface="Effra 1" panose="020B0604020202020204" charset="0"/>
      <p:regular r:id="rId9"/>
    </p:embeddedFont>
    <p:embeddedFont>
      <p:font typeface="Effra 2" panose="020B0604020202020204" charset="0"/>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B5E57A-6911-96FD-2E09-616F05810741}" v="46" dt="2026-02-20T18:22:03.073"/>
    <p1510:client id="{585102EF-3009-4091-A40F-B34864F2A5E4}" v="7" dt="2026-02-20T20:36:48.2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24.02.2026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highlight>
                  <a:srgbClr val="FFFFFF"/>
                </a:highlight>
              </a:rPr>
              <a:t>Every great movement begins with a spark — and this room is full of them. Across the world right now, thousands of women are dreaming a little bigger — because of you.</a:t>
            </a:r>
            <a:endParaRPr lang="en-US"/>
          </a:p>
          <a:p>
            <a:r>
              <a:rPr lang="en-US" dirty="0">
                <a:highlight>
                  <a:srgbClr val="FFFFFF"/>
                </a:highlight>
              </a:rPr>
              <a:t> </a:t>
            </a:r>
            <a:endParaRPr lang="en-US" dirty="0"/>
          </a:p>
          <a:p>
            <a:r>
              <a:rPr lang="en-US">
                <a:highlight>
                  <a:srgbClr val="FFFFFF"/>
                </a:highlight>
              </a:rPr>
              <a:t>[Pause | smile]</a:t>
            </a:r>
            <a:endParaRPr lang="en-US"/>
          </a:p>
          <a:p>
            <a:r>
              <a:rPr lang="en-US" dirty="0">
                <a:highlight>
                  <a:srgbClr val="FFFFFF"/>
                </a:highlight>
              </a:rPr>
              <a:t> </a:t>
            </a:r>
            <a:endParaRPr lang="en-US" dirty="0"/>
          </a:p>
          <a:p>
            <a:r>
              <a:rPr lang="en-US">
                <a:highlight>
                  <a:srgbClr val="FFFFFF"/>
                </a:highlight>
              </a:rPr>
              <a:t>Good morning, Soroptimists.</a:t>
            </a:r>
            <a:endParaRPr lang="en-US"/>
          </a:p>
          <a:p>
            <a:r>
              <a:rPr lang="en-US" dirty="0">
                <a:highlight>
                  <a:srgbClr val="FFFFFF"/>
                </a:highlight>
              </a:rPr>
              <a:t> </a:t>
            </a:r>
            <a:endParaRPr lang="en-US" dirty="0"/>
          </a:p>
          <a:p>
            <a:r>
              <a:rPr lang="en-US">
                <a:highlight>
                  <a:srgbClr val="FFFFFF"/>
                </a:highlight>
              </a:rPr>
              <a:t>It is such a joy to be here with all of you — leaders, changemakers and dream builders — united by a single purpose: to improve the lives of women and girls through access to education, opportunity and hope.</a:t>
            </a:r>
            <a:endParaRPr lang="en-US"/>
          </a:p>
          <a:p>
            <a:r>
              <a:rPr lang="en-US" dirty="0">
                <a:highlight>
                  <a:srgbClr val="FFFFFF"/>
                </a:highlight>
              </a:rPr>
              <a:t> </a:t>
            </a:r>
            <a:endParaRPr lang="en-US" dirty="0"/>
          </a:p>
          <a:p>
            <a:r>
              <a:rPr lang="en-US">
                <a:highlight>
                  <a:srgbClr val="FFFFFF"/>
                </a:highlight>
              </a:rPr>
              <a:t>[Pause | look around the room]</a:t>
            </a:r>
            <a:endParaRPr lang="en-US"/>
          </a:p>
          <a:p>
            <a:r>
              <a:rPr lang="en-US" dirty="0">
                <a:highlight>
                  <a:srgbClr val="FFFFFF"/>
                </a:highlight>
              </a:rPr>
              <a:t> </a:t>
            </a:r>
            <a:endParaRPr lang="en-US" dirty="0"/>
          </a:p>
          <a:p>
            <a:r>
              <a:rPr lang="en-US" dirty="0">
                <a:highlight>
                  <a:srgbClr val="FFFFFF"/>
                </a:highlight>
              </a:rPr>
              <a:t>Let's start with a quick show of hands. How many of you can think of a time when Soroptimist changed something in your life?</a:t>
            </a:r>
            <a:endParaRPr lang="en-US" dirty="0"/>
          </a:p>
          <a:p>
            <a:r>
              <a:rPr lang="en-US" dirty="0">
                <a:highlight>
                  <a:srgbClr val="FFFFFF"/>
                </a:highlight>
              </a:rPr>
              <a:t> </a:t>
            </a:r>
            <a:endParaRPr lang="en-US" dirty="0"/>
          </a:p>
          <a:p>
            <a:r>
              <a:rPr lang="en-US" dirty="0">
                <a:highlight>
                  <a:srgbClr val="FFFFFF"/>
                </a:highlight>
              </a:rPr>
              <a:t>Maybe it was confidence. Maybe it was friendship. Maybe it was finding a sense of purpose you didn’t know you were missing.</a:t>
            </a:r>
            <a:endParaRPr lang="en-US" dirty="0"/>
          </a:p>
          <a:p>
            <a:r>
              <a:rPr lang="en-US" dirty="0">
                <a:highlight>
                  <a:srgbClr val="FFFFFF"/>
                </a:highlight>
              </a:rPr>
              <a:t> </a:t>
            </a:r>
            <a:endParaRPr lang="en-US" dirty="0"/>
          </a:p>
          <a:p>
            <a:r>
              <a:rPr lang="en-US" dirty="0">
                <a:highlight>
                  <a:srgbClr val="FFFFFF"/>
                </a:highlight>
              </a:rPr>
              <a:t>[Pause]</a:t>
            </a:r>
            <a:endParaRPr lang="en-US" dirty="0"/>
          </a:p>
          <a:p>
            <a:r>
              <a:rPr lang="en-US" dirty="0">
                <a:highlight>
                  <a:srgbClr val="FFFFFF"/>
                </a:highlight>
              </a:rPr>
              <a:t> </a:t>
            </a:r>
            <a:endParaRPr lang="en-US" dirty="0"/>
          </a:p>
          <a:p>
            <a:r>
              <a:rPr lang="en-US" dirty="0">
                <a:highlight>
                  <a:srgbClr val="FFFFFF"/>
                </a:highlight>
              </a:rPr>
              <a:t>That...right there... is transformation. And it always begins with leadership.</a:t>
            </a:r>
            <a:endParaRPr lang="en-US" dirty="0"/>
          </a:p>
          <a:p>
            <a:r>
              <a:rPr lang="en-US" dirty="0">
                <a:highlight>
                  <a:srgbClr val="FFFFFF"/>
                </a:highlight>
              </a:rPr>
              <a:t>Our theme this year, Transformation Through Leadership, might sound lofty, but it’s deeply human.</a:t>
            </a:r>
            <a:endParaRPr lang="en-US" dirty="0"/>
          </a:p>
          <a:p>
            <a:br>
              <a:rPr lang="en-US" dirty="0">
                <a:cs typeface="+mn-lt"/>
              </a:rPr>
            </a:br>
            <a:r>
              <a:rPr lang="en-US" dirty="0">
                <a:highlight>
                  <a:srgbClr val="FFFFFF"/>
                </a:highlight>
              </a:rPr>
              <a:t>It’s about how we grow. How we help others to grow. And how change takes root when someone dares to take the first step.</a:t>
            </a:r>
            <a:endParaRPr lang="en-US" dirty="0"/>
          </a:p>
          <a:p>
            <a:r>
              <a:rPr lang="en-US" dirty="0">
                <a:highlight>
                  <a:srgbClr val="FFFFFF"/>
                </a:highlight>
              </a:rPr>
              <a:t> </a:t>
            </a:r>
            <a:endParaRPr lang="en-US" dirty="0"/>
          </a:p>
          <a:p>
            <a:r>
              <a:rPr lang="en-US" i="1" dirty="0">
                <a:highlight>
                  <a:srgbClr val="FFFFFF"/>
                </a:highlight>
              </a:rPr>
              <a:t>(Add your own reflection or story here — for example, how you first connected with Soroptimist or what inspired you to join.)</a:t>
            </a:r>
            <a:endParaRPr lang="en-US" dirty="0"/>
          </a:p>
          <a:p>
            <a:r>
              <a:rPr lang="en-US" dirty="0">
                <a:highlight>
                  <a:srgbClr val="FFFFFF"/>
                </a:highlight>
              </a:rPr>
              <a:t> </a:t>
            </a:r>
            <a:endParaRPr lang="en-US" dirty="0"/>
          </a:p>
          <a:p>
            <a:endParaRPr lang="en-US" i="1" dirty="0">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146830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highlight>
                  <a:srgbClr val="FFFFFF"/>
                </a:highlight>
              </a:rPr>
              <a:t>When I look around this room, I see women who remind me of why I joined Soroptimist — women who believe that when we change one life, we change generations.</a:t>
            </a:r>
            <a:endParaRPr lang="en-US"/>
          </a:p>
          <a:p>
            <a:r>
              <a:rPr lang="en-US" dirty="0">
                <a:highlight>
                  <a:srgbClr val="FFFFFF"/>
                </a:highlight>
              </a:rPr>
              <a:t> </a:t>
            </a:r>
            <a:endParaRPr lang="en-US" dirty="0"/>
          </a:p>
          <a:p>
            <a:r>
              <a:rPr lang="en-US">
                <a:highlight>
                  <a:srgbClr val="FFFFFF"/>
                </a:highlight>
              </a:rPr>
              <a:t>Leadership isn’t a title — it’s a choice: to serve with vision, to listen with empathy, to adapt with courage, and to act with compassion.</a:t>
            </a:r>
            <a:endParaRPr lang="en-US"/>
          </a:p>
          <a:p>
            <a:r>
              <a:rPr lang="en-US" dirty="0">
                <a:highlight>
                  <a:srgbClr val="FFFFFF"/>
                </a:highlight>
              </a:rPr>
              <a:t> </a:t>
            </a:r>
            <a:endParaRPr lang="en-US" dirty="0"/>
          </a:p>
          <a:p>
            <a:r>
              <a:rPr lang="en-US">
                <a:highlight>
                  <a:srgbClr val="FFFFFF"/>
                </a:highlight>
              </a:rPr>
              <a:t>Transformation happens when we choose courage even when it’s uncomfortable — and when we open doors for others to do the same.</a:t>
            </a:r>
            <a:endParaRPr lang="en-US"/>
          </a:p>
          <a:p>
            <a:r>
              <a:rPr lang="en-US" dirty="0">
                <a:highlight>
                  <a:srgbClr val="FFFFFF"/>
                </a:highlight>
              </a:rPr>
              <a:t> </a:t>
            </a:r>
            <a:endParaRPr lang="en-US" dirty="0"/>
          </a:p>
          <a:p>
            <a:r>
              <a:rPr lang="en-US">
                <a:highlight>
                  <a:srgbClr val="FFFFFF"/>
                </a:highlight>
              </a:rPr>
              <a:t>Every Soroptimist who launches a project, mentors a girl, speaks up in a meeting, or invites someone new to join — you are demonstrating leadership. And when one woman leads with intention, she gives others permission to rise too.</a:t>
            </a:r>
            <a:endParaRPr lang="en-US"/>
          </a:p>
          <a:p>
            <a:r>
              <a:rPr lang="en-US" dirty="0">
                <a:highlight>
                  <a:srgbClr val="FFFFFF"/>
                </a:highlight>
              </a:rPr>
              <a:t> </a:t>
            </a:r>
            <a:endParaRPr lang="en-US" dirty="0"/>
          </a:p>
          <a:p>
            <a:r>
              <a:rPr lang="en-US" i="1">
                <a:highlight>
                  <a:srgbClr val="FFFFFF"/>
                </a:highlight>
              </a:rPr>
              <a:t>(Add a personal insight about leadership — perhaps how your understanding of leadership has evolved over time.)</a:t>
            </a:r>
            <a:endParaRPr lang="en-US"/>
          </a:p>
          <a:p>
            <a:r>
              <a:rPr lang="en-US" dirty="0">
                <a:highlight>
                  <a:srgbClr val="FFFFFF"/>
                </a:highlight>
              </a:rPr>
              <a:t> </a:t>
            </a:r>
            <a:endParaRPr lang="en-US" dirty="0"/>
          </a:p>
          <a:p>
            <a:r>
              <a:rPr lang="en-US">
                <a:highlight>
                  <a:srgbClr val="FFFFFF"/>
                </a:highlight>
              </a:rPr>
              <a:t>I used to think leadership meant being the loudest voice in the room. But over time, I’ve learned it’s really about being the one who listens the hardest.</a:t>
            </a:r>
            <a:endParaRPr lang="en-US"/>
          </a:p>
          <a:p>
            <a:r>
              <a:rPr lang="en-US" dirty="0">
                <a:highlight>
                  <a:srgbClr val="FFFFFF"/>
                </a:highlight>
              </a:rPr>
              <a:t> </a:t>
            </a:r>
            <a:endParaRPr lang="en-US" dirty="0"/>
          </a:p>
          <a:p>
            <a:r>
              <a:rPr lang="en-US">
                <a:highlight>
                  <a:srgbClr val="FFFFFF"/>
                </a:highlight>
              </a:rPr>
              <a:t>And sometimes, the truest examples of leadership aren’t found in boardrooms or titles — they’re found in courage.</a:t>
            </a:r>
            <a:endParaRPr lang="en-US"/>
          </a:p>
          <a:p>
            <a:r>
              <a:rPr lang="en-US" dirty="0">
                <a:highlight>
                  <a:srgbClr val="FFFFFF"/>
                </a:highlight>
              </a:rPr>
              <a:t> </a:t>
            </a:r>
            <a:endParaRPr lang="en-US" dirty="0"/>
          </a:p>
          <a:p>
            <a:endParaRPr lang="en-US" dirty="0">
              <a:highlight>
                <a:srgbClr val="FFFFFF"/>
              </a:highlight>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3468205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highlight>
                  <a:srgbClr val="FFFFFF"/>
                </a:highlight>
              </a:rPr>
              <a:t>Let me share one story that captures what Transformation Through Leadership truly means.</a:t>
            </a:r>
            <a:endParaRPr lang="en-US"/>
          </a:p>
          <a:p>
            <a:r>
              <a:rPr lang="en-US">
                <a:highlight>
                  <a:srgbClr val="FFFFFF"/>
                </a:highlight>
              </a:rPr>
              <a:t>In 2018, a woman named Kharmen received our Live Your Dream Award.</a:t>
            </a:r>
            <a:endParaRPr lang="en-US"/>
          </a:p>
          <a:p>
            <a:r>
              <a:rPr lang="en-US" dirty="0">
                <a:highlight>
                  <a:srgbClr val="FFFFFF"/>
                </a:highlight>
              </a:rPr>
              <a:t> </a:t>
            </a:r>
            <a:endParaRPr lang="en-US" dirty="0"/>
          </a:p>
          <a:p>
            <a:r>
              <a:rPr lang="en-US">
                <a:highlight>
                  <a:srgbClr val="FFFFFF"/>
                </a:highlight>
              </a:rPr>
              <a:t>Originally from the Bahamas, she had recently moved to the United States after leaving an abusive relationship. A newly single mother, she was determined to rebuild her life — but financial hardship and self-doubt made that dream feel out of reach. When she learned she’d been selected for the award, she said it felt like being seen for the first time — like someone believed in her potential even when she couldn’t.</a:t>
            </a:r>
            <a:endParaRPr lang="en-US"/>
          </a:p>
          <a:p>
            <a:r>
              <a:rPr lang="en-US" dirty="0">
                <a:highlight>
                  <a:srgbClr val="FFFFFF"/>
                </a:highlight>
              </a:rPr>
              <a:t> </a:t>
            </a:r>
            <a:endParaRPr lang="en-US" dirty="0"/>
          </a:p>
          <a:p>
            <a:r>
              <a:rPr lang="en-US">
                <a:highlight>
                  <a:srgbClr val="FFFFFF"/>
                </a:highlight>
              </a:rPr>
              <a:t>She told us: “The award lifted a huge burden off my shoulders. It allowed me to stay focused on my studies, care for my daughter, and keep moving forward. It truly made all the difference.”</a:t>
            </a:r>
            <a:endParaRPr lang="en-US"/>
          </a:p>
          <a:p>
            <a:r>
              <a:rPr lang="en-US" dirty="0">
                <a:highlight>
                  <a:srgbClr val="FFFFFF"/>
                </a:highlight>
              </a:rPr>
              <a:t> </a:t>
            </a:r>
            <a:endParaRPr lang="en-US" dirty="0"/>
          </a:p>
          <a:p>
            <a:r>
              <a:rPr lang="en-US" dirty="0">
                <a:highlight>
                  <a:srgbClr val="FFFFFF"/>
                </a:highlight>
              </a:rPr>
              <a:t>That support changed everything.</a:t>
            </a:r>
            <a:endParaRPr lang="en-US" dirty="0"/>
          </a:p>
          <a:p>
            <a:r>
              <a:rPr lang="en-US" dirty="0">
                <a:highlight>
                  <a:srgbClr val="FFFFFF"/>
                </a:highlight>
              </a:rPr>
              <a:t> </a:t>
            </a:r>
            <a:endParaRPr lang="en-US" dirty="0"/>
          </a:p>
          <a:p>
            <a:r>
              <a:rPr lang="en-US" dirty="0">
                <a:highlight>
                  <a:srgbClr val="FFFFFF"/>
                </a:highlight>
              </a:rPr>
              <a:t>Kharmen became a first-generation college graduate, a registered nurse, and later — a nurse entrepreneur. Today, she mentors other women, raises a confident daughter and pays forward the compassion that once lifted her.</a:t>
            </a:r>
            <a:endParaRPr lang="en-US" dirty="0"/>
          </a:p>
          <a:p>
            <a:r>
              <a:rPr lang="en-US" dirty="0">
                <a:highlight>
                  <a:srgbClr val="FFFFFF"/>
                </a:highlight>
              </a:rPr>
              <a:t> </a:t>
            </a:r>
            <a:endParaRPr lang="en-US" dirty="0"/>
          </a:p>
          <a:p>
            <a:r>
              <a:rPr lang="en-US" dirty="0">
                <a:highlight>
                  <a:srgbClr val="FFFFFF"/>
                </a:highlight>
              </a:rPr>
              <a:t>She says, “That scholarship wasn’t just financial aid — it was a lifeline. I hope my story shows what’s possible when women support other women.”</a:t>
            </a:r>
            <a:endParaRPr lang="en-US" dirty="0"/>
          </a:p>
          <a:p>
            <a:r>
              <a:rPr lang="en-US" dirty="0">
                <a:highlight>
                  <a:srgbClr val="FFFFFF"/>
                </a:highlight>
              </a:rPr>
              <a:t> </a:t>
            </a:r>
            <a:endParaRPr lang="en-US" dirty="0"/>
          </a:p>
          <a:p>
            <a:r>
              <a:rPr lang="en-US" dirty="0">
                <a:highlight>
                  <a:srgbClr val="FFFFFF"/>
                </a:highlight>
              </a:rPr>
              <a:t>That’s what transformation looks like — one woman rising and lifting others as she climbs.</a:t>
            </a:r>
            <a:endParaRPr lang="en-US" dirty="0"/>
          </a:p>
          <a:p>
            <a:r>
              <a:rPr lang="en-US" dirty="0">
                <a:highlight>
                  <a:srgbClr val="FFFFFF"/>
                </a:highlight>
              </a:rPr>
              <a:t>[Pause for reflection]</a:t>
            </a:r>
            <a:endParaRPr lang="en-US" dirty="0"/>
          </a:p>
          <a:p>
            <a:r>
              <a:rPr lang="en-US" dirty="0">
                <a:highlight>
                  <a:srgbClr val="FFFFFF"/>
                </a:highlight>
              </a:rPr>
              <a:t> </a:t>
            </a:r>
            <a:endParaRPr lang="en-US" dirty="0"/>
          </a:p>
          <a:p>
            <a:r>
              <a:rPr lang="en-US" i="1" dirty="0">
                <a:highlight>
                  <a:srgbClr val="FFFFFF"/>
                </a:highlight>
              </a:rPr>
              <a:t>(Add a short reflection connecting this story to your audience — for example, how it reminds you of your club’s work or a moment you witnessed transformation firsthand.)</a:t>
            </a:r>
            <a:endParaRPr lang="en-US" dirty="0"/>
          </a:p>
          <a:p>
            <a:r>
              <a:rPr lang="en-US" dirty="0">
                <a:highlight>
                  <a:srgbClr val="FFFFFF"/>
                </a:highlight>
              </a:rPr>
              <a:t> </a:t>
            </a:r>
            <a:endParaRPr lang="en-US" dirty="0"/>
          </a:p>
          <a:p>
            <a:r>
              <a:rPr lang="en-US" dirty="0">
                <a:highlight>
                  <a:srgbClr val="FFFFFF"/>
                </a:highlight>
              </a:rPr>
              <a:t> </a:t>
            </a:r>
            <a:endParaRPr lang="en-US" dirty="0"/>
          </a:p>
          <a:p>
            <a:r>
              <a:rPr lang="en-US" dirty="0">
                <a:highlight>
                  <a:srgbClr val="FFFFFF"/>
                </a:highlight>
              </a:rPr>
              <a:t> </a:t>
            </a:r>
            <a:endParaRPr lang="en-US" dirty="0"/>
          </a:p>
          <a:p>
            <a:endParaRPr lang="en-US" dirty="0">
              <a:highlight>
                <a:srgbClr val="FFFFFF"/>
              </a:highlight>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3962508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highlight>
                  <a:srgbClr val="FFFFFF"/>
                </a:highlight>
              </a:rPr>
              <a:t>Every time I hear stories like Kharmen’s, I’m reminded that what we do isn’t abstract — it’s deeply personal. These are real women whose lives change because someone like you showed up.</a:t>
            </a:r>
            <a:endParaRPr lang="en-US"/>
          </a:p>
          <a:p>
            <a:r>
              <a:rPr lang="en-US" dirty="0">
                <a:highlight>
                  <a:srgbClr val="FFFFFF"/>
                </a:highlight>
              </a:rPr>
              <a:t> </a:t>
            </a:r>
            <a:endParaRPr lang="en-US" dirty="0"/>
          </a:p>
          <a:p>
            <a:r>
              <a:rPr lang="en-US">
                <a:highlight>
                  <a:srgbClr val="FFFFFF"/>
                </a:highlight>
              </a:rPr>
              <a:t>Kharmen’s story is one of thousands made possible by all of you.</a:t>
            </a:r>
            <a:endParaRPr lang="en-US"/>
          </a:p>
          <a:p>
            <a:r>
              <a:rPr lang="en-US" dirty="0">
                <a:highlight>
                  <a:srgbClr val="FFFFFF"/>
                </a:highlight>
              </a:rPr>
              <a:t> </a:t>
            </a:r>
            <a:endParaRPr lang="en-US" dirty="0"/>
          </a:p>
          <a:p>
            <a:r>
              <a:rPr lang="en-US" dirty="0">
                <a:highlight>
                  <a:srgbClr val="FFFFFF"/>
                </a:highlight>
              </a:rPr>
              <a:t>In the past year alone, Soroptimist has disbursed over 3.4 million dollars in education and training awards — helping more than 2,300 women across the world.</a:t>
            </a:r>
            <a:endParaRPr lang="en-US" dirty="0"/>
          </a:p>
          <a:p>
            <a:r>
              <a:rPr lang="en-US" dirty="0">
                <a:highlight>
                  <a:srgbClr val="FFFFFF"/>
                </a:highlight>
              </a:rPr>
              <a:t> </a:t>
            </a:r>
            <a:endParaRPr lang="en-US" dirty="0"/>
          </a:p>
          <a:p>
            <a:r>
              <a:rPr lang="en-US" dirty="0">
                <a:highlight>
                  <a:srgbClr val="FFFFFF"/>
                </a:highlight>
              </a:rPr>
              <a:t>Our members contributed over 31,000 volunteer hours, and 646 new members joined our Federation.</a:t>
            </a:r>
            <a:endParaRPr lang="en-US" dirty="0"/>
          </a:p>
          <a:p>
            <a:r>
              <a:rPr lang="en-US" dirty="0">
                <a:highlight>
                  <a:srgbClr val="FFFFFF"/>
                </a:highlight>
              </a:rPr>
              <a:t> </a:t>
            </a:r>
            <a:endParaRPr lang="en-US" dirty="0"/>
          </a:p>
          <a:p>
            <a:r>
              <a:rPr lang="en-US" dirty="0">
                <a:highlight>
                  <a:srgbClr val="FFFFFF"/>
                </a:highlight>
              </a:rPr>
              <a:t>These aren’t just numbers. They are stories of hope and courage — living proof of what happens when women lead with purpose.</a:t>
            </a:r>
            <a:endParaRPr lang="en-US" dirty="0"/>
          </a:p>
          <a:p>
            <a:r>
              <a:rPr lang="en-US" dirty="0">
                <a:highlight>
                  <a:srgbClr val="FFFFFF"/>
                </a:highlight>
              </a:rPr>
              <a:t> </a:t>
            </a:r>
            <a:endParaRPr lang="en-US" dirty="0"/>
          </a:p>
          <a:p>
            <a:r>
              <a:rPr lang="en-US" dirty="0">
                <a:highlight>
                  <a:srgbClr val="FFFFFF"/>
                </a:highlight>
              </a:rPr>
              <a:t>[Pause]</a:t>
            </a:r>
            <a:endParaRPr lang="en-US" dirty="0"/>
          </a:p>
          <a:p>
            <a:endParaRPr lang="en-US" dirty="0">
              <a:highlight>
                <a:srgbClr val="FFFFFF"/>
              </a:highlight>
            </a:endParaRPr>
          </a:p>
          <a:p>
            <a:r>
              <a:rPr lang="en-US" dirty="0">
                <a:highlight>
                  <a:srgbClr val="FFFFFF"/>
                </a:highlight>
              </a:rPr>
              <a:t>I’d like to pause for just a moment.</a:t>
            </a:r>
            <a:endParaRPr lang="en-US" dirty="0"/>
          </a:p>
          <a:p>
            <a:br>
              <a:rPr lang="en-US" dirty="0">
                <a:cs typeface="+mn-lt"/>
              </a:rPr>
            </a:br>
            <a:r>
              <a:rPr lang="en-US" dirty="0">
                <a:highlight>
                  <a:srgbClr val="FFFFFF"/>
                </a:highlight>
              </a:rPr>
              <a:t>Think of one woman or girl whose life has changed because of your club’s work. Picture her in your mind. What did she discover about herself because of your support?</a:t>
            </a:r>
            <a:endParaRPr lang="en-US" dirty="0"/>
          </a:p>
          <a:p>
            <a:r>
              <a:rPr lang="en-US" dirty="0">
                <a:highlight>
                  <a:srgbClr val="FFFFFF"/>
                </a:highlight>
              </a:rPr>
              <a:t> </a:t>
            </a:r>
            <a:endParaRPr lang="en-US" dirty="0"/>
          </a:p>
          <a:p>
            <a:r>
              <a:rPr lang="en-US" dirty="0">
                <a:highlight>
                  <a:srgbClr val="FFFFFF"/>
                </a:highlight>
              </a:rPr>
              <a:t>Now, if you’re sitting beside someone, take a moment to share that story. If you’d prefer to reflect quietly, simply hold her story in your heart and let it remind you why our mission matters.</a:t>
            </a:r>
            <a:endParaRPr lang="en-US" dirty="0"/>
          </a:p>
          <a:p>
            <a:r>
              <a:rPr lang="en-US" dirty="0">
                <a:highlight>
                  <a:srgbClr val="FFFFFF"/>
                </a:highlight>
              </a:rPr>
              <a:t> </a:t>
            </a:r>
            <a:endParaRPr lang="en-US" dirty="0"/>
          </a:p>
          <a:p>
            <a:r>
              <a:rPr lang="en-US" dirty="0">
                <a:highlight>
                  <a:srgbClr val="FFFFFF"/>
                </a:highlight>
              </a:rPr>
              <a:t>Go ahead — turn to someone near you and share that story. What transformation have you witnessed because of Soroptimist leadership?</a:t>
            </a:r>
            <a:endParaRPr lang="en-US" dirty="0"/>
          </a:p>
          <a:p>
            <a:r>
              <a:rPr lang="en-US" dirty="0">
                <a:highlight>
                  <a:srgbClr val="FFFFFF"/>
                </a:highlight>
              </a:rPr>
              <a:t> </a:t>
            </a:r>
            <a:endParaRPr lang="en-US" dirty="0"/>
          </a:p>
          <a:p>
            <a:r>
              <a:rPr lang="en-US" dirty="0">
                <a:highlight>
                  <a:srgbClr val="FFFFFF"/>
                </a:highlight>
              </a:rPr>
              <a:t>[Allow one to two minutes — smile, listen, let the room connect.]</a:t>
            </a:r>
            <a:endParaRPr lang="en-US" dirty="0"/>
          </a:p>
          <a:p>
            <a:r>
              <a:rPr lang="en-US" dirty="0">
                <a:highlight>
                  <a:srgbClr val="FFFFFF"/>
                </a:highlight>
              </a:rPr>
              <a:t> </a:t>
            </a:r>
            <a:endParaRPr lang="en-US" dirty="0"/>
          </a:p>
          <a:p>
            <a:r>
              <a:rPr lang="en-US" dirty="0">
                <a:highlight>
                  <a:srgbClr val="FFFFFF"/>
                </a:highlight>
              </a:rPr>
              <a:t>Thank you. Those stories you just shared — that is the heart of Soroptimist. Every one of them begins with someone saying ‘yes.’</a:t>
            </a:r>
            <a:endParaRPr lang="en-US" dirty="0"/>
          </a:p>
          <a:p>
            <a:r>
              <a:rPr lang="en-US" dirty="0">
                <a:highlight>
                  <a:srgbClr val="FFFFFF"/>
                </a:highlight>
              </a:rPr>
              <a:t> </a:t>
            </a:r>
            <a:endParaRPr lang="en-US" dirty="0"/>
          </a:p>
          <a:p>
            <a:r>
              <a:rPr lang="en-US" dirty="0">
                <a:highlight>
                  <a:srgbClr val="FFFFFF"/>
                </a:highlight>
              </a:rPr>
              <a:t>Yes to leading.</a:t>
            </a:r>
            <a:br>
              <a:rPr lang="en-US" dirty="0">
                <a:highlight>
                  <a:srgbClr val="FFFFFF"/>
                </a:highlight>
                <a:cs typeface="+mn-lt"/>
              </a:rPr>
            </a:br>
            <a:r>
              <a:rPr lang="en-US" dirty="0">
                <a:highlight>
                  <a:srgbClr val="FFFFFF"/>
                </a:highlight>
              </a:rPr>
              <a:t>Yes to believing.</a:t>
            </a:r>
            <a:br>
              <a:rPr lang="en-US" dirty="0">
                <a:highlight>
                  <a:srgbClr val="FFFFFF"/>
                </a:highlight>
                <a:cs typeface="+mn-lt"/>
              </a:rPr>
            </a:br>
            <a:r>
              <a:rPr lang="en-US" dirty="0">
                <a:highlight>
                  <a:srgbClr val="FFFFFF"/>
                </a:highlight>
              </a:rPr>
              <a:t>Yes to showing up.</a:t>
            </a:r>
            <a:endParaRPr lang="en-US" dirty="0"/>
          </a:p>
          <a:p>
            <a:br>
              <a:rPr lang="en-US" dirty="0">
                <a:highlight>
                  <a:srgbClr val="FFFFFF"/>
                </a:highlight>
                <a:cs typeface="+mn-lt"/>
              </a:rPr>
            </a:br>
            <a:endParaRPr lang="en-US">
              <a:highlight>
                <a:srgbClr val="FFFFFF"/>
              </a:highlight>
              <a:ea typeface="Calibri"/>
              <a:cs typeface="Calibri"/>
            </a:endParaRPr>
          </a:p>
          <a:p>
            <a:endParaRPr lang="en-US" dirty="0">
              <a:highlight>
                <a:srgbClr val="606060"/>
              </a:highlight>
            </a:endParaRPr>
          </a:p>
          <a:p>
            <a:endParaRPr lang="en-US"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highlight>
                  <a:srgbClr val="FFFFFF"/>
                </a:highlight>
              </a:rPr>
              <a:t>And that’s what makes this movement powerful. Whether your club meets in California, Tokyo, Mexico City, or Seoul, we are part of one global community.</a:t>
            </a:r>
            <a:endParaRPr lang="en-US"/>
          </a:p>
          <a:p>
            <a:r>
              <a:rPr lang="en-US" dirty="0">
                <a:highlight>
                  <a:srgbClr val="FFFFFF"/>
                </a:highlight>
              </a:rPr>
              <a:t> </a:t>
            </a:r>
            <a:endParaRPr lang="en-US" dirty="0"/>
          </a:p>
          <a:p>
            <a:r>
              <a:rPr lang="en-US">
                <a:highlight>
                  <a:srgbClr val="FFFFFF"/>
                </a:highlight>
              </a:rPr>
              <a:t>Our projects may look different — a mentoring circle in Japan, a scholarship in Chile, a skills workshop in Korea, a Dream It, Be It session in Canada — but our purpose is the same: to help women and girls gain education, confidence and opportunity.</a:t>
            </a:r>
            <a:endParaRPr lang="en-US"/>
          </a:p>
          <a:p>
            <a:r>
              <a:rPr lang="en-US" dirty="0">
                <a:highlight>
                  <a:srgbClr val="FFFFFF"/>
                </a:highlight>
              </a:rPr>
              <a:t> </a:t>
            </a:r>
            <a:endParaRPr lang="en-US" dirty="0"/>
          </a:p>
          <a:p>
            <a:r>
              <a:rPr lang="en-US">
                <a:highlight>
                  <a:srgbClr val="FFFFFF"/>
                </a:highlight>
              </a:rPr>
              <a:t>This unity across cultures is what makes Soroptimist strong. We learn from one another. We celebrate one another. And we remind the world that real change happens when women work together with shared vision and respect.</a:t>
            </a:r>
            <a:endParaRPr lang="en-US"/>
          </a:p>
          <a:p>
            <a:r>
              <a:rPr lang="en-US" dirty="0">
                <a:highlight>
                  <a:srgbClr val="FFFFFF"/>
                </a:highlight>
              </a:rPr>
              <a:t> </a:t>
            </a:r>
            <a:endParaRPr lang="en-US" dirty="0"/>
          </a:p>
          <a:p>
            <a:r>
              <a:rPr lang="en-US" dirty="0">
                <a:highlight>
                  <a:srgbClr val="FFFFFF"/>
                </a:highlight>
              </a:rPr>
              <a:t>When I first joined Soroptimist, I thought leadership meant having all the answers. Over time, I learned that it’s really about asking the right questions:</a:t>
            </a:r>
            <a:endParaRPr lang="en-US" dirty="0"/>
          </a:p>
          <a:p>
            <a:r>
              <a:rPr lang="en-US" dirty="0">
                <a:highlight>
                  <a:srgbClr val="FFFFFF"/>
                </a:highlight>
              </a:rPr>
              <a:t>What do our members need? How can we remove barriers? Who else can we invite to help us reach one more woman or girl?</a:t>
            </a:r>
            <a:endParaRPr lang="en-US" dirty="0"/>
          </a:p>
          <a:p>
            <a:r>
              <a:rPr lang="en-US" dirty="0">
                <a:highlight>
                  <a:srgbClr val="FFFFFF"/>
                </a:highlight>
              </a:rPr>
              <a:t> </a:t>
            </a:r>
            <a:endParaRPr lang="en-US" dirty="0"/>
          </a:p>
          <a:p>
            <a:r>
              <a:rPr lang="en-US" i="1" dirty="0">
                <a:highlight>
                  <a:srgbClr val="FFFFFF"/>
                </a:highlight>
              </a:rPr>
              <a:t>(Insert your own leadership story here — perhaps a time when something didn’t go as planned, but you learned or grew through the experience.)</a:t>
            </a:r>
            <a:endParaRPr lang="en-US" dirty="0"/>
          </a:p>
          <a:p>
            <a:r>
              <a:rPr lang="en-US" dirty="0">
                <a:highlight>
                  <a:srgbClr val="FFFFFF"/>
                </a:highlight>
              </a:rPr>
              <a:t> </a:t>
            </a:r>
            <a:endParaRPr lang="en-US" dirty="0"/>
          </a:p>
          <a:p>
            <a:r>
              <a:rPr lang="en-US" dirty="0">
                <a:highlight>
                  <a:srgbClr val="FFFFFF"/>
                </a:highlight>
              </a:rPr>
              <a:t>In my first year as a member, I remember volunteering for a project that didn’t go quite as planned. But through that experience, I learned something powerful — leadership isn’t about perfection; it’s about perseverance.</a:t>
            </a:r>
            <a:endParaRPr lang="en-US" dirty="0"/>
          </a:p>
          <a:p>
            <a:r>
              <a:rPr lang="en-US" dirty="0">
                <a:highlight>
                  <a:srgbClr val="FFFFFF"/>
                </a:highlight>
              </a:rPr>
              <a:t> </a:t>
            </a:r>
            <a:endParaRPr lang="en-US" dirty="0"/>
          </a:p>
          <a:p>
            <a:r>
              <a:rPr lang="en-US" dirty="0">
                <a:highlight>
                  <a:srgbClr val="FFFFFF"/>
                </a:highlight>
              </a:rPr>
              <a:t>Every leadership experience has changed me — it’s taught me patience, humility and the joy of seeing others succeed. Because transformation through leadership is never one-directional; as we lift others, we rise too.</a:t>
            </a:r>
            <a:endParaRPr lang="en-US" dirty="0"/>
          </a:p>
          <a:p>
            <a:r>
              <a:rPr lang="en-US" dirty="0">
                <a:highlight>
                  <a:srgbClr val="FFFFFF"/>
                </a:highlight>
              </a:rPr>
              <a:t> </a:t>
            </a:r>
            <a:endParaRPr lang="en-US" dirty="0"/>
          </a:p>
          <a:p>
            <a:endParaRPr lang="en-US" b="1" dirty="0">
              <a:highlight>
                <a:srgbClr val="FFFFFF"/>
              </a:highlight>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488316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highlight>
                  <a:srgbClr val="FFFFFF"/>
                </a:highlight>
              </a:rPr>
              <a:t>So how do we keep this spirit alive in our clubs and regions?</a:t>
            </a:r>
            <a:endParaRPr lang="en-US"/>
          </a:p>
          <a:p>
            <a:r>
              <a:rPr lang="en-US" dirty="0">
                <a:highlight>
                  <a:srgbClr val="FFFFFF"/>
                </a:highlight>
              </a:rPr>
              <a:t> </a:t>
            </a:r>
            <a:endParaRPr lang="en-US" dirty="0"/>
          </a:p>
          <a:p>
            <a:r>
              <a:rPr lang="en-US">
                <a:highlight>
                  <a:srgbClr val="FFFFFF"/>
                </a:highlight>
              </a:rPr>
              <a:t>We stay curious. We listen to new voices — especially younger women finding their power. We create space for everyone to lead — whether they’ve been a member for 30 years or three months. We invest in training, mentoring and open conversation.</a:t>
            </a:r>
            <a:endParaRPr lang="en-US"/>
          </a:p>
          <a:p>
            <a:r>
              <a:rPr lang="en-US" dirty="0">
                <a:highlight>
                  <a:srgbClr val="FFFFFF"/>
                </a:highlight>
              </a:rPr>
              <a:t> </a:t>
            </a:r>
            <a:endParaRPr lang="en-US" dirty="0"/>
          </a:p>
          <a:p>
            <a:r>
              <a:rPr lang="en-US">
                <a:highlight>
                  <a:srgbClr val="FFFFFF"/>
                </a:highlight>
              </a:rPr>
              <a:t>And above all, we connect our daily work to our shared purpose: transforming lives through education and opportunity.</a:t>
            </a:r>
            <a:endParaRPr lang="en-US"/>
          </a:p>
          <a:p>
            <a:r>
              <a:rPr lang="en-US" dirty="0">
                <a:highlight>
                  <a:srgbClr val="FFFFFF"/>
                </a:highlight>
              </a:rPr>
              <a:t> </a:t>
            </a:r>
            <a:endParaRPr lang="en-US" dirty="0"/>
          </a:p>
          <a:p>
            <a:r>
              <a:rPr lang="en-US" i="1">
                <a:highlight>
                  <a:srgbClr val="FFFFFF"/>
                </a:highlight>
              </a:rPr>
              <a:t>(Add a call to action or challenge that’s meaningful to your audience — something specific your region or club can commit to.)</a:t>
            </a:r>
            <a:endParaRPr lang="en-US"/>
          </a:p>
          <a:p>
            <a:r>
              <a:rPr lang="en-US" dirty="0">
                <a:highlight>
                  <a:srgbClr val="FFFFFF"/>
                </a:highlight>
              </a:rPr>
              <a:t> </a:t>
            </a:r>
            <a:endParaRPr lang="en-US" dirty="0"/>
          </a:p>
          <a:p>
            <a:r>
              <a:rPr lang="en-US">
                <a:highlight>
                  <a:srgbClr val="FFFFFF"/>
                </a:highlight>
              </a:rPr>
              <a:t>Imagine if every club left this conference with one bold new idea — one more partnership, one more woman reached. If every Soroptimist here committed to one act of leadership this year, just imagine the ripple that would create.</a:t>
            </a:r>
            <a:endParaRPr lang="en-US"/>
          </a:p>
          <a:p>
            <a:r>
              <a:rPr lang="en-US" dirty="0">
                <a:highlight>
                  <a:srgbClr val="FFFFFF"/>
                </a:highlight>
              </a:rPr>
              <a:t> </a:t>
            </a:r>
            <a:endParaRPr lang="en-US" dirty="0"/>
          </a:p>
          <a:p>
            <a:r>
              <a:rPr lang="en-US">
                <a:highlight>
                  <a:srgbClr val="FFFFFF"/>
                </a:highlight>
              </a:rPr>
              <a:t>Mentor a Dream It, Be It girl. Nominate a Live Your Dream applicant. Start a conversation about equity in your community. Or simply share your Soroptimist story with someone who’s never heard it.</a:t>
            </a:r>
            <a:endParaRPr lang="en-US"/>
          </a:p>
          <a:p>
            <a:r>
              <a:rPr lang="en-US" dirty="0">
                <a:highlight>
                  <a:srgbClr val="FFFFFF"/>
                </a:highlight>
              </a:rPr>
              <a:t> </a:t>
            </a:r>
            <a:endParaRPr lang="en-US" dirty="0"/>
          </a:p>
          <a:p>
            <a:r>
              <a:rPr lang="en-US" dirty="0">
                <a:highlight>
                  <a:srgbClr val="FFFFFF"/>
                </a:highlight>
              </a:rPr>
              <a:t>Small acts, multiplied across hundreds of clubs, will change the world.</a:t>
            </a:r>
            <a:endParaRPr lang="en-US" dirty="0"/>
          </a:p>
          <a:p>
            <a:r>
              <a:rPr lang="en-US" dirty="0">
                <a:highlight>
                  <a:srgbClr val="FFFFFF"/>
                </a:highlight>
              </a:rPr>
              <a:t> </a:t>
            </a:r>
            <a:endParaRPr lang="en-US" dirty="0"/>
          </a:p>
          <a:p>
            <a:r>
              <a:rPr lang="en-US" dirty="0">
                <a:highlight>
                  <a:srgbClr val="FFFFFF"/>
                </a:highlight>
              </a:rPr>
              <a:t>Transformation through leadership begins with courage, grows through connection, and endures through hope.</a:t>
            </a:r>
            <a:endParaRPr lang="en-US" dirty="0"/>
          </a:p>
          <a:p>
            <a:r>
              <a:rPr lang="en-US" dirty="0">
                <a:highlight>
                  <a:srgbClr val="FFFFFF"/>
                </a:highlight>
              </a:rPr>
              <a:t> </a:t>
            </a:r>
            <a:endParaRPr lang="en-US" dirty="0"/>
          </a:p>
          <a:p>
            <a:r>
              <a:rPr lang="en-US" dirty="0">
                <a:highlight>
                  <a:srgbClr val="FFFFFF"/>
                </a:highlight>
              </a:rPr>
              <a:t>Every time you stand up for a woman’s right to learn, to lead or to dream — you are shaping the future.</a:t>
            </a:r>
            <a:endParaRPr lang="en-US" dirty="0"/>
          </a:p>
          <a:p>
            <a:r>
              <a:rPr lang="en-US" dirty="0">
                <a:highlight>
                  <a:srgbClr val="FFFFFF"/>
                </a:highlight>
              </a:rPr>
              <a:t> </a:t>
            </a:r>
            <a:endParaRPr lang="en-US" dirty="0"/>
          </a:p>
          <a:p>
            <a:r>
              <a:rPr lang="en-US" i="1" dirty="0">
                <a:highlight>
                  <a:srgbClr val="FFFFFF"/>
                </a:highlight>
              </a:rPr>
              <a:t>(Add a closing reflection or expression of gratitude — share what being part of Soroptimist leadership personally means to you.)</a:t>
            </a:r>
            <a:endParaRPr lang="en-US" dirty="0"/>
          </a:p>
          <a:p>
            <a:r>
              <a:rPr lang="en-US" dirty="0">
                <a:highlight>
                  <a:srgbClr val="FFFFFF"/>
                </a:highlight>
              </a:rPr>
              <a:t> </a:t>
            </a:r>
            <a:endParaRPr lang="en-US" dirty="0"/>
          </a:p>
          <a:p>
            <a:r>
              <a:rPr lang="en-US" dirty="0">
                <a:highlight>
                  <a:srgbClr val="FFFFFF"/>
                </a:highlight>
              </a:rPr>
              <a:t>As I stand here today, I’m filled with gratitude — not just for what we’ve achieved, but for the leadership I see in each of you. You remind me that courage isn’t rare — it’s contagious.</a:t>
            </a:r>
            <a:endParaRPr lang="en-US" dirty="0"/>
          </a:p>
          <a:p>
            <a:r>
              <a:rPr lang="en-US" dirty="0">
                <a:highlight>
                  <a:srgbClr val="FFFFFF"/>
                </a:highlight>
              </a:rPr>
              <a:t>As we look toward our next century of service, may we lead with heart, embrace change with curiosity, and light the path for those who come after us. Together — across cultures, across languages and across generations — we are one Soroptimist movement transforming lives through leadership, courage and hope.</a:t>
            </a:r>
            <a:endParaRPr lang="en-US" dirty="0"/>
          </a:p>
          <a:p>
            <a:r>
              <a:rPr lang="en-US" dirty="0">
                <a:highlight>
                  <a:srgbClr val="FFFFFF"/>
                </a:highlight>
              </a:rPr>
              <a:t> </a:t>
            </a:r>
            <a:endParaRPr lang="en-US" dirty="0"/>
          </a:p>
          <a:p>
            <a:r>
              <a:rPr lang="en-US" dirty="0">
                <a:highlight>
                  <a:srgbClr val="FFFFFF"/>
                </a:highlight>
              </a:rPr>
              <a:t>[Pause. Smile.]</a:t>
            </a:r>
            <a:endParaRPr lang="en-US" dirty="0"/>
          </a:p>
          <a:p>
            <a:r>
              <a:rPr lang="en-US" dirty="0">
                <a:highlight>
                  <a:srgbClr val="FFFFFF"/>
                </a:highlight>
              </a:rPr>
              <a:t> </a:t>
            </a:r>
            <a:endParaRPr lang="en-US" dirty="0"/>
          </a:p>
          <a:p>
            <a:r>
              <a:rPr lang="en-US" dirty="0">
                <a:highlight>
                  <a:srgbClr val="FFFFFF"/>
                </a:highlight>
              </a:rPr>
              <a:t>Thank you — for your leadership, your service and the countless lives you continue to transform.</a:t>
            </a:r>
            <a:endParaRPr lang="en-US" dirty="0"/>
          </a:p>
          <a:p>
            <a:r>
              <a:rPr lang="en-US" i="1" dirty="0">
                <a:highlight>
                  <a:srgbClr val="FFFFFF"/>
                </a:highlight>
              </a:rPr>
              <a:t>(Optional final echo for applause)</a:t>
            </a:r>
            <a:endParaRPr lang="en-US" dirty="0"/>
          </a:p>
          <a:p>
            <a:r>
              <a:rPr lang="en-US" dirty="0">
                <a:highlight>
                  <a:srgbClr val="FFFFFF"/>
                </a:highlight>
              </a:rPr>
              <a:t> </a:t>
            </a:r>
            <a:endParaRPr lang="en-US" dirty="0"/>
          </a:p>
          <a:p>
            <a:r>
              <a:rPr lang="en-US" dirty="0">
                <a:highlight>
                  <a:srgbClr val="FFFFFF"/>
                </a:highlight>
              </a:rPr>
              <a:t>Together, we are Soroptimists — and together, we transform the world.</a:t>
            </a:r>
            <a:endParaRPr lang="en-US" dirty="0"/>
          </a:p>
          <a:p>
            <a:endParaRPr lang="en-US" b="1" dirty="0">
              <a:highlight>
                <a:srgbClr val="FFFFFF"/>
              </a:highlight>
              <a:ea typeface="Calibri"/>
              <a:cs typeface="Calibri"/>
            </a:endParaRPr>
          </a:p>
          <a:p>
            <a:endParaRPr lang="en-US" dirty="0">
              <a:highlight>
                <a:srgbClr val="606060"/>
              </a:highligh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sp>
      <p:sp>
        <p:nvSpPr>
          <p:cNvPr id="4" name="Freeform 4"/>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TextBox 5"/>
          <p:cNvSpPr txBox="1"/>
          <p:nvPr/>
        </p:nvSpPr>
        <p:spPr>
          <a:xfrm>
            <a:off x="896509" y="3023388"/>
            <a:ext cx="13867462" cy="2581109"/>
          </a:xfrm>
          <a:prstGeom prst="rect">
            <a:avLst/>
          </a:prstGeom>
        </p:spPr>
        <p:txBody>
          <a:bodyPr lIns="0" tIns="0" rIns="0" bIns="0" rtlCol="0" anchor="t">
            <a:spAutoFit/>
          </a:bodyPr>
          <a:lstStyle/>
          <a:p>
            <a:pPr algn="l">
              <a:lnSpc>
                <a:spcPts val="9960"/>
              </a:lnSpc>
            </a:pPr>
            <a:r>
              <a:rPr lang="en-US" sz="9861">
                <a:solidFill>
                  <a:srgbClr val="293374"/>
                </a:solidFill>
                <a:latin typeface="Effra 1"/>
                <a:ea typeface="Effra 1"/>
                <a:cs typeface="Effra 1"/>
                <a:sym typeface="Effra 1"/>
              </a:rPr>
              <a:t>Transformation</a:t>
            </a:r>
          </a:p>
          <a:p>
            <a:pPr algn="l">
              <a:lnSpc>
                <a:spcPts val="9960"/>
              </a:lnSpc>
            </a:pPr>
            <a:r>
              <a:rPr lang="en-US" sz="9861">
                <a:solidFill>
                  <a:srgbClr val="293374"/>
                </a:solidFill>
                <a:latin typeface="Effra 1"/>
                <a:ea typeface="Effra 1"/>
                <a:cs typeface="Effra 1"/>
                <a:sym typeface="Effra 1"/>
              </a:rPr>
              <a:t>Through Leadership</a:t>
            </a:r>
          </a:p>
        </p:txBody>
      </p:sp>
      <p:sp>
        <p:nvSpPr>
          <p:cNvPr id="6" name="Freeform 6"/>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7"/>
            <a:stretch>
              <a:fillRect/>
            </a:stretch>
          </a:blipFill>
        </p:spPr>
      </p:sp>
      <p:sp>
        <p:nvSpPr>
          <p:cNvPr id="8" name="TextBox 8"/>
          <p:cNvSpPr txBox="1"/>
          <p:nvPr/>
        </p:nvSpPr>
        <p:spPr>
          <a:xfrm>
            <a:off x="806858" y="9331572"/>
            <a:ext cx="7092543" cy="320601"/>
          </a:xfrm>
          <a:prstGeom prst="rect">
            <a:avLst/>
          </a:prstGeom>
        </p:spPr>
        <p:txBody>
          <a:bodyPr lIns="0" tIns="0" rIns="0" bIns="0" rtlCol="0" anchor="t">
            <a:spAutoFit/>
          </a:bodyPr>
          <a:lstStyle/>
          <a:p>
            <a:pPr algn="l">
              <a:lnSpc>
                <a:spcPts val="2541"/>
              </a:lnSpc>
            </a:pPr>
            <a:r>
              <a:rPr lang="en-US" sz="2200" b="1" spc="109">
                <a:solidFill>
                  <a:srgbClr val="293374"/>
                </a:solidFill>
                <a:latin typeface="Calibri"/>
                <a:ea typeface="Calibri"/>
                <a:cs typeface="Calibri"/>
                <a:sym typeface="Calibri (MS) Bold"/>
              </a:rPr>
              <a:t>SOROPTIMIST INTERNATIONAL OF THE AMERICAS, INC</a:t>
            </a:r>
            <a:endParaRPr lang="en-US" sz="2200" b="1" spc="109">
              <a:solidFill>
                <a:srgbClr val="293374"/>
              </a:solidFill>
              <a:latin typeface="Calibri"/>
              <a:ea typeface="Calibri"/>
              <a:cs typeface="Calibri"/>
            </a:endParaRPr>
          </a:p>
        </p:txBody>
      </p:sp>
      <p:sp>
        <p:nvSpPr>
          <p:cNvPr id="9" name="TextBox 9"/>
          <p:cNvSpPr txBox="1"/>
          <p:nvPr/>
        </p:nvSpPr>
        <p:spPr>
          <a:xfrm>
            <a:off x="1028700" y="5747285"/>
            <a:ext cx="9368954" cy="887630"/>
          </a:xfrm>
          <a:prstGeom prst="rect">
            <a:avLst/>
          </a:prstGeom>
        </p:spPr>
        <p:txBody>
          <a:bodyPr lIns="0" tIns="0" rIns="0" bIns="0" rtlCol="0" anchor="t">
            <a:spAutoFit/>
          </a:bodyPr>
          <a:lstStyle/>
          <a:p>
            <a:pPr algn="l">
              <a:lnSpc>
                <a:spcPts val="7250"/>
              </a:lnSpc>
            </a:pPr>
            <a:r>
              <a:rPr lang="en-US" sz="5178">
                <a:solidFill>
                  <a:srgbClr val="518BC9"/>
                </a:solidFill>
                <a:latin typeface="Effra 1"/>
                <a:ea typeface="Effra 1"/>
                <a:cs typeface="Effra 1"/>
                <a:sym typeface="Effra 1"/>
              </a:rPr>
              <a:t>When women lead, lives change.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35805" r="-59460" b="-30095"/>
              </a:stretch>
            </a:blipFill>
          </p:spPr>
        </p:sp>
      </p:grpSp>
      <p:sp>
        <p:nvSpPr>
          <p:cNvPr id="6" name="TextBox 6"/>
          <p:cNvSpPr txBox="1"/>
          <p:nvPr/>
        </p:nvSpPr>
        <p:spPr>
          <a:xfrm>
            <a:off x="990792" y="3880671"/>
            <a:ext cx="8153208" cy="2677796"/>
          </a:xfrm>
          <a:prstGeom prst="rect">
            <a:avLst/>
          </a:prstGeom>
        </p:spPr>
        <p:txBody>
          <a:bodyPr lIns="0" tIns="0" rIns="0" bIns="0" rtlCol="0" anchor="t">
            <a:spAutoFit/>
          </a:bodyPr>
          <a:lstStyle/>
          <a:p>
            <a:pPr marL="798195" lvl="1" indent="-398780" algn="l">
              <a:lnSpc>
                <a:spcPts val="5179"/>
              </a:lnSpc>
              <a:buFont typeface="Arial"/>
              <a:buChar char="•"/>
            </a:pPr>
            <a:r>
              <a:rPr lang="en-US" sz="3650">
                <a:solidFill>
                  <a:srgbClr val="000000"/>
                </a:solidFill>
                <a:latin typeface="Calibri"/>
                <a:ea typeface="Calibri"/>
                <a:cs typeface="Calibri"/>
                <a:sym typeface="Calibri (MS)"/>
              </a:rPr>
              <a:t>Courage over comfort</a:t>
            </a:r>
            <a:endParaRPr lang="en-US" sz="3650">
              <a:solidFill>
                <a:srgbClr val="000000"/>
              </a:solidFill>
              <a:latin typeface="Calibri"/>
              <a:ea typeface="Calibri"/>
              <a:cs typeface="Calibri"/>
            </a:endParaRPr>
          </a:p>
          <a:p>
            <a:pPr marL="798195" lvl="1" indent="-398780" algn="l">
              <a:lnSpc>
                <a:spcPts val="5179"/>
              </a:lnSpc>
              <a:buFont typeface="Arial"/>
              <a:buChar char="•"/>
            </a:pPr>
            <a:r>
              <a:rPr lang="en-US" sz="3650">
                <a:solidFill>
                  <a:srgbClr val="000000"/>
                </a:solidFill>
                <a:latin typeface="Calibri"/>
                <a:ea typeface="Calibri"/>
                <a:cs typeface="Calibri"/>
                <a:sym typeface="Calibri (MS)"/>
              </a:rPr>
              <a:t>Listening with empathy</a:t>
            </a:r>
            <a:endParaRPr lang="en-US" sz="3650">
              <a:solidFill>
                <a:srgbClr val="000000"/>
              </a:solidFill>
              <a:latin typeface="Calibri"/>
              <a:ea typeface="Calibri"/>
              <a:cs typeface="Calibri"/>
            </a:endParaRPr>
          </a:p>
          <a:p>
            <a:pPr marL="798195" lvl="1" indent="-398780" algn="l">
              <a:lnSpc>
                <a:spcPts val="5179"/>
              </a:lnSpc>
              <a:buFont typeface="Arial"/>
              <a:buChar char="•"/>
            </a:pPr>
            <a:r>
              <a:rPr lang="en-US" sz="3650">
                <a:solidFill>
                  <a:srgbClr val="000000"/>
                </a:solidFill>
                <a:latin typeface="Calibri"/>
                <a:ea typeface="Calibri"/>
                <a:cs typeface="Calibri"/>
                <a:sym typeface="Calibri (MS)"/>
              </a:rPr>
              <a:t>Acting with compassion</a:t>
            </a:r>
            <a:endParaRPr lang="en-US" sz="3650">
              <a:solidFill>
                <a:srgbClr val="000000"/>
              </a:solidFill>
              <a:latin typeface="Calibri"/>
              <a:ea typeface="Calibri"/>
              <a:cs typeface="Calibri"/>
            </a:endParaRPr>
          </a:p>
          <a:p>
            <a:pPr marL="798195" lvl="1" indent="-398780" algn="l">
              <a:lnSpc>
                <a:spcPts val="5179"/>
              </a:lnSpc>
              <a:buFont typeface="Arial"/>
              <a:buChar char="•"/>
            </a:pPr>
            <a:r>
              <a:rPr lang="en-US" sz="3650">
                <a:solidFill>
                  <a:srgbClr val="000000"/>
                </a:solidFill>
                <a:latin typeface="Calibri"/>
                <a:ea typeface="Calibri"/>
                <a:cs typeface="Calibri"/>
                <a:sym typeface="Calibri (MS)"/>
              </a:rPr>
              <a:t>Opening doors for others</a:t>
            </a:r>
            <a:endParaRPr lang="en-US" sz="3650">
              <a:solidFill>
                <a:srgbClr val="000000"/>
              </a:solidFill>
              <a:latin typeface="Calibri"/>
              <a:ea typeface="Calibri"/>
              <a:cs typeface="Calibri"/>
            </a:endParaRPr>
          </a:p>
        </p:txBody>
      </p:sp>
      <p:sp>
        <p:nvSpPr>
          <p:cNvPr id="7" name="TextBox 7"/>
          <p:cNvSpPr txBox="1"/>
          <p:nvPr/>
        </p:nvSpPr>
        <p:spPr>
          <a:xfrm>
            <a:off x="990792" y="2654586"/>
            <a:ext cx="8622800" cy="981101"/>
          </a:xfrm>
          <a:prstGeom prst="rect">
            <a:avLst/>
          </a:prstGeom>
        </p:spPr>
        <p:txBody>
          <a:bodyPr lIns="0" tIns="0" rIns="0" bIns="0" rtlCol="0" anchor="t">
            <a:spAutoFit/>
          </a:bodyPr>
          <a:lstStyle/>
          <a:p>
            <a:pPr algn="l">
              <a:lnSpc>
                <a:spcPts val="7799"/>
              </a:lnSpc>
            </a:pPr>
            <a:r>
              <a:rPr lang="en-US" sz="6500">
                <a:solidFill>
                  <a:srgbClr val="293374"/>
                </a:solidFill>
                <a:latin typeface="Effra 1"/>
                <a:ea typeface="Effra 1"/>
                <a:cs typeface="Effra 1"/>
                <a:sym typeface="Effra 1"/>
              </a:rPr>
              <a:t>Leadership Is a Choice</a:t>
            </a:r>
          </a:p>
        </p:txBody>
      </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sp>
      <p:grpSp>
        <p:nvGrpSpPr>
          <p:cNvPr id="3" name="Group 3"/>
          <p:cNvGrpSpPr/>
          <p:nvPr/>
        </p:nvGrpSpPr>
        <p:grpSpPr>
          <a:xfrm>
            <a:off x="10121452" y="0"/>
            <a:ext cx="8294467" cy="10287000"/>
            <a:chOff x="0" y="0"/>
            <a:chExt cx="11059289" cy="13716000"/>
          </a:xfrm>
        </p:grpSpPr>
        <p:sp>
          <p:nvSpPr>
            <p:cNvPr id="4" name="Freeform 4"/>
            <p:cNvSpPr/>
            <p:nvPr/>
          </p:nvSpPr>
          <p:spPr>
            <a:xfrm>
              <a:off x="0" y="0"/>
              <a:ext cx="11059338" cy="13715930"/>
            </a:xfrm>
            <a:custGeom>
              <a:avLst/>
              <a:gdLst/>
              <a:ahLst/>
              <a:cxnLst/>
              <a:rect l="l" t="t" r="r" b="b"/>
              <a:pathLst>
                <a:path w="11059338" h="13715930">
                  <a:moveTo>
                    <a:pt x="0" y="0"/>
                  </a:moveTo>
                  <a:lnTo>
                    <a:pt x="11059338" y="0"/>
                  </a:lnTo>
                  <a:lnTo>
                    <a:pt x="11059338" y="13715930"/>
                  </a:lnTo>
                  <a:lnTo>
                    <a:pt x="0" y="13715930"/>
                  </a:lnTo>
                  <a:lnTo>
                    <a:pt x="0" y="0"/>
                  </a:lnTo>
                  <a:close/>
                </a:path>
              </a:pathLst>
            </a:custGeom>
            <a:blipFill>
              <a:blip r:embed="rId4"/>
              <a:stretch>
                <a:fillRect l="-13460" t="-14343" b="-14343"/>
              </a:stretch>
            </a:blipFill>
          </p:spPr>
        </p:sp>
      </p:grpSp>
      <p:sp>
        <p:nvSpPr>
          <p:cNvPr id="5" name="Freeform 5"/>
          <p:cNvSpPr/>
          <p:nvPr/>
        </p:nvSpPr>
        <p:spPr>
          <a:xfrm>
            <a:off x="844561" y="8981191"/>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5"/>
            <a:stretch>
              <a:fillRect t="-74" b="-74"/>
            </a:stretch>
          </a:blipFill>
        </p:spPr>
      </p:sp>
      <p:grpSp>
        <p:nvGrpSpPr>
          <p:cNvPr id="6" name="Group 6"/>
          <p:cNvGrpSpPr/>
          <p:nvPr/>
        </p:nvGrpSpPr>
        <p:grpSpPr>
          <a:xfrm>
            <a:off x="10790694" y="7490337"/>
            <a:ext cx="6846317" cy="2211466"/>
            <a:chOff x="0" y="0"/>
            <a:chExt cx="1803145" cy="582444"/>
          </a:xfrm>
        </p:grpSpPr>
        <p:sp>
          <p:nvSpPr>
            <p:cNvPr id="7" name="Freeform 7"/>
            <p:cNvSpPr/>
            <p:nvPr/>
          </p:nvSpPr>
          <p:spPr>
            <a:xfrm>
              <a:off x="0" y="0"/>
              <a:ext cx="1803145" cy="582444"/>
            </a:xfrm>
            <a:custGeom>
              <a:avLst/>
              <a:gdLst/>
              <a:ahLst/>
              <a:cxnLst/>
              <a:rect l="l" t="t" r="r" b="b"/>
              <a:pathLst>
                <a:path w="1803145" h="582444">
                  <a:moveTo>
                    <a:pt x="0" y="0"/>
                  </a:moveTo>
                  <a:lnTo>
                    <a:pt x="1803145" y="0"/>
                  </a:lnTo>
                  <a:lnTo>
                    <a:pt x="1803145" y="582444"/>
                  </a:lnTo>
                  <a:lnTo>
                    <a:pt x="0" y="582444"/>
                  </a:lnTo>
                  <a:close/>
                </a:path>
              </a:pathLst>
            </a:custGeom>
            <a:solidFill>
              <a:srgbClr val="FFFFFF"/>
            </a:solidFill>
          </p:spPr>
        </p:sp>
        <p:sp>
          <p:nvSpPr>
            <p:cNvPr id="8" name="TextBox 8"/>
            <p:cNvSpPr txBox="1"/>
            <p:nvPr/>
          </p:nvSpPr>
          <p:spPr>
            <a:xfrm>
              <a:off x="0" y="-38100"/>
              <a:ext cx="1803145" cy="620544"/>
            </a:xfrm>
            <a:prstGeom prst="rect">
              <a:avLst/>
            </a:prstGeom>
          </p:spPr>
          <p:txBody>
            <a:bodyPr lIns="50800" tIns="50800" rIns="50800" bIns="50800" rtlCol="0" anchor="ctr"/>
            <a:lstStyle/>
            <a:p>
              <a:pPr algn="ctr">
                <a:lnSpc>
                  <a:spcPts val="2541"/>
                </a:lnSpc>
              </a:pPr>
              <a:endParaRPr/>
            </a:p>
          </p:txBody>
        </p:sp>
      </p:grpSp>
      <p:sp>
        <p:nvSpPr>
          <p:cNvPr id="9" name="TextBox 9"/>
          <p:cNvSpPr txBox="1"/>
          <p:nvPr/>
        </p:nvSpPr>
        <p:spPr>
          <a:xfrm>
            <a:off x="11067420" y="7589158"/>
            <a:ext cx="6271487" cy="2004075"/>
          </a:xfrm>
          <a:prstGeom prst="rect">
            <a:avLst/>
          </a:prstGeom>
        </p:spPr>
        <p:txBody>
          <a:bodyPr lIns="0" tIns="0" rIns="0" bIns="0" rtlCol="0" anchor="t">
            <a:spAutoFit/>
          </a:bodyPr>
          <a:lstStyle/>
          <a:p>
            <a:pPr algn="ctr">
              <a:lnSpc>
                <a:spcPts val="7699"/>
              </a:lnSpc>
            </a:pPr>
            <a:r>
              <a:rPr lang="en-US" sz="5450" b="1">
                <a:solidFill>
                  <a:srgbClr val="101852"/>
                </a:solidFill>
                <a:latin typeface="Calibri"/>
                <a:ea typeface="Calibri"/>
                <a:cs typeface="Calibri"/>
                <a:sym typeface="Calibri (MS) Bold"/>
              </a:rPr>
              <a:t>Kharmen</a:t>
            </a:r>
            <a:endParaRPr lang="en-US" sz="5450" b="1">
              <a:solidFill>
                <a:srgbClr val="101852"/>
              </a:solidFill>
              <a:latin typeface="Calibri"/>
              <a:ea typeface="Calibri"/>
              <a:cs typeface="Calibri"/>
            </a:endParaRPr>
          </a:p>
          <a:p>
            <a:pPr algn="ctr">
              <a:lnSpc>
                <a:spcPts val="4059"/>
              </a:lnSpc>
            </a:pPr>
            <a:r>
              <a:rPr lang="en-US" sz="2850">
                <a:solidFill>
                  <a:srgbClr val="101852"/>
                </a:solidFill>
                <a:latin typeface="Calibri"/>
                <a:ea typeface="Calibri"/>
                <a:cs typeface="Calibri"/>
                <a:sym typeface="Calibri (MS)"/>
              </a:rPr>
              <a:t> Live Your Dream Award Recipient | 2018</a:t>
            </a:r>
            <a:endParaRPr lang="en-US" sz="2850">
              <a:solidFill>
                <a:srgbClr val="101852"/>
              </a:solidFill>
              <a:latin typeface="Calibri"/>
              <a:ea typeface="Calibri"/>
              <a:cs typeface="Calibri"/>
            </a:endParaRPr>
          </a:p>
          <a:p>
            <a:pPr algn="ctr">
              <a:lnSpc>
                <a:spcPts val="4059"/>
              </a:lnSpc>
            </a:pPr>
            <a:endParaRPr lang="en-US" sz="2850" dirty="0">
              <a:solidFill>
                <a:srgbClr val="101852"/>
              </a:solidFill>
              <a:latin typeface="Calibri"/>
              <a:ea typeface="Calibri"/>
              <a:cs typeface="Calibri"/>
            </a:endParaRPr>
          </a:p>
        </p:txBody>
      </p:sp>
      <p:sp>
        <p:nvSpPr>
          <p:cNvPr id="10" name="TextBox 10"/>
          <p:cNvSpPr txBox="1"/>
          <p:nvPr/>
        </p:nvSpPr>
        <p:spPr>
          <a:xfrm>
            <a:off x="1028700" y="3660025"/>
            <a:ext cx="8936221" cy="2943651"/>
          </a:xfrm>
          <a:prstGeom prst="rect">
            <a:avLst/>
          </a:prstGeom>
        </p:spPr>
        <p:txBody>
          <a:bodyPr lIns="0" tIns="0" rIns="0" bIns="0" rtlCol="0" anchor="t">
            <a:spAutoFit/>
          </a:bodyPr>
          <a:lstStyle/>
          <a:p>
            <a:pPr algn="l">
              <a:lnSpc>
                <a:spcPts val="7793"/>
              </a:lnSpc>
            </a:pPr>
            <a:r>
              <a:rPr lang="en-US" sz="6500">
                <a:solidFill>
                  <a:srgbClr val="FFFFFF"/>
                </a:solidFill>
                <a:latin typeface="Effra 1"/>
                <a:ea typeface="Effra 1"/>
                <a:cs typeface="Effra 1"/>
                <a:sym typeface="Effra 1"/>
              </a:rPr>
              <a:t>One Woman. </a:t>
            </a:r>
          </a:p>
          <a:p>
            <a:pPr algn="l">
              <a:lnSpc>
                <a:spcPts val="7799"/>
              </a:lnSpc>
            </a:pPr>
            <a:r>
              <a:rPr lang="en-US" sz="6500">
                <a:solidFill>
                  <a:srgbClr val="FFFFFF"/>
                </a:solidFill>
                <a:latin typeface="Effra 1"/>
                <a:ea typeface="Effra 1"/>
                <a:cs typeface="Effra 1"/>
                <a:sym typeface="Effra 1"/>
              </a:rPr>
              <a:t>One Opportunity. Generations Changed.</a:t>
            </a:r>
          </a:p>
        </p:txBody>
      </p:sp>
      <p:sp>
        <p:nvSpPr>
          <p:cNvPr id="11" name="Freeform 11"/>
          <p:cNvSpPr/>
          <p:nvPr/>
        </p:nvSpPr>
        <p:spPr>
          <a:xfrm>
            <a:off x="1028700" y="1548068"/>
            <a:ext cx="3326100" cy="1733277"/>
          </a:xfrm>
          <a:custGeom>
            <a:avLst/>
            <a:gdLst/>
            <a:ahLst/>
            <a:cxnLst/>
            <a:rect l="l" t="t" r="r" b="b"/>
            <a:pathLst>
              <a:path w="3326100" h="1733277">
                <a:moveTo>
                  <a:pt x="0" y="0"/>
                </a:moveTo>
                <a:lnTo>
                  <a:pt x="3326100" y="0"/>
                </a:lnTo>
                <a:lnTo>
                  <a:pt x="3326100" y="1733277"/>
                </a:lnTo>
                <a:lnTo>
                  <a:pt x="0" y="1733277"/>
                </a:lnTo>
                <a:lnTo>
                  <a:pt x="0" y="0"/>
                </a:lnTo>
                <a:close/>
              </a:path>
            </a:pathLst>
          </a:custGeom>
          <a:blipFill>
            <a:blip r:embed="rId6"/>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sp>
      <p:sp>
        <p:nvSpPr>
          <p:cNvPr id="3" name="Freeform 3"/>
          <p:cNvSpPr/>
          <p:nvPr/>
        </p:nvSpPr>
        <p:spPr>
          <a:xfrm>
            <a:off x="7937377" y="8981191"/>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4"/>
            <a:stretch>
              <a:fillRect t="-74" b="-74"/>
            </a:stretch>
          </a:blipFill>
        </p:spPr>
      </p:sp>
      <p:grpSp>
        <p:nvGrpSpPr>
          <p:cNvPr id="4" name="Group 4"/>
          <p:cNvGrpSpPr/>
          <p:nvPr/>
        </p:nvGrpSpPr>
        <p:grpSpPr>
          <a:xfrm>
            <a:off x="1602322" y="2771465"/>
            <a:ext cx="7179140" cy="1890335"/>
            <a:chOff x="0" y="0"/>
            <a:chExt cx="1636685" cy="430955"/>
          </a:xfrm>
        </p:grpSpPr>
        <p:sp>
          <p:nvSpPr>
            <p:cNvPr id="5" name="Freeform 5"/>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6" name="TextBox 6"/>
            <p:cNvSpPr txBox="1"/>
            <p:nvPr/>
          </p:nvSpPr>
          <p:spPr>
            <a:xfrm>
              <a:off x="0" y="-38100"/>
              <a:ext cx="1636685" cy="469055"/>
            </a:xfrm>
            <a:prstGeom prst="rect">
              <a:avLst/>
            </a:prstGeom>
          </p:spPr>
          <p:txBody>
            <a:bodyPr lIns="50800" tIns="50800" rIns="50800" bIns="50800" rtlCol="0" anchor="ctr"/>
            <a:lstStyle/>
            <a:p>
              <a:pPr algn="ctr">
                <a:lnSpc>
                  <a:spcPts val="2541"/>
                </a:lnSpc>
              </a:pPr>
              <a:endParaRPr/>
            </a:p>
          </p:txBody>
        </p:sp>
      </p:grpSp>
      <p:sp>
        <p:nvSpPr>
          <p:cNvPr id="8" name="TextBox 8"/>
          <p:cNvSpPr txBox="1"/>
          <p:nvPr/>
        </p:nvSpPr>
        <p:spPr>
          <a:xfrm>
            <a:off x="2915698" y="978532"/>
            <a:ext cx="12098960" cy="1120706"/>
          </a:xfrm>
          <a:prstGeom prst="rect">
            <a:avLst/>
          </a:prstGeom>
        </p:spPr>
        <p:txBody>
          <a:bodyPr lIns="0" tIns="0" rIns="0" bIns="0" rtlCol="0" anchor="t">
            <a:spAutoFit/>
          </a:bodyPr>
          <a:lstStyle/>
          <a:p>
            <a:pPr algn="ctr">
              <a:lnSpc>
                <a:spcPts val="9100"/>
              </a:lnSpc>
            </a:pPr>
            <a:r>
              <a:rPr lang="en-US" sz="6500" spc="-194">
                <a:solidFill>
                  <a:srgbClr val="FFFFFF"/>
                </a:solidFill>
                <a:latin typeface="Effra 1"/>
                <a:ea typeface="Effra 1"/>
                <a:cs typeface="Effra 1"/>
                <a:sym typeface="Effra 1"/>
              </a:rPr>
              <a:t>Your Leadership Is the Next Spark</a:t>
            </a:r>
          </a:p>
        </p:txBody>
      </p:sp>
      <p:sp>
        <p:nvSpPr>
          <p:cNvPr id="9" name="TextBox 9"/>
          <p:cNvSpPr txBox="1"/>
          <p:nvPr/>
        </p:nvSpPr>
        <p:spPr>
          <a:xfrm>
            <a:off x="3092340" y="3156460"/>
            <a:ext cx="4196686" cy="976358"/>
          </a:xfrm>
          <a:prstGeom prst="rect">
            <a:avLst/>
          </a:prstGeom>
        </p:spPr>
        <p:txBody>
          <a:bodyPr lIns="0" tIns="0" rIns="0" bIns="0" rtlCol="0" anchor="t">
            <a:spAutoFit/>
          </a:bodyPr>
          <a:lstStyle/>
          <a:p>
            <a:pPr algn="ctr">
              <a:lnSpc>
                <a:spcPts val="3834"/>
              </a:lnSpc>
            </a:pPr>
            <a:r>
              <a:rPr lang="en-US" sz="3650" b="1" spc="-110">
                <a:solidFill>
                  <a:srgbClr val="FFFFFF"/>
                </a:solidFill>
                <a:latin typeface="Calibri"/>
                <a:ea typeface="Calibri"/>
                <a:cs typeface="Calibri"/>
                <a:sym typeface="Calibri (MS) Bold"/>
              </a:rPr>
              <a:t>$3.4 million </a:t>
            </a:r>
            <a:r>
              <a:rPr lang="en-US" sz="3650" spc="-110">
                <a:solidFill>
                  <a:srgbClr val="FFFFFF"/>
                </a:solidFill>
                <a:latin typeface="Calibri"/>
                <a:ea typeface="Calibri"/>
                <a:cs typeface="Calibri"/>
                <a:sym typeface="Calibri (MS)"/>
              </a:rPr>
              <a:t>invested in women’s education</a:t>
            </a:r>
            <a:endParaRPr lang="en-US" sz="3650" spc="-110">
              <a:solidFill>
                <a:srgbClr val="FFFFFF"/>
              </a:solidFill>
              <a:latin typeface="Calibri"/>
              <a:ea typeface="Calibri"/>
              <a:cs typeface="Calibri"/>
            </a:endParaRPr>
          </a:p>
        </p:txBody>
      </p:sp>
      <p:grpSp>
        <p:nvGrpSpPr>
          <p:cNvPr id="10" name="Group 10"/>
          <p:cNvGrpSpPr/>
          <p:nvPr/>
        </p:nvGrpSpPr>
        <p:grpSpPr>
          <a:xfrm>
            <a:off x="9148894" y="2771465"/>
            <a:ext cx="7179140" cy="1890335"/>
            <a:chOff x="0" y="0"/>
            <a:chExt cx="1636685" cy="430955"/>
          </a:xfrm>
        </p:grpSpPr>
        <p:sp>
          <p:nvSpPr>
            <p:cNvPr id="11" name="Freeform 11"/>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12" name="TextBox 12"/>
            <p:cNvSpPr txBox="1"/>
            <p:nvPr/>
          </p:nvSpPr>
          <p:spPr>
            <a:xfrm>
              <a:off x="0" y="-38100"/>
              <a:ext cx="1636685" cy="469055"/>
            </a:xfrm>
            <a:prstGeom prst="rect">
              <a:avLst/>
            </a:prstGeom>
          </p:spPr>
          <p:txBody>
            <a:bodyPr lIns="50800" tIns="50800" rIns="50800" bIns="50800" rtlCol="0" anchor="ctr"/>
            <a:lstStyle/>
            <a:p>
              <a:pPr algn="ctr">
                <a:lnSpc>
                  <a:spcPts val="2541"/>
                </a:lnSpc>
              </a:pPr>
              <a:endParaRPr/>
            </a:p>
          </p:txBody>
        </p:sp>
      </p:grpSp>
      <p:sp>
        <p:nvSpPr>
          <p:cNvPr id="14" name="TextBox 14"/>
          <p:cNvSpPr txBox="1"/>
          <p:nvPr/>
        </p:nvSpPr>
        <p:spPr>
          <a:xfrm>
            <a:off x="10638194" y="3156460"/>
            <a:ext cx="4196686" cy="976358"/>
          </a:xfrm>
          <a:prstGeom prst="rect">
            <a:avLst/>
          </a:prstGeom>
        </p:spPr>
        <p:txBody>
          <a:bodyPr lIns="0" tIns="0" rIns="0" bIns="0" rtlCol="0" anchor="t">
            <a:spAutoFit/>
          </a:bodyPr>
          <a:lstStyle/>
          <a:p>
            <a:pPr algn="ctr">
              <a:lnSpc>
                <a:spcPts val="3834"/>
              </a:lnSpc>
            </a:pPr>
            <a:r>
              <a:rPr lang="en-US" sz="3650" b="1" spc="-110">
                <a:solidFill>
                  <a:srgbClr val="FFFFFF"/>
                </a:solidFill>
                <a:latin typeface="Calibri"/>
                <a:ea typeface="Calibri"/>
                <a:cs typeface="Calibri"/>
                <a:sym typeface="Calibri (MS) Bold"/>
              </a:rPr>
              <a:t>2,300+ women </a:t>
            </a:r>
            <a:r>
              <a:rPr lang="en-US" sz="3650" spc="-110">
                <a:solidFill>
                  <a:srgbClr val="FFFFFF"/>
                </a:solidFill>
                <a:latin typeface="Calibri"/>
                <a:ea typeface="Calibri"/>
                <a:cs typeface="Calibri"/>
                <a:sym typeface="Calibri (MS)"/>
              </a:rPr>
              <a:t>supported worldwide</a:t>
            </a:r>
            <a:endParaRPr lang="en-US" sz="3650" spc="-110">
              <a:solidFill>
                <a:srgbClr val="FFFFFF"/>
              </a:solidFill>
              <a:latin typeface="Calibri"/>
              <a:ea typeface="Calibri"/>
              <a:cs typeface="Calibri"/>
            </a:endParaRPr>
          </a:p>
        </p:txBody>
      </p:sp>
      <p:grpSp>
        <p:nvGrpSpPr>
          <p:cNvPr id="15" name="Group 15"/>
          <p:cNvGrpSpPr/>
          <p:nvPr/>
        </p:nvGrpSpPr>
        <p:grpSpPr>
          <a:xfrm>
            <a:off x="1602322" y="5072750"/>
            <a:ext cx="7179140" cy="1890335"/>
            <a:chOff x="0" y="0"/>
            <a:chExt cx="1636685" cy="430955"/>
          </a:xfrm>
        </p:grpSpPr>
        <p:sp>
          <p:nvSpPr>
            <p:cNvPr id="16" name="Freeform 16"/>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17" name="TextBox 17"/>
            <p:cNvSpPr txBox="1"/>
            <p:nvPr/>
          </p:nvSpPr>
          <p:spPr>
            <a:xfrm>
              <a:off x="0" y="-38100"/>
              <a:ext cx="1636685" cy="469055"/>
            </a:xfrm>
            <a:prstGeom prst="rect">
              <a:avLst/>
            </a:prstGeom>
          </p:spPr>
          <p:txBody>
            <a:bodyPr lIns="50800" tIns="50800" rIns="50800" bIns="50800" rtlCol="0" anchor="ctr"/>
            <a:lstStyle/>
            <a:p>
              <a:pPr algn="ctr">
                <a:lnSpc>
                  <a:spcPts val="2541"/>
                </a:lnSpc>
              </a:pPr>
              <a:endParaRPr/>
            </a:p>
          </p:txBody>
        </p:sp>
      </p:grpSp>
      <p:sp>
        <p:nvSpPr>
          <p:cNvPr id="19" name="TextBox 19"/>
          <p:cNvSpPr txBox="1"/>
          <p:nvPr/>
        </p:nvSpPr>
        <p:spPr>
          <a:xfrm>
            <a:off x="3091622" y="5699029"/>
            <a:ext cx="4196686" cy="489045"/>
          </a:xfrm>
          <a:prstGeom prst="rect">
            <a:avLst/>
          </a:prstGeom>
        </p:spPr>
        <p:txBody>
          <a:bodyPr lIns="0" tIns="0" rIns="0" bIns="0" rtlCol="0" anchor="t">
            <a:spAutoFit/>
          </a:bodyPr>
          <a:lstStyle/>
          <a:p>
            <a:pPr algn="ctr">
              <a:lnSpc>
                <a:spcPts val="3834"/>
              </a:lnSpc>
            </a:pPr>
            <a:r>
              <a:rPr lang="en-US" sz="3650" b="1" spc="-110">
                <a:solidFill>
                  <a:srgbClr val="FFFFFF"/>
                </a:solidFill>
                <a:latin typeface="Calibri"/>
                <a:ea typeface="Calibri"/>
                <a:cs typeface="Calibri"/>
                <a:sym typeface="Calibri (MS) Bold"/>
              </a:rPr>
              <a:t>31,000 </a:t>
            </a:r>
            <a:r>
              <a:rPr lang="en-US" sz="3650" spc="-110">
                <a:solidFill>
                  <a:srgbClr val="FFFFFF"/>
                </a:solidFill>
                <a:latin typeface="Calibri"/>
                <a:ea typeface="Calibri"/>
                <a:cs typeface="Calibri"/>
                <a:sym typeface="Calibri (MS)"/>
              </a:rPr>
              <a:t>volunteer hours</a:t>
            </a:r>
            <a:endParaRPr lang="en-US" sz="3650" spc="-110">
              <a:solidFill>
                <a:srgbClr val="FFFFFF"/>
              </a:solidFill>
              <a:latin typeface="Calibri"/>
              <a:ea typeface="Calibri"/>
              <a:cs typeface="Calibri"/>
            </a:endParaRPr>
          </a:p>
        </p:txBody>
      </p:sp>
      <p:grpSp>
        <p:nvGrpSpPr>
          <p:cNvPr id="20" name="Group 20"/>
          <p:cNvGrpSpPr/>
          <p:nvPr/>
        </p:nvGrpSpPr>
        <p:grpSpPr>
          <a:xfrm>
            <a:off x="9148894" y="5072750"/>
            <a:ext cx="7179140" cy="1890335"/>
            <a:chOff x="0" y="0"/>
            <a:chExt cx="1636685" cy="430955"/>
          </a:xfrm>
        </p:grpSpPr>
        <p:sp>
          <p:nvSpPr>
            <p:cNvPr id="21" name="Freeform 21"/>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22" name="TextBox 22"/>
            <p:cNvSpPr txBox="1"/>
            <p:nvPr/>
          </p:nvSpPr>
          <p:spPr>
            <a:xfrm>
              <a:off x="0" y="-38100"/>
              <a:ext cx="1636685" cy="469055"/>
            </a:xfrm>
            <a:prstGeom prst="rect">
              <a:avLst/>
            </a:prstGeom>
          </p:spPr>
          <p:txBody>
            <a:bodyPr lIns="50800" tIns="50800" rIns="50800" bIns="50800" rtlCol="0" anchor="ctr"/>
            <a:lstStyle/>
            <a:p>
              <a:pPr algn="ctr">
                <a:lnSpc>
                  <a:spcPts val="2541"/>
                </a:lnSpc>
              </a:pPr>
              <a:endParaRPr/>
            </a:p>
          </p:txBody>
        </p:sp>
      </p:grpSp>
      <p:sp>
        <p:nvSpPr>
          <p:cNvPr id="24" name="TextBox 24"/>
          <p:cNvSpPr txBox="1"/>
          <p:nvPr/>
        </p:nvSpPr>
        <p:spPr>
          <a:xfrm>
            <a:off x="10638194" y="5699029"/>
            <a:ext cx="4196686" cy="489045"/>
          </a:xfrm>
          <a:prstGeom prst="rect">
            <a:avLst/>
          </a:prstGeom>
        </p:spPr>
        <p:txBody>
          <a:bodyPr lIns="0" tIns="0" rIns="0" bIns="0" rtlCol="0" anchor="t">
            <a:spAutoFit/>
          </a:bodyPr>
          <a:lstStyle/>
          <a:p>
            <a:pPr algn="ctr">
              <a:lnSpc>
                <a:spcPts val="3834"/>
              </a:lnSpc>
            </a:pPr>
            <a:r>
              <a:rPr lang="en-US" sz="3650" b="1" spc="-110">
                <a:solidFill>
                  <a:srgbClr val="FFFFFF"/>
                </a:solidFill>
                <a:latin typeface="Calibri"/>
                <a:ea typeface="Calibri"/>
                <a:cs typeface="Calibri"/>
                <a:sym typeface="Calibri (MS) Bold"/>
              </a:rPr>
              <a:t>646 </a:t>
            </a:r>
            <a:r>
              <a:rPr lang="en-US" sz="3650" spc="-110">
                <a:solidFill>
                  <a:srgbClr val="FFFFFF"/>
                </a:solidFill>
                <a:latin typeface="Calibri"/>
                <a:ea typeface="Calibri"/>
                <a:cs typeface="Calibri"/>
                <a:sym typeface="Calibri (MS)"/>
              </a:rPr>
              <a:t>new members</a:t>
            </a:r>
            <a:endParaRPr lang="en-US" sz="3650" spc="-110">
              <a:solidFill>
                <a:srgbClr val="FFFFFF"/>
              </a:solidFill>
              <a:latin typeface="Calibri"/>
              <a:ea typeface="Calibri"/>
              <a:cs typeface="Calibri"/>
            </a:endParaRPr>
          </a:p>
        </p:txBody>
      </p:sp>
      <p:sp>
        <p:nvSpPr>
          <p:cNvPr id="25" name="TextBox 25"/>
          <p:cNvSpPr txBox="1"/>
          <p:nvPr/>
        </p:nvSpPr>
        <p:spPr>
          <a:xfrm>
            <a:off x="2718232" y="7404054"/>
            <a:ext cx="12861324" cy="601127"/>
          </a:xfrm>
          <a:prstGeom prst="rect">
            <a:avLst/>
          </a:prstGeom>
        </p:spPr>
        <p:txBody>
          <a:bodyPr lIns="0" tIns="0" rIns="0" bIns="0" rtlCol="0" anchor="t">
            <a:spAutoFit/>
          </a:bodyPr>
          <a:lstStyle/>
          <a:p>
            <a:pPr algn="ctr">
              <a:lnSpc>
                <a:spcPts val="5039"/>
              </a:lnSpc>
            </a:pPr>
            <a:r>
              <a:rPr lang="en-US" sz="3550">
                <a:solidFill>
                  <a:srgbClr val="FFFFFF"/>
                </a:solidFill>
                <a:latin typeface="Calibri"/>
                <a:ea typeface="Calibri"/>
                <a:cs typeface="Calibri"/>
                <a:sym typeface="Calibri (MS)"/>
              </a:rPr>
              <a:t>Together, we transform the world.</a:t>
            </a:r>
            <a:endParaRPr lang="en-US" sz="3550">
              <a:solidFill>
                <a:srgbClr val="FFFFFF"/>
              </a:solidFill>
              <a:latin typeface="Calibri"/>
              <a:ea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02627"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62592" r="-116794"/>
              </a:stretch>
            </a:blipFill>
          </p:spPr>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sp>
      <p:sp>
        <p:nvSpPr>
          <p:cNvPr id="5" name="TextBox 5"/>
          <p:cNvSpPr txBox="1"/>
          <p:nvPr/>
        </p:nvSpPr>
        <p:spPr>
          <a:xfrm>
            <a:off x="1028700" y="2200249"/>
            <a:ext cx="9691865" cy="2943251"/>
          </a:xfrm>
          <a:prstGeom prst="rect">
            <a:avLst/>
          </a:prstGeom>
        </p:spPr>
        <p:txBody>
          <a:bodyPr lIns="0" tIns="0" rIns="0" bIns="0" rtlCol="0" anchor="t">
            <a:spAutoFit/>
          </a:bodyPr>
          <a:lstStyle/>
          <a:p>
            <a:pPr algn="l">
              <a:lnSpc>
                <a:spcPts val="7799"/>
              </a:lnSpc>
            </a:pPr>
            <a:r>
              <a:rPr lang="en-US" sz="6500">
                <a:solidFill>
                  <a:srgbClr val="293374"/>
                </a:solidFill>
                <a:latin typeface="Effra 1"/>
                <a:ea typeface="Effra 1"/>
                <a:cs typeface="Effra 1"/>
                <a:sym typeface="Effra 1"/>
              </a:rPr>
              <a:t>Our projects may look different, but our purpose is the same:  </a:t>
            </a:r>
          </a:p>
        </p:txBody>
      </p:sp>
      <p:sp>
        <p:nvSpPr>
          <p:cNvPr id="6" name="TextBox 6"/>
          <p:cNvSpPr txBox="1"/>
          <p:nvPr/>
        </p:nvSpPr>
        <p:spPr>
          <a:xfrm>
            <a:off x="1028700" y="5143500"/>
            <a:ext cx="10447509" cy="2943251"/>
          </a:xfrm>
          <a:prstGeom prst="rect">
            <a:avLst/>
          </a:prstGeom>
        </p:spPr>
        <p:txBody>
          <a:bodyPr lIns="0" tIns="0" rIns="0" bIns="0" rtlCol="0" anchor="t">
            <a:spAutoFit/>
          </a:bodyPr>
          <a:lstStyle/>
          <a:p>
            <a:pPr algn="l">
              <a:lnSpc>
                <a:spcPts val="7799"/>
              </a:lnSpc>
            </a:pPr>
            <a:r>
              <a:rPr lang="en-US" sz="6500">
                <a:solidFill>
                  <a:srgbClr val="293374"/>
                </a:solidFill>
                <a:latin typeface="Effra 2"/>
                <a:ea typeface="Effra 2"/>
                <a:cs typeface="Effra 2"/>
                <a:sym typeface="Effra 2"/>
              </a:rPr>
              <a:t>to help women and girls gain education, confidence and opportunity.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691918"/>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l="-198" r="-198"/>
            </a:stretch>
          </a:blipFill>
        </p:spPr>
      </p:sp>
      <p:sp>
        <p:nvSpPr>
          <p:cNvPr id="4" name="TextBox 4"/>
          <p:cNvSpPr txBox="1"/>
          <p:nvPr/>
        </p:nvSpPr>
        <p:spPr>
          <a:xfrm>
            <a:off x="1661901" y="2636542"/>
            <a:ext cx="14964197" cy="2943651"/>
          </a:xfrm>
          <a:prstGeom prst="rect">
            <a:avLst/>
          </a:prstGeom>
        </p:spPr>
        <p:txBody>
          <a:bodyPr lIns="0" tIns="0" rIns="0" bIns="0" rtlCol="0" anchor="t">
            <a:spAutoFit/>
          </a:bodyPr>
          <a:lstStyle/>
          <a:p>
            <a:pPr algn="ctr">
              <a:lnSpc>
                <a:spcPts val="7793"/>
              </a:lnSpc>
            </a:pPr>
            <a:r>
              <a:rPr lang="en-US" sz="6500">
                <a:solidFill>
                  <a:srgbClr val="293374"/>
                </a:solidFill>
                <a:latin typeface="Effra 1"/>
                <a:ea typeface="Effra 1"/>
                <a:cs typeface="Effra 1"/>
                <a:sym typeface="Effra 1"/>
              </a:rPr>
              <a:t>Small acts,</a:t>
            </a:r>
          </a:p>
          <a:p>
            <a:pPr algn="ctr">
              <a:lnSpc>
                <a:spcPts val="7793"/>
              </a:lnSpc>
            </a:pPr>
            <a:r>
              <a:rPr lang="en-US" sz="6500">
                <a:solidFill>
                  <a:srgbClr val="293374"/>
                </a:solidFill>
                <a:latin typeface="Effra 1"/>
                <a:ea typeface="Effra 1"/>
                <a:cs typeface="Effra 1"/>
                <a:sym typeface="Effra 1"/>
              </a:rPr>
              <a:t>multiplied across </a:t>
            </a:r>
            <a:r>
              <a:rPr lang="en-US" sz="6500">
                <a:solidFill>
                  <a:srgbClr val="518BC9"/>
                </a:solidFill>
                <a:latin typeface="Effra 1"/>
                <a:ea typeface="Effra 1"/>
                <a:cs typeface="Effra 1"/>
                <a:sym typeface="Effra 1"/>
              </a:rPr>
              <a:t>hundreds of clubs</a:t>
            </a:r>
            <a:r>
              <a:rPr lang="en-US" sz="6500">
                <a:solidFill>
                  <a:srgbClr val="293374"/>
                </a:solidFill>
                <a:latin typeface="Effra 1"/>
                <a:ea typeface="Effra 1"/>
                <a:cs typeface="Effra 1"/>
                <a:sym typeface="Effra 1"/>
              </a:rPr>
              <a:t>,</a:t>
            </a:r>
          </a:p>
          <a:p>
            <a:pPr algn="ctr">
              <a:lnSpc>
                <a:spcPts val="7799"/>
              </a:lnSpc>
            </a:pPr>
            <a:r>
              <a:rPr lang="en-US" sz="6500">
                <a:solidFill>
                  <a:srgbClr val="293374"/>
                </a:solidFill>
                <a:latin typeface="Effra 1"/>
                <a:ea typeface="Effra 1"/>
                <a:cs typeface="Effra 1"/>
                <a:sym typeface="Effra 1"/>
              </a:rPr>
              <a:t>will change the world.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Custom</PresentationFormat>
  <Paragraphs>0</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 Speech PPTX</dc:title>
  <cp:revision>41</cp:revision>
  <dcterms:created xsi:type="dcterms:W3CDTF">2006-08-16T00:00:00Z</dcterms:created>
  <dcterms:modified xsi:type="dcterms:W3CDTF">2026-02-24T23:19:42Z</dcterms:modified>
  <dc:identifier>DAHBm61Ma6U</dc:identifier>
</cp:coreProperties>
</file>