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Effra 1" panose="020B0604020202020204" charset="0"/>
      <p:regular r:id="rId9"/>
    </p:embeddedFont>
    <p:embeddedFont>
      <p:font typeface="Effra 2"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B5E57A-6911-96FD-2E09-616F05810741}" v="46" dt="2026-02-20T18:22:03.073"/>
    <p1510:client id="{585102EF-3009-4091-A40F-B34864F2A5E4}" v="7" dt="2026-02-20T20:36:48.2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0" d="100"/>
          <a:sy n="40" d="100"/>
        </p:scale>
        <p:origin x="78" y="9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26.02.2026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ja" b="0" i="0" u="none" baseline="0">
                <a:highlight>
                  <a:srgbClr val="FFFFFF"/>
                </a:highlight>
              </a:rPr>
              <a:t>どんな時代においても、社会を動かす大きな変化は、ほんの小さなきっかけから始まります。この会場には、まさにそのきっかけが満ちあふれています。今この瞬間も、世界中の数多くの女性たちが、これまでよりも少しだけ大きな夢を胸に抱くことができています。それは、皆様一人ひとりのおかげです。</a:t>
            </a:r>
            <a:endParaRPr lang="ja"/>
          </a:p>
          <a:p>
            <a:pPr algn="l" rtl="0"/>
            <a:r>
              <a:rPr lang="ja" b="0" i="0" u="none" baseline="0">
                <a:highlight>
                  <a:srgbClr val="FFFFFF"/>
                </a:highlight>
              </a:rPr>
              <a:t> </a:t>
            </a:r>
            <a:endParaRPr lang="ja" dirty="0"/>
          </a:p>
          <a:p>
            <a:pPr algn="l" rtl="0"/>
            <a:r>
              <a:rPr lang="ja" b="0" i="0" u="none" baseline="0">
                <a:highlight>
                  <a:srgbClr val="FFFFFF"/>
                </a:highlight>
              </a:rPr>
              <a:t>[一旦間を置く | 微笑む]</a:t>
            </a:r>
            <a:endParaRPr lang="ja"/>
          </a:p>
          <a:p>
            <a:pPr algn="l" rtl="0"/>
            <a:r>
              <a:rPr lang="ja" b="0" i="0" u="none" baseline="0">
                <a:highlight>
                  <a:srgbClr val="FFFFFF"/>
                </a:highlight>
              </a:rPr>
              <a:t> </a:t>
            </a:r>
            <a:endParaRPr lang="ja" dirty="0"/>
          </a:p>
          <a:p>
            <a:pPr algn="l" rtl="0"/>
            <a:r>
              <a:rPr lang="ja" b="0" i="0" u="none" baseline="0">
                <a:highlight>
                  <a:srgbClr val="FFFFFF"/>
                </a:highlight>
              </a:rPr>
              <a:t>ソロプチミストの皆様、おはようございます。</a:t>
            </a:r>
            <a:endParaRPr lang="ja"/>
          </a:p>
          <a:p>
            <a:pPr algn="l" rtl="0"/>
            <a:r>
              <a:rPr lang="ja" b="0" i="0" u="none" baseline="0">
                <a:highlight>
                  <a:srgbClr val="FFFFFF"/>
                </a:highlight>
              </a:rPr>
              <a:t> </a:t>
            </a:r>
            <a:endParaRPr lang="ja" dirty="0"/>
          </a:p>
          <a:p>
            <a:pPr algn="l" rtl="0"/>
            <a:r>
              <a:rPr lang="ja" b="0" i="0" u="none" baseline="0">
                <a:highlight>
                  <a:srgbClr val="FFFFFF"/>
                </a:highlight>
              </a:rPr>
              <a:t>本日この会場で、リーダーであり、変革者であり、夢の実現者である皆様とお会いできたことを、心から嬉しく思います。私たちがここに団結する目的はただ一つ、「『教育』『機会』そして『希望』を通し、女性と女児のエンパワーメントを後押しする」ことです。</a:t>
            </a:r>
            <a:endParaRPr lang="ja"/>
          </a:p>
          <a:p>
            <a:pPr algn="l" rtl="0"/>
            <a:r>
              <a:rPr lang="ja" b="0" i="0" u="none" baseline="0">
                <a:highlight>
                  <a:srgbClr val="FFFFFF"/>
                </a:highlight>
              </a:rPr>
              <a:t> </a:t>
            </a:r>
            <a:endParaRPr lang="ja" dirty="0"/>
          </a:p>
          <a:p>
            <a:pPr algn="l" rtl="0"/>
            <a:r>
              <a:rPr lang="ja" b="0" i="0" u="none" baseline="0">
                <a:highlight>
                  <a:srgbClr val="FFFFFF"/>
                </a:highlight>
              </a:rPr>
              <a:t>[一旦間を置く | 会場を見回す]</a:t>
            </a:r>
            <a:endParaRPr lang="ja"/>
          </a:p>
          <a:p>
            <a:pPr algn="l" rtl="0"/>
            <a:r>
              <a:rPr lang="ja" b="0" i="0" u="none" baseline="0">
                <a:highlight>
                  <a:srgbClr val="FFFFFF"/>
                </a:highlight>
              </a:rPr>
              <a:t> </a:t>
            </a:r>
            <a:endParaRPr lang="ja" dirty="0"/>
          </a:p>
          <a:p>
            <a:pPr algn="l" rtl="0"/>
            <a:r>
              <a:rPr lang="ja" b="0" i="0" u="none" baseline="0">
                <a:highlight>
                  <a:srgbClr val="FFFFFF"/>
                </a:highlight>
              </a:rPr>
              <a:t>ここで皆様にお伺いします。ソロプチミストによってご自身の人生に変化がもたらされた瞬間を思い出せる方がいらっしゃれば、手を挙げていただけますか。</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その変化とは「自信」だったかもしれません。または「友情」だったかもしれません。あるいは、ソロプチミストとの出会いにより、思いがけず目的意識を見出した方もいらっしゃるかもしれません。</a:t>
            </a:r>
            <a:endParaRPr lang="ja" dirty="0"/>
          </a:p>
          <a:p>
            <a:pPr algn="l" rtl="0"/>
            <a:r>
              <a:rPr lang="ja" b="0" i="0" u="none" baseline="0">
                <a:highlight>
                  <a:srgbClr val="FFFFFF"/>
                </a:highlight>
              </a:rPr>
              <a:t> </a:t>
            </a:r>
            <a:endParaRPr lang="ja" dirty="0"/>
          </a:p>
          <a:p>
            <a:pPr algn="l" rtl="0"/>
            <a:r>
              <a:rPr lang="ja" b="0" i="0" u="none" baseline="0">
                <a:highlight>
                  <a:srgbClr val="FFFFFF"/>
                </a:highlight>
              </a:rPr>
              <a:t>[一旦間を置く]</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それこそが...まさに...変革なのです。そして変革とは、必ずリーダーシップから始まります。</a:t>
            </a:r>
            <a:endParaRPr lang="ja" dirty="0"/>
          </a:p>
          <a:p>
            <a:pPr algn="l" rtl="0"/>
            <a:r>
              <a:rPr lang="ja" b="0" i="0" u="none" baseline="0">
                <a:highlight>
                  <a:srgbClr val="FFFFFF"/>
                </a:highlight>
              </a:rPr>
              <a:t>本年度の当団体のテーマである「リーダーシップがもたらす変革」は、少し大げさに聞こえるかもしれませんが実はとても人間的なテーマです。</a:t>
            </a:r>
            <a:endParaRPr lang="ja" dirty="0"/>
          </a:p>
          <a:p>
            <a:pPr algn="l" rtl="0"/>
            <a:br>
              <a:rPr lang="ja">
                <a:cs typeface="+mn-lt"/>
              </a:rPr>
            </a:br>
            <a:r>
              <a:rPr lang="ja" b="0" i="0" u="none" baseline="0">
                <a:highlight>
                  <a:srgbClr val="FFFFFF"/>
                </a:highlight>
              </a:rPr>
              <a:t>このテーマを通し、「私たち自身がどのように成長するのか」、「他者の成長をどのように支えるのか」、「誰かが勇気をもって最初の一歩を踏み出したときに、どのようにして変化が広がっていくのか」といった内容を探っていきます。</a:t>
            </a:r>
            <a:endParaRPr lang="ja" dirty="0"/>
          </a:p>
          <a:p>
            <a:pPr algn="l" rtl="0"/>
            <a:r>
              <a:rPr lang="ja" b="0" i="0" u="none" baseline="0">
                <a:highlight>
                  <a:srgbClr val="FFFFFF"/>
                </a:highlight>
              </a:rPr>
              <a:t> </a:t>
            </a:r>
            <a:endParaRPr lang="ja" dirty="0"/>
          </a:p>
          <a:p>
            <a:pPr algn="l" rtl="0"/>
            <a:r>
              <a:rPr lang="ja" b="0" i="1" u="none" baseline="0">
                <a:highlight>
                  <a:srgbClr val="FFFFFF"/>
                </a:highlight>
              </a:rPr>
              <a:t>（ここで、「ソロプチミストと初めて出会った時のこと」や「活動に参加しようと思ったきっかけ」など、ご自身の体験や考えをお話しください）</a:t>
            </a:r>
            <a:endParaRPr lang="ja" dirty="0"/>
          </a:p>
          <a:p>
            <a:pPr algn="l" rtl="0"/>
            <a:r>
              <a:rPr lang="ja" b="0" i="0" u="none" baseline="0">
                <a:highlight>
                  <a:srgbClr val="FFFFFF"/>
                </a:highlight>
              </a:rPr>
              <a:t> </a:t>
            </a:r>
            <a:endParaRPr lang="ja" dirty="0"/>
          </a:p>
          <a:p>
            <a:endParaRPr lang="ja" i="1"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1</a:t>
            </a:fld>
            <a:endParaRPr lang="ja"/>
          </a:p>
        </p:txBody>
      </p:sp>
    </p:spTree>
    <p:extLst>
      <p:ext uri="{BB962C8B-B14F-4D97-AF65-F5344CB8AC3E}">
        <p14:creationId xmlns:p14="http://schemas.microsoft.com/office/powerpoint/2010/main" val="146830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ja" b="0" i="0" u="none" baseline="0">
                <a:highlight>
                  <a:srgbClr val="FFFFFF"/>
                </a:highlight>
              </a:rPr>
              <a:t>この会場にいらっしゃるのは、誰か一人の人生に変化をもたらすことが、数世代にもわたる変化につながると信じている女性たちです。そんな皆様のお顔を拝見していると、私は自分がなぜソロプチミストとしての活動に参加したのかを改めて思い出します。</a:t>
            </a:r>
            <a:endParaRPr lang="ja"/>
          </a:p>
          <a:p>
            <a:pPr algn="l" rtl="0"/>
            <a:r>
              <a:rPr lang="ja" b="0" i="0" u="none" baseline="0">
                <a:highlight>
                  <a:srgbClr val="FFFFFF"/>
                </a:highlight>
              </a:rPr>
              <a:t> </a:t>
            </a:r>
            <a:endParaRPr lang="ja" dirty="0"/>
          </a:p>
          <a:p>
            <a:pPr algn="l" rtl="0"/>
            <a:r>
              <a:rPr lang="ja" b="0" i="0" u="none" baseline="0">
                <a:highlight>
                  <a:srgbClr val="FFFFFF"/>
                </a:highlight>
              </a:rPr>
              <a:t>リーダーシップとは単なる「役職名」ではなく、選択です。つまり、「ビジョンをもって奉仕する」、「共感し耳を傾ける」、「勇気をもって変化に適応する」、そして「思いやりをもって行動する」、このような選択を行うことを意味します。</a:t>
            </a:r>
            <a:endParaRPr lang="ja"/>
          </a:p>
          <a:p>
            <a:pPr algn="l" rtl="0"/>
            <a:r>
              <a:rPr lang="ja" b="0" i="0" u="none" baseline="0">
                <a:highlight>
                  <a:srgbClr val="FFFFFF"/>
                </a:highlight>
              </a:rPr>
              <a:t> </a:t>
            </a:r>
            <a:endParaRPr lang="ja" dirty="0"/>
          </a:p>
          <a:p>
            <a:pPr algn="l" rtl="0"/>
            <a:r>
              <a:rPr lang="ja" b="0" i="0" u="none" baseline="0">
                <a:highlight>
                  <a:srgbClr val="FFFFFF"/>
                </a:highlight>
              </a:rPr>
              <a:t>変革は、不安を感じていても勇気を持って足を踏み出し、周囲の人々が同じ一歩を踏み出せるよう手を差し伸べたときに起こります。</a:t>
            </a:r>
            <a:endParaRPr lang="ja"/>
          </a:p>
          <a:p>
            <a:pPr algn="l" rtl="0"/>
            <a:r>
              <a:rPr lang="ja" b="0" i="0" u="none" baseline="0">
                <a:highlight>
                  <a:srgbClr val="FFFFFF"/>
                </a:highlight>
              </a:rPr>
              <a:t> </a:t>
            </a:r>
            <a:endParaRPr lang="ja" dirty="0"/>
          </a:p>
          <a:p>
            <a:pPr algn="l" rtl="0"/>
            <a:r>
              <a:rPr lang="ja" b="0" i="0" u="none" baseline="0">
                <a:highlight>
                  <a:srgbClr val="FFFFFF"/>
                </a:highlight>
              </a:rPr>
              <a:t>プロジェクトを立ち上げる、女児を指導するメンターになる、会合で発言する、新会員を勧誘するなど、リーダーシップとはソロプチミスト一人ひとりが自らの行動で発揮するものなのです。そして、一人の女性が確かな志をもって他者を導くとき、その姿は周囲の女性たちに共に立ち上がる力を与えます。</a:t>
            </a:r>
            <a:endParaRPr lang="ja"/>
          </a:p>
          <a:p>
            <a:pPr algn="l" rtl="0"/>
            <a:r>
              <a:rPr lang="ja" b="0" i="0" u="none" baseline="0">
                <a:highlight>
                  <a:srgbClr val="FFFFFF"/>
                </a:highlight>
              </a:rPr>
              <a:t> </a:t>
            </a:r>
            <a:endParaRPr lang="ja" dirty="0"/>
          </a:p>
          <a:p>
            <a:pPr algn="l" rtl="0"/>
            <a:r>
              <a:rPr lang="ja" b="0" i="1" u="none" baseline="0">
                <a:highlight>
                  <a:srgbClr val="FFFFFF"/>
                </a:highlight>
              </a:rPr>
              <a:t>（ここで、「リーダーシップに関する考え方がこれまでにどのように変化してきたか」など、リーダーシップに関するご自身の考えをお話しください）</a:t>
            </a:r>
            <a:endParaRPr lang="ja"/>
          </a:p>
          <a:p>
            <a:pPr algn="l" rtl="0"/>
            <a:r>
              <a:rPr lang="ja" b="0" i="0" u="none" baseline="0">
                <a:highlight>
                  <a:srgbClr val="FFFFFF"/>
                </a:highlight>
              </a:rPr>
              <a:t> </a:t>
            </a:r>
            <a:endParaRPr lang="ja" dirty="0"/>
          </a:p>
          <a:p>
            <a:pPr algn="l" rtl="0"/>
            <a:r>
              <a:rPr lang="ja" b="0" i="0" u="none" baseline="0">
                <a:highlight>
                  <a:srgbClr val="FFFFFF"/>
                </a:highlight>
              </a:rPr>
              <a:t>「リーダーシップとは誰よりも大きな声で主張することである」、かつて私はそんな風に思っていました。しかし時間が経つにつれ、本当に大切なことは他者の声に真剣に耳を傾けることだと気がつきました。</a:t>
            </a:r>
            <a:endParaRPr lang="ja"/>
          </a:p>
          <a:p>
            <a:pPr algn="l" rtl="0"/>
            <a:r>
              <a:rPr lang="ja" b="0" i="0" u="none" baseline="0">
                <a:highlight>
                  <a:srgbClr val="FFFFFF"/>
                </a:highlight>
              </a:rPr>
              <a:t> </a:t>
            </a:r>
            <a:endParaRPr lang="ja" dirty="0"/>
          </a:p>
          <a:p>
            <a:pPr algn="l" rtl="0"/>
            <a:r>
              <a:rPr lang="ja" b="0" i="0" u="none" baseline="0">
                <a:highlight>
                  <a:srgbClr val="FFFFFF"/>
                </a:highlight>
              </a:rPr>
              <a:t>真のリーダーシップとは、立場や役職名ではなく、勇気があってこそ発揮されるものなのです。</a:t>
            </a:r>
            <a:endParaRPr lang="ja"/>
          </a:p>
          <a:p>
            <a:pPr algn="l" rtl="0"/>
            <a:r>
              <a:rPr lang="ja" b="0" i="0" u="none" baseline="0">
                <a:highlight>
                  <a:srgbClr val="FFFFFF"/>
                </a:highlight>
              </a:rPr>
              <a:t> </a:t>
            </a:r>
            <a:endParaRPr lang="ja" dirty="0"/>
          </a:p>
          <a:p>
            <a:endParaRPr lang="ja" dirty="0">
              <a:highlight>
                <a:srgbClr val="FFFFFF"/>
              </a:highlight>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2</a:t>
            </a:fld>
            <a:endParaRPr lang="ja"/>
          </a:p>
        </p:txBody>
      </p:sp>
    </p:spTree>
    <p:extLst>
      <p:ext uri="{BB962C8B-B14F-4D97-AF65-F5344CB8AC3E}">
        <p14:creationId xmlns:p14="http://schemas.microsoft.com/office/powerpoint/2010/main" val="346820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ja" b="0" i="0" u="none" baseline="0">
                <a:highlight>
                  <a:srgbClr val="FFFFFF"/>
                </a:highlight>
              </a:rPr>
              <a:t>「リーダーシップがもたらす変革」を本当の意味で理解するための例として、こんなストーリーをご紹介します。</a:t>
            </a:r>
            <a:endParaRPr lang="ja"/>
          </a:p>
          <a:p>
            <a:pPr algn="l" rtl="0"/>
            <a:r>
              <a:rPr lang="ja" b="0" i="0" u="none" baseline="0">
                <a:highlight>
                  <a:srgbClr val="FFFFFF"/>
                </a:highlight>
              </a:rPr>
              <a:t>2018年に、カルメン（Kharmen）という女性が当団体の「夢を生きる賞」を受賞しました。</a:t>
            </a:r>
            <a:endParaRPr lang="ja"/>
          </a:p>
          <a:p>
            <a:pPr algn="l" rtl="0"/>
            <a:r>
              <a:rPr lang="ja" b="0" i="0" u="none" baseline="0">
                <a:highlight>
                  <a:srgbClr val="FFFFFF"/>
                </a:highlight>
              </a:rPr>
              <a:t> </a:t>
            </a:r>
            <a:endParaRPr lang="ja" dirty="0"/>
          </a:p>
          <a:p>
            <a:pPr algn="l" rtl="0"/>
            <a:r>
              <a:rPr lang="ja" b="0" i="0" u="none" baseline="0">
                <a:highlight>
                  <a:srgbClr val="FFFFFF"/>
                </a:highlight>
              </a:rPr>
              <a:t>バハマ出身のカルメンは夫の暴力から逃れるため、米国に移住したばかりでした。シングルマザーとなった彼女は新しい人生をスタートさせることを決意しましたが、経済的理由や自分に自信が持てなかったことから、その夢を叶えることは到底無理だと感じていました。「夢を生きる賞」受賞の知らせを受けた時、彼女は「初めて認められた気がした」と述べました。自分自身を信じることさえできなかったカルメンですが、そんな彼女の潜在能力を信じた人たちがいたのです。</a:t>
            </a:r>
            <a:endParaRPr lang="ja"/>
          </a:p>
          <a:p>
            <a:pPr algn="l" rtl="0"/>
            <a:r>
              <a:rPr lang="ja" b="0" i="0" u="none" baseline="0">
                <a:highlight>
                  <a:srgbClr val="FFFFFF"/>
                </a:highlight>
              </a:rPr>
              <a:t> </a:t>
            </a:r>
            <a:endParaRPr lang="ja" dirty="0"/>
          </a:p>
          <a:p>
            <a:pPr algn="l" rtl="0"/>
            <a:r>
              <a:rPr lang="ja" b="0" i="0" u="none" baseline="0">
                <a:highlight>
                  <a:srgbClr val="FFFFFF"/>
                </a:highlight>
              </a:rPr>
              <a:t>彼女はこう述べています。「この賞を受賞したことで、大きな肩の荷が下りました。勉強に励み、娘の世話をしながら夢に向かって進み続けることができたのは、この賞のおかげです。『夢を生きる賞』は本当に大きな変化をもたらしてくれました」。</a:t>
            </a:r>
            <a:endParaRPr lang="ja"/>
          </a:p>
          <a:p>
            <a:pPr algn="l" rtl="0"/>
            <a:r>
              <a:rPr lang="ja" b="0" i="0" u="none" baseline="0">
                <a:highlight>
                  <a:srgbClr val="FFFFFF"/>
                </a:highlight>
              </a:rPr>
              <a:t> </a:t>
            </a:r>
            <a:endParaRPr lang="ja" dirty="0"/>
          </a:p>
          <a:p>
            <a:pPr algn="l" rtl="0"/>
            <a:r>
              <a:rPr lang="ja" b="0" i="0" u="none" baseline="0">
                <a:highlight>
                  <a:srgbClr val="FFFFFF"/>
                </a:highlight>
              </a:rPr>
              <a:t>支援を受け、彼女の人生は一変しました。</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カルメンは家族で初めて大学を卒業した一世代目となり、正看護師としてのキャリアを歩んだ後、やがて看護の分野で起業しました。現在は女性たちのメンターを務めている彼女ですが、娘さんも自信に満ちて健やかに育っており、自らの人生に変化をもたらしてくれた思いやりの心を次の世代へとつないでいま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彼女はさらにこう述べています。「いただいた奨学金は単なる学費援助ではなく、私にとっては命綱となるものでした。女性同士の支援の輪を広げることでどのようなことを実現できるのかを、私のストーリーを通じて知っていただければ幸いで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これはまさに変革の一例と言えるでしょう。一人の女性が立ち上がることで、他の女性たちが共に立ち上がるきっかけとなるのです。</a:t>
            </a:r>
            <a:endParaRPr lang="ja" dirty="0"/>
          </a:p>
          <a:p>
            <a:pPr algn="l" rtl="0"/>
            <a:r>
              <a:rPr lang="ja" b="0" i="0" u="none" baseline="0">
                <a:highlight>
                  <a:srgbClr val="FFFFFF"/>
                </a:highlight>
              </a:rPr>
              <a:t>[聴衆に振り返りの時間を与えるため、一旦間を置く]</a:t>
            </a:r>
            <a:endParaRPr lang="ja" dirty="0"/>
          </a:p>
          <a:p>
            <a:pPr algn="l" rtl="0"/>
            <a:r>
              <a:rPr lang="ja" b="0" i="0" u="none" baseline="0">
                <a:highlight>
                  <a:srgbClr val="FFFFFF"/>
                </a:highlight>
              </a:rPr>
              <a:t> </a:t>
            </a:r>
            <a:endParaRPr lang="ja" dirty="0"/>
          </a:p>
          <a:p>
            <a:pPr algn="l" rtl="0"/>
            <a:r>
              <a:rPr lang="ja" b="0" i="1" u="none" baseline="0">
                <a:highlight>
                  <a:srgbClr val="FFFFFF"/>
                </a:highlight>
              </a:rPr>
              <a:t>（ここで、「カルメンのストーリーから連想するご自身のクラブの活動」や「変革が実際に起こる瞬間を目の当たりにした経験」など、聴衆がカルメンのストーリーに共感できるようご自身の経験を簡単に振り返ってお話しください）</a:t>
            </a:r>
            <a:endParaRPr lang="ja" dirty="0"/>
          </a:p>
          <a:p>
            <a:pPr algn="l" rtl="0"/>
            <a:r>
              <a:rPr lang="ja" b="0" i="0" u="none" baseline="0">
                <a:highlight>
                  <a:srgbClr val="FFFFFF"/>
                </a:highlight>
              </a:rPr>
              <a:t> </a:t>
            </a:r>
            <a:endParaRPr lang="ja" dirty="0"/>
          </a:p>
          <a:p>
            <a:pPr algn="l" rtl="0"/>
            <a:r>
              <a:rPr lang="ja" b="0" i="0" u="none" baseline="0">
                <a:highlight>
                  <a:srgbClr val="FFFFFF"/>
                </a:highlight>
              </a:rPr>
              <a:t> </a:t>
            </a:r>
            <a:endParaRPr lang="ja" dirty="0"/>
          </a:p>
          <a:p>
            <a:pPr algn="l" rtl="0"/>
            <a:r>
              <a:rPr lang="ja" b="0" i="0" u="none" baseline="0">
                <a:highlight>
                  <a:srgbClr val="FFFFFF"/>
                </a:highlight>
              </a:rPr>
              <a:t> </a:t>
            </a:r>
            <a:endParaRPr lang="ja" dirty="0"/>
          </a:p>
          <a:p>
            <a:endParaRPr lang="ja" dirty="0">
              <a:highlight>
                <a:srgbClr val="FFFFFF"/>
              </a:highlight>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3</a:t>
            </a:fld>
            <a:endParaRPr lang="ja"/>
          </a:p>
        </p:txBody>
      </p:sp>
    </p:spTree>
    <p:extLst>
      <p:ext uri="{BB962C8B-B14F-4D97-AF65-F5344CB8AC3E}">
        <p14:creationId xmlns:p14="http://schemas.microsoft.com/office/powerpoint/2010/main" val="3962508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highlight>
                  <a:srgbClr val="FFFFFF"/>
                </a:highlight>
              </a:rPr>
              <a:t>カルメンの経験談のようなストーリーを耳にした時に私が常に思うことは、当団体の活動は決して漠然としたものではなく、人間の深い部分に関わるものだということです。皆様のような支援者が現れたことで、カルメンのような女性の人生に実際に変化がもたらされているのです。</a:t>
            </a:r>
            <a:endParaRPr lang="ja"/>
          </a:p>
          <a:p>
            <a:pPr algn="l" rtl="0"/>
            <a:r>
              <a:rPr lang="ja" b="0" i="0" u="none" baseline="0">
                <a:highlight>
                  <a:srgbClr val="FFFFFF"/>
                </a:highlight>
              </a:rPr>
              <a:t> </a:t>
            </a:r>
            <a:endParaRPr lang="ja" dirty="0"/>
          </a:p>
          <a:p>
            <a:pPr algn="l" rtl="0"/>
            <a:r>
              <a:rPr lang="ja" b="0" i="0" u="none" baseline="0">
                <a:highlight>
                  <a:srgbClr val="FFFFFF"/>
                </a:highlight>
              </a:rPr>
              <a:t>カルメンのストーリーは、皆様がもたらしてきた数々の変化の一つに過ぎません。</a:t>
            </a:r>
            <a:endParaRPr lang="ja"/>
          </a:p>
          <a:p>
            <a:pPr algn="l" rtl="0"/>
            <a:r>
              <a:rPr lang="ja" b="0" i="0" u="none" baseline="0">
                <a:highlight>
                  <a:srgbClr val="FFFFFF"/>
                </a:highlight>
              </a:rPr>
              <a:t> </a:t>
            </a:r>
            <a:endParaRPr lang="ja" dirty="0"/>
          </a:p>
          <a:p>
            <a:pPr algn="l" rtl="0"/>
            <a:r>
              <a:rPr lang="ja" b="0" i="0" u="none" baseline="0">
                <a:highlight>
                  <a:srgbClr val="FFFFFF"/>
                </a:highlight>
              </a:rPr>
              <a:t>ソロプチミストが教育・訓練賞に提供した賞金額は昨年度だけでも340万ドルを超えており、世界中で2,300人以上の女性たちに支援の手を差し伸べることができました。</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ソロプチミスト会員はボランティア活動に31,000時間以上を費やし、新たに646名の会員が連盟に加わりました。</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これらはただの数字ではありません。これは希望と勇気のストーリーであり、女性が目的意識を持ってリーダーシップを発揮することで生まれる力を示す、まさに「生きた証」なのです。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[一旦間を置く]</a:t>
            </a:r>
            <a:endParaRPr lang="ja" dirty="0"/>
          </a:p>
          <a:p>
            <a:endParaRPr lang="ja" dirty="0">
              <a:highlight>
                <a:srgbClr val="FFFFFF"/>
              </a:highlight>
            </a:endParaRPr>
          </a:p>
          <a:p>
            <a:pPr algn="l" rtl="0"/>
            <a:r>
              <a:rPr lang="ja" b="0" i="0" u="none" baseline="0">
                <a:highlight>
                  <a:srgbClr val="FFFFFF"/>
                </a:highlight>
              </a:rPr>
              <a:t>ここで、振り返りの時間を少し設けたいと思います。</a:t>
            </a:r>
            <a:endParaRPr lang="ja" dirty="0"/>
          </a:p>
          <a:p>
            <a:pPr algn="l" rtl="0"/>
            <a:br>
              <a:rPr lang="ja">
                <a:cs typeface="+mn-lt"/>
              </a:rPr>
            </a:br>
            <a:r>
              <a:rPr lang="ja" b="0" i="0" u="none" baseline="0">
                <a:highlight>
                  <a:srgbClr val="FFFFFF"/>
                </a:highlight>
              </a:rPr>
              <a:t>皆様の所属クラブのご活動により人生に変化がもたらされた女性や女児を、一人思い浮かべてください。その姿を心の中に描いてみましょう。皆様のご支援により、その方は自身の内側にどのようなこと見出すことができたでしょうか。</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お近くに会員の方がいらっしゃれば、お互いのストーリーを共有してみましょう。一人で静かに振り返りたいという方は、心の中でその女性や女児のストーリーを思い出し、当団体の使命の重要性を再認識してみてください。</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それでは、お近くの方とストーリーを話し合ってみてください。ソロプチミストのリーダーシップがもたらした変革のうち、皆様はどのような出来事を目にしてきましたか？</a:t>
            </a:r>
            <a:endParaRPr lang="ja" dirty="0"/>
          </a:p>
          <a:p>
            <a:pPr algn="l" rtl="0"/>
            <a:r>
              <a:rPr lang="ja" b="0" i="0" u="none" baseline="0">
                <a:highlight>
                  <a:srgbClr val="FFFFFF"/>
                </a:highlight>
              </a:rPr>
              <a:t> </a:t>
            </a:r>
            <a:endParaRPr lang="ja" dirty="0"/>
          </a:p>
          <a:p>
            <a:pPr algn="l" rtl="0"/>
            <a:r>
              <a:rPr lang="ja" b="0" i="0" u="none" baseline="0">
                <a:highlight>
                  <a:srgbClr val="FFFFFF"/>
                </a:highlight>
              </a:rPr>
              <a:t>[1〜2分間の時間を設ける。微笑みながら会場の声に耳を傾け、会員同士の会話を促す]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どうぞよろしくお願い申し上げます。今、皆様がご共有になったストーリーこそが、ソロプチミストの軸を形づくるものなのです。どのストーリーも、誰かの「選択」から始まっています。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リーダーシップに応え、</a:t>
            </a:r>
            <a:br>
              <a:rPr lang="ja">
                <a:highlight>
                  <a:srgbClr val="FFFFFF"/>
                </a:highlight>
                <a:cs typeface="+mn-lt"/>
              </a:rPr>
            </a:br>
            <a:r>
              <a:rPr lang="ja" b="0" i="0" u="none" baseline="0">
                <a:highlight>
                  <a:srgbClr val="FFFFFF"/>
                </a:highlight>
              </a:rPr>
              <a:t>信念に応え、</a:t>
            </a:r>
            <a:br>
              <a:rPr lang="ja">
                <a:highlight>
                  <a:srgbClr val="FFFFFF"/>
                </a:highlight>
                <a:cs typeface="+mn-lt"/>
              </a:rPr>
            </a:br>
            <a:r>
              <a:rPr lang="ja" b="0" i="0" u="none" baseline="0">
                <a:highlight>
                  <a:srgbClr val="FFFFFF"/>
                </a:highlight>
              </a:rPr>
              <a:t>積極的な働きかけに応えましょう。</a:t>
            </a:r>
            <a:endParaRPr lang="ja" dirty="0"/>
          </a:p>
          <a:p>
            <a:pPr algn="l" rtl="0"/>
            <a:br>
              <a:rPr lang="ja">
                <a:highlight>
                  <a:srgbClr val="FFFFFF"/>
                </a:highlight>
                <a:cs typeface="+mn-lt"/>
              </a:rPr>
            </a:br>
            <a:endParaRPr lang="ja">
              <a:highlight>
                <a:srgbClr val="FFFFFF"/>
              </a:highlight>
              <a:ea typeface="Calibri"/>
              <a:cs typeface="Calibri"/>
            </a:endParaRPr>
          </a:p>
          <a:p>
            <a:endParaRPr lang="ja" dirty="0">
              <a:highlight>
                <a:srgbClr val="606060"/>
              </a:highlight>
            </a:endParaRPr>
          </a:p>
          <a:p>
            <a:endParaRPr lang="ja"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ja" b="0" i="0" u="none" baseline="0">
                <a:highlight>
                  <a:srgbClr val="FFFFFF"/>
                </a:highlight>
              </a:rPr>
              <a:t>これこそが当団体の活動の原動力なのです。カリフォルニア、東京、メキシコシティ、ソウル、世界各地を拠点とするクラブの私たち一人ひとりが、国際社会の一員です。</a:t>
            </a:r>
            <a:endParaRPr lang="ja"/>
          </a:p>
          <a:p>
            <a:pPr algn="l" rtl="0"/>
            <a:r>
              <a:rPr lang="ja" b="0" i="0" u="none" baseline="0">
                <a:highlight>
                  <a:srgbClr val="FFFFFF"/>
                </a:highlight>
              </a:rPr>
              <a:t> </a:t>
            </a:r>
            <a:endParaRPr lang="ja" dirty="0"/>
          </a:p>
          <a:p>
            <a:pPr algn="l" rtl="0"/>
            <a:r>
              <a:rPr lang="ja" b="0" i="0" u="none" baseline="0">
                <a:highlight>
                  <a:srgbClr val="FFFFFF"/>
                </a:highlight>
              </a:rPr>
              <a:t>日本ではメンタリングの輪を広げる活動が行われ、チリでは奨学金の支援活動が行われています。韓国ではスキルアップのための分科会が開かれ、カナダでは「夢を拓く」のセッションが開かれています。当団体のプロジェクトは様々ですが、「『教育』『自信』『機会』の提供を通じて女性と女児のエンパワーメントを後押しする」という共通の目的を掲げています。</a:t>
            </a:r>
            <a:endParaRPr lang="ja"/>
          </a:p>
          <a:p>
            <a:pPr algn="l" rtl="0"/>
            <a:r>
              <a:rPr lang="ja" b="0" i="0" u="none" baseline="0">
                <a:highlight>
                  <a:srgbClr val="FFFFFF"/>
                </a:highlight>
              </a:rPr>
              <a:t> </a:t>
            </a:r>
            <a:endParaRPr lang="ja" dirty="0"/>
          </a:p>
          <a:p>
            <a:pPr algn="l" rtl="0"/>
            <a:r>
              <a:rPr lang="ja" b="0" i="0" u="none" baseline="0">
                <a:highlight>
                  <a:srgbClr val="FFFFFF"/>
                </a:highlight>
              </a:rPr>
              <a:t>このような文化の垣根を超えた団結こそが、ソロプチミストの強みなのです。私たちは互いに学び合い、互いを讃え合います。そして、女性たちが共通のビジョンとお互いへの敬意を持って団結することが真の変化につながるということを、改めて世界に知らしめるのです。</a:t>
            </a:r>
            <a:endParaRPr lang="ja"/>
          </a:p>
          <a:p>
            <a:pPr algn="l" rtl="0"/>
            <a:r>
              <a:rPr lang="ja" b="0" i="0" u="none" baseline="0">
                <a:highlight>
                  <a:srgbClr val="FFFFFF"/>
                </a:highlight>
              </a:rPr>
              <a:t> </a:t>
            </a:r>
            <a:endParaRPr lang="ja" dirty="0"/>
          </a:p>
          <a:p>
            <a:pPr algn="l" rtl="0"/>
            <a:r>
              <a:rPr lang="ja" b="0" i="0" u="none" baseline="0">
                <a:highlight>
                  <a:srgbClr val="FFFFFF"/>
                </a:highlight>
              </a:rPr>
              <a:t>ソロプチミスト入会当時、リーダーシップとはすべてに対して答えを持つことだと私は思っていました。しかし時間が経つにつれ、本当に大切なことは正しい問いかけを行うことだと気づいたのです。</a:t>
            </a:r>
            <a:endParaRPr lang="ja" dirty="0"/>
          </a:p>
          <a:p>
            <a:pPr algn="l" rtl="0"/>
            <a:r>
              <a:rPr lang="ja" b="0" i="0" u="none" baseline="0">
                <a:highlight>
                  <a:srgbClr val="FFFFFF"/>
                </a:highlight>
              </a:rPr>
              <a:t>会員の皆様に必要なことは何か。どうすれば活動の障壁を取り除くことができるのか。一人でも多くの女性や女児に手を差し伸べるためには、協力者として他に誰を迎えるべきか。</a:t>
            </a:r>
            <a:endParaRPr lang="ja" dirty="0"/>
          </a:p>
          <a:p>
            <a:pPr algn="l" rtl="0"/>
            <a:r>
              <a:rPr lang="ja" b="0" i="0" u="none" baseline="0">
                <a:highlight>
                  <a:srgbClr val="FFFFFF"/>
                </a:highlight>
              </a:rPr>
              <a:t> </a:t>
            </a:r>
            <a:endParaRPr lang="ja" dirty="0"/>
          </a:p>
          <a:p>
            <a:pPr algn="l" rtl="0"/>
            <a:r>
              <a:rPr lang="ja" b="0" i="1" u="none" baseline="0">
                <a:highlight>
                  <a:srgbClr val="FFFFFF"/>
                </a:highlight>
              </a:rPr>
              <a:t>（ここで、「計画通りに物事が進まなかった経験」や「その時に得た気づきや成長」など、リーダーシップに関するご自身のストーリーをお話しください）</a:t>
            </a:r>
            <a:endParaRPr lang="ja" dirty="0"/>
          </a:p>
          <a:p>
            <a:pPr algn="l" rtl="0"/>
            <a:r>
              <a:rPr lang="ja" b="0" i="0" u="none" baseline="0">
                <a:highlight>
                  <a:srgbClr val="FFFFFF"/>
                </a:highlight>
              </a:rPr>
              <a:t> </a:t>
            </a:r>
            <a:endParaRPr lang="ja" dirty="0"/>
          </a:p>
          <a:p>
            <a:pPr algn="l" rtl="0"/>
            <a:r>
              <a:rPr lang="ja" b="0" i="0" u="none" baseline="0">
                <a:highlight>
                  <a:srgbClr val="FFFFFF"/>
                </a:highlight>
              </a:rPr>
              <a:t>会員になって最初の年のことです。私はあるプロジェクトに参加したのですが、プロジェクトが計画通りに進まない経験をしたことがあります。この経験から私は重要な気づきを得ました。それは「リーダーシップとは完璧を求めることではなく、根気強く物事に取り組むことだ」ということで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リーダーとして経験したあらゆる出来事は、私自身に変化をもたらしてくれました。私はそこから、忍耐、謙虚さ、他者の成功を目の当たりにする喜びなどを学んだのです。リーダーシップがもたらす変革は、決して一方通行なものではありません。誰かが立ち上がるとき、私たち一人ひとりも共に立ち上がるのです。</a:t>
            </a:r>
            <a:endParaRPr lang="ja" dirty="0"/>
          </a:p>
          <a:p>
            <a:pPr algn="l" rtl="0"/>
            <a:r>
              <a:rPr lang="ja" b="0" i="0" u="none" baseline="0">
                <a:highlight>
                  <a:srgbClr val="FFFFFF"/>
                </a:highlight>
              </a:rPr>
              <a:t> </a:t>
            </a:r>
            <a:endParaRPr lang="ja" dirty="0"/>
          </a:p>
          <a:p>
            <a:endParaRPr lang="ja" b="1" dirty="0">
              <a:highlight>
                <a:srgbClr val="FFFFFF"/>
              </a:highlight>
              <a:ea typeface="Calibri"/>
              <a:cs typeface="Calibri"/>
            </a:endParaRPr>
          </a:p>
          <a:p>
            <a:endParaRPr lang="ja" dirty="0">
              <a:ea typeface="Calibri"/>
              <a:cs typeface="Calibri"/>
            </a:endParaRPr>
          </a:p>
        </p:txBody>
      </p:sp>
      <p:sp>
        <p:nvSpPr>
          <p:cNvPr id="4" name="Slide Number Placeholder 3"/>
          <p:cNvSpPr>
            <a:spLocks noGrp="1"/>
          </p:cNvSpPr>
          <p:nvPr>
            <p:ph type="sldNum" sz="quarter" idx="5"/>
          </p:nvPr>
        </p:nvSpPr>
        <p:spPr/>
        <p:txBody>
          <a:bodyPr/>
          <a:lstStyle/>
          <a:p>
            <a:pPr algn="l" rtl="0"/>
            <a:fld id="{871B2431-D351-4C6E-A3CF-9DFAC0E3E050}" type="slidenum">
              <a:rPr/>
              <a:t>5</a:t>
            </a:fld>
            <a:endParaRPr lang="ja"/>
          </a:p>
        </p:txBody>
      </p:sp>
    </p:spTree>
    <p:extLst>
      <p:ext uri="{BB962C8B-B14F-4D97-AF65-F5344CB8AC3E}">
        <p14:creationId xmlns:p14="http://schemas.microsoft.com/office/powerpoint/2010/main" val="488316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l" rtl="0"/>
            <a:r>
              <a:rPr lang="ja" b="0" i="0" u="none" baseline="0"/>
              <a:t>2013年1月7日</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ja" b="0" i="0" u="none" baseline="0">
                <a:highlight>
                  <a:srgbClr val="FFFFFF"/>
                </a:highlight>
              </a:rPr>
              <a:t>では、この精神をそれぞれのクラブやリジョンで生かし続けるには、どうすればよいでしょうか。</a:t>
            </a:r>
            <a:endParaRPr lang="ja"/>
          </a:p>
          <a:p>
            <a:pPr algn="l" rtl="0"/>
            <a:r>
              <a:rPr lang="ja" b="0" i="0" u="none" baseline="0">
                <a:highlight>
                  <a:srgbClr val="FFFFFF"/>
                </a:highlight>
              </a:rPr>
              <a:t> </a:t>
            </a:r>
            <a:endParaRPr lang="ja" dirty="0"/>
          </a:p>
          <a:p>
            <a:pPr algn="l" rtl="0"/>
            <a:r>
              <a:rPr lang="ja" b="0" i="0" u="none" baseline="0">
                <a:highlight>
                  <a:srgbClr val="FFFFFF"/>
                </a:highlight>
              </a:rPr>
              <a:t>答えは好奇心を持ち続けることです。そして、特に自分の中に能力や力を見出そうとしている若い女性たちの声に耳を傾けることです。また、30年でも、3か月でも、会員歴の長さに関係なく、すべての会員にリーダーシップを発揮する場を提供することや、訓練やメンタリング、オープンな会話を実現する機会に投資することも重要です。</a:t>
            </a:r>
            <a:endParaRPr lang="ja"/>
          </a:p>
          <a:p>
            <a:pPr algn="l" rtl="0"/>
            <a:r>
              <a:rPr lang="ja" b="0" i="0" u="none" baseline="0">
                <a:highlight>
                  <a:srgbClr val="FFFFFF"/>
                </a:highlight>
              </a:rPr>
              <a:t> </a:t>
            </a:r>
            <a:endParaRPr lang="ja" dirty="0"/>
          </a:p>
          <a:p>
            <a:pPr algn="l" rtl="0"/>
            <a:r>
              <a:rPr lang="ja" b="0" i="0" u="none" baseline="0">
                <a:highlight>
                  <a:srgbClr val="FFFFFF"/>
                </a:highlight>
              </a:rPr>
              <a:t>そして何よりも、「『教育』と『機会』の提供を通じて女性と女児の人生に変革をもたらす」という当団体共通の目的を意識して、日々の活動に臨むことが大切なのです。</a:t>
            </a:r>
            <a:endParaRPr lang="ja"/>
          </a:p>
          <a:p>
            <a:pPr algn="l" rtl="0"/>
            <a:r>
              <a:rPr lang="ja" b="0" i="0" u="none" baseline="0">
                <a:highlight>
                  <a:srgbClr val="FFFFFF"/>
                </a:highlight>
              </a:rPr>
              <a:t> </a:t>
            </a:r>
            <a:endParaRPr lang="ja" dirty="0"/>
          </a:p>
          <a:p>
            <a:pPr algn="l" rtl="0"/>
            <a:r>
              <a:rPr lang="ja" b="0" i="1" u="none" baseline="0">
                <a:highlight>
                  <a:srgbClr val="FFFFFF"/>
                </a:highlight>
              </a:rPr>
              <a:t>（ここで、聴衆に向けて所属リジョンやクラブが全力を傾けるべき行動や、それに対する目標設定を呼びかけてください）</a:t>
            </a:r>
            <a:endParaRPr lang="ja"/>
          </a:p>
          <a:p>
            <a:pPr algn="l" rtl="0"/>
            <a:r>
              <a:rPr lang="ja" b="0" i="0" u="none" baseline="0">
                <a:highlight>
                  <a:srgbClr val="FFFFFF"/>
                </a:highlight>
              </a:rPr>
              <a:t> </a:t>
            </a:r>
            <a:endParaRPr lang="ja" dirty="0"/>
          </a:p>
          <a:p>
            <a:pPr algn="l" rtl="0"/>
            <a:r>
              <a:rPr lang="ja" b="0" i="0" u="none" baseline="0">
                <a:highlight>
                  <a:srgbClr val="FFFFFF"/>
                </a:highlight>
              </a:rPr>
              <a:t>すべてのクラブが、「一人でも多くの仲間を迎え、一人でも多くの女性に手を差し伸べる」という力強い姿勢を、この大会から新たに学ぶことができたとしたら。そして、ここに集まったソロプチミスト全員が、本年度の活動を通してリーダーシップの発揮に全力で取り組んだとしたら、一体どのような影響が生まれるかをぜひ考えてみてください。</a:t>
            </a:r>
            <a:endParaRPr lang="ja"/>
          </a:p>
          <a:p>
            <a:pPr algn="l" rtl="0"/>
            <a:r>
              <a:rPr lang="ja" b="0" i="0" u="none" baseline="0">
                <a:highlight>
                  <a:srgbClr val="FFFFFF"/>
                </a:highlight>
              </a:rPr>
              <a:t> </a:t>
            </a:r>
            <a:endParaRPr lang="ja" dirty="0"/>
          </a:p>
          <a:p>
            <a:pPr algn="l" rtl="0"/>
            <a:r>
              <a:rPr lang="ja" b="0" i="0" u="none" baseline="0">
                <a:highlight>
                  <a:srgbClr val="FFFFFF"/>
                </a:highlight>
              </a:rPr>
              <a:t>「夢を拓く」に参加する女児のメンターになりましょう。「夢を生きる賞」への応募者を推薦しましょう。ご自身の地域社会で、公平性についてのディスカッションを行いましょう。ソロプチミストについてご存知でない方々に、あなた自身のソロプチミストとしてのストーリーを共有しましょう。</a:t>
            </a:r>
            <a:endParaRPr lang="ja"/>
          </a:p>
          <a:p>
            <a:pPr algn="l" rtl="0"/>
            <a:r>
              <a:rPr lang="ja" b="0" i="0" u="none" baseline="0">
                <a:highlight>
                  <a:srgbClr val="FFFFFF"/>
                </a:highlight>
              </a:rPr>
              <a:t> </a:t>
            </a:r>
            <a:endParaRPr lang="ja" dirty="0"/>
          </a:p>
          <a:p>
            <a:pPr algn="l" rtl="0"/>
            <a:r>
              <a:rPr lang="ja" b="0" i="0" u="none" baseline="0">
                <a:highlight>
                  <a:srgbClr val="FFFFFF"/>
                </a:highlight>
              </a:rPr>
              <a:t>たとえ小さな行動でも何百ものクラブに広がれば、それは世界に変化をもたらすきっかけとなります。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リーダーシップがもたらす変革は、誰かの勇気を発端に生まれ、他者とのつながりを通じて成長します。そして、希望が変革を持続させるのです。</a:t>
            </a:r>
            <a:endParaRPr lang="ja" dirty="0"/>
          </a:p>
          <a:p>
            <a:pPr algn="l" rtl="0"/>
            <a:r>
              <a:rPr lang="ja" b="0" i="0" u="none" baseline="0">
                <a:highlight>
                  <a:srgbClr val="FFFFFF"/>
                </a:highlight>
              </a:rPr>
              <a:t> </a:t>
            </a:r>
            <a:endParaRPr lang="ja" dirty="0"/>
          </a:p>
          <a:p>
            <a:pPr algn="l" rtl="0"/>
            <a:r>
              <a:rPr lang="ja" b="0" i="0" u="none" baseline="0">
                <a:highlight>
                  <a:srgbClr val="FFFFFF"/>
                </a:highlight>
              </a:rPr>
              <a:t>女性の学ぶ権利、リーダーシップを発揮する権利、夢を追い求める権利のために立ち上がってくださっている皆様のご活動が、未来を形作ります。</a:t>
            </a:r>
            <a:endParaRPr lang="ja" dirty="0"/>
          </a:p>
          <a:p>
            <a:pPr algn="l" rtl="0"/>
            <a:r>
              <a:rPr lang="ja" b="0" i="0" u="none" baseline="0">
                <a:highlight>
                  <a:srgbClr val="FFFFFF"/>
                </a:highlight>
              </a:rPr>
              <a:t> </a:t>
            </a:r>
            <a:endParaRPr lang="ja" dirty="0"/>
          </a:p>
          <a:p>
            <a:pPr algn="l" rtl="0"/>
            <a:r>
              <a:rPr lang="ja" b="0" i="1" u="none" baseline="0">
                <a:highlight>
                  <a:srgbClr val="FFFFFF"/>
                </a:highlight>
              </a:rPr>
              <a:t>（ここで、「ソロプチミストのリーダーシップの一員であることに対する個人的な思い」を共有するなど、最後の振り返りを行うか感謝の意を表してスピーチを終了してください）</a:t>
            </a:r>
            <a:endParaRPr lang="ja" dirty="0"/>
          </a:p>
          <a:p>
            <a:pPr algn="l" rtl="0"/>
            <a:r>
              <a:rPr lang="ja" b="0" i="0" u="none" baseline="0">
                <a:highlight>
                  <a:srgbClr val="FFFFFF"/>
                </a:highlight>
              </a:rPr>
              <a:t> </a:t>
            </a:r>
            <a:endParaRPr lang="ja" dirty="0"/>
          </a:p>
          <a:p>
            <a:pPr algn="l" rtl="0"/>
            <a:r>
              <a:rPr lang="ja" b="0" i="0" u="none" baseline="0">
                <a:highlight>
                  <a:srgbClr val="FFFFFF"/>
                </a:highlight>
              </a:rPr>
              <a:t>本日この場に登壇させていただき、当団体がこれまでに成し遂げてきた数々の実績はもちろんのこと、ここにお集まりの皆様お一人おひとりが発揮してこられたリーダーシップに、あらためて深い感謝の思いを抱いております。また、皆様のおかげで、勇気とは決して見つけにくいものではなく、人から人へと受け継がれていくものなのだと実感することができました。</a:t>
            </a:r>
            <a:endParaRPr lang="ja" dirty="0"/>
          </a:p>
          <a:p>
            <a:pPr algn="l" rtl="0"/>
            <a:r>
              <a:rPr lang="ja" b="0" i="0" u="none" baseline="0">
                <a:highlight>
                  <a:srgbClr val="FFFFFF"/>
                </a:highlight>
              </a:rPr>
              <a:t>これからも長きにわたって女性と女児に奉仕する未来を見据えながら、真心を持って他者を導き、好奇心をもって変化を受け入れ、私たちの後に続く人たちの歩みに光をもたらしていけることを願っております。文化の垣根や言葉の違い、世代を超えて団結し、ソロプチミストとして一つの使命の下、リーダーシップ、勇気、希望を合言葉に、女性と女児の人生に変革をもたらす活動に取り組んでまいりましょう。</a:t>
            </a:r>
            <a:endParaRPr lang="ja" dirty="0"/>
          </a:p>
          <a:p>
            <a:pPr algn="l" rtl="0"/>
            <a:r>
              <a:rPr lang="ja" b="0" i="0" u="none" baseline="0">
                <a:highlight>
                  <a:srgbClr val="FFFFFF"/>
                </a:highlight>
              </a:rPr>
              <a:t> </a:t>
            </a:r>
            <a:endParaRPr lang="ja" dirty="0"/>
          </a:p>
          <a:p>
            <a:pPr algn="l" rtl="0"/>
            <a:r>
              <a:rPr lang="ja" b="0" i="0" u="none" baseline="0">
                <a:highlight>
                  <a:srgbClr val="FFFFFF"/>
                </a:highlight>
              </a:rPr>
              <a:t>[一旦間を置く。微笑む]</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ご静聴ありがとうございました。皆様のリーダーシップと奉仕活動に、そしてこれから私たちが変革をもたらす数多くの女性と女児の人生に、心より感謝申し上げます。</a:t>
            </a:r>
            <a:endParaRPr lang="ja" dirty="0"/>
          </a:p>
          <a:p>
            <a:pPr algn="l" rtl="0"/>
            <a:r>
              <a:rPr lang="ja" b="0" i="1" u="none" baseline="0">
                <a:highlight>
                  <a:srgbClr val="FFFFFF"/>
                </a:highlight>
              </a:rPr>
              <a:t>[聴衆からの拍手に対し以下を述べる（任意）]</a:t>
            </a:r>
            <a:endParaRPr lang="ja" dirty="0"/>
          </a:p>
          <a:p>
            <a:pPr algn="l" rtl="0"/>
            <a:r>
              <a:rPr lang="ja" b="0" i="0" u="none" baseline="0">
                <a:highlight>
                  <a:srgbClr val="FFFFFF"/>
                </a:highlight>
              </a:rPr>
              <a:t> </a:t>
            </a:r>
            <a:endParaRPr lang="ja" dirty="0"/>
          </a:p>
          <a:p>
            <a:pPr algn="l" rtl="0"/>
            <a:r>
              <a:rPr lang="ja" b="0" i="0" u="none" baseline="0">
                <a:highlight>
                  <a:srgbClr val="FFFFFF"/>
                </a:highlight>
              </a:rPr>
              <a:t>ソロプチミストとして団結し、共に世界に変革をもたらしましょう。</a:t>
            </a:r>
            <a:endParaRPr lang="ja" dirty="0"/>
          </a:p>
          <a:p>
            <a:endParaRPr lang="ja" b="1" dirty="0">
              <a:highlight>
                <a:srgbClr val="FFFFFF"/>
              </a:highlight>
              <a:ea typeface="Calibri"/>
              <a:cs typeface="Calibri"/>
            </a:endParaRPr>
          </a:p>
          <a:p>
            <a:endParaRPr lang="ja" dirty="0">
              <a:highlight>
                <a:srgbClr val="606060"/>
              </a:highligh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l" rtl="0"/>
            <a:r>
              <a:rPr lang="ja" b="0" i="0" u="none" baseline="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02074" flipH="1">
            <a:off x="-3770915" y="2690215"/>
            <a:ext cx="18545990" cy="14027512"/>
          </a:xfrm>
          <a:custGeom>
            <a:avLst/>
            <a:gdLst/>
            <a:ahLst/>
            <a:cxnLst/>
            <a:rect l="l" t="t" r="r" b="b"/>
            <a:pathLst>
              <a:path w="18545990" h="14027512">
                <a:moveTo>
                  <a:pt x="18545990" y="0"/>
                </a:moveTo>
                <a:lnTo>
                  <a:pt x="0" y="0"/>
                </a:lnTo>
                <a:lnTo>
                  <a:pt x="0" y="14027512"/>
                </a:lnTo>
                <a:lnTo>
                  <a:pt x="18545990" y="14027512"/>
                </a:lnTo>
                <a:lnTo>
                  <a:pt x="18545990" y="0"/>
                </a:lnTo>
                <a:close/>
              </a:path>
            </a:pathLst>
          </a:custGeom>
          <a:blipFill>
            <a:blip r:embed="rId3">
              <a:alphaModFix amt="3000"/>
              <a:extLst>
                <a:ext uri="{96DAC541-7B7A-43D3-8B79-37D633B846F1}">
                  <asvg:svgBlip xmlns:asvg="http://schemas.microsoft.com/office/drawing/2016/SVG/main" r:embed="rId4"/>
                </a:ext>
              </a:extLst>
            </a:blip>
            <a:stretch>
              <a:fillRect/>
            </a:stretch>
          </a:blipFill>
        </p:spPr>
      </p:sp>
      <p:sp>
        <p:nvSpPr>
          <p:cNvPr id="4" name="Freeform 4"/>
          <p:cNvSpPr/>
          <p:nvPr/>
        </p:nvSpPr>
        <p:spPr>
          <a:xfrm>
            <a:off x="7887390" y="93604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896509" y="3023388"/>
            <a:ext cx="13867462" cy="2581109"/>
          </a:xfrm>
          <a:prstGeom prst="rect">
            <a:avLst/>
          </a:prstGeom>
        </p:spPr>
        <p:txBody>
          <a:bodyPr lIns="0" tIns="0" rIns="0" bIns="0" rtlCol="0" anchor="t">
            <a:spAutoFit/>
          </a:bodyPr>
          <a:lstStyle/>
          <a:p>
            <a:pPr algn="l" rtl="0">
              <a:lnSpc>
                <a:spcPts val="9960"/>
              </a:lnSpc>
            </a:pPr>
            <a:r>
              <a:rPr lang="ja" sz="9861" b="0" i="0" u="none" baseline="0">
                <a:solidFill>
                  <a:srgbClr val="293374"/>
                </a:solidFill>
                <a:latin typeface="Effra 1"/>
                <a:ea typeface="Effra 1"/>
                <a:cs typeface="Effra 1"/>
                <a:sym typeface="Effra 1"/>
              </a:rPr>
              <a:t>リーダーシップが</a:t>
            </a:r>
          </a:p>
          <a:p>
            <a:pPr algn="l" rtl="0">
              <a:lnSpc>
                <a:spcPts val="9960"/>
              </a:lnSpc>
            </a:pPr>
            <a:r>
              <a:rPr lang="ja" sz="9861" b="0" i="0" u="none" baseline="0">
                <a:solidFill>
                  <a:srgbClr val="293374"/>
                </a:solidFill>
                <a:latin typeface="Effra 1"/>
                <a:ea typeface="Effra 1"/>
                <a:cs typeface="Effra 1"/>
                <a:sym typeface="Effra 1"/>
              </a:rPr>
              <a:t>もたらす変革</a:t>
            </a:r>
          </a:p>
        </p:txBody>
      </p:sp>
      <p:sp>
        <p:nvSpPr>
          <p:cNvPr id="6" name="Freeform 6"/>
          <p:cNvSpPr/>
          <p:nvPr/>
        </p:nvSpPr>
        <p:spPr>
          <a:xfrm rot="-10181517" flipH="1">
            <a:off x="9830672" y="-3985155"/>
            <a:ext cx="11520966" cy="8714040"/>
          </a:xfrm>
          <a:custGeom>
            <a:avLst/>
            <a:gdLst/>
            <a:ahLst/>
            <a:cxnLst/>
            <a:rect l="l" t="t" r="r" b="b"/>
            <a:pathLst>
              <a:path w="11520966" h="8714040">
                <a:moveTo>
                  <a:pt x="11520966" y="0"/>
                </a:moveTo>
                <a:lnTo>
                  <a:pt x="0" y="0"/>
                </a:lnTo>
                <a:lnTo>
                  <a:pt x="0" y="8714040"/>
                </a:lnTo>
                <a:lnTo>
                  <a:pt x="11520966" y="8714040"/>
                </a:lnTo>
                <a:lnTo>
                  <a:pt x="11520966"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7"/>
            <a:stretch>
              <a:fillRect/>
            </a:stretch>
          </a:blipFill>
        </p:spPr>
      </p:sp>
      <p:sp>
        <p:nvSpPr>
          <p:cNvPr id="8" name="TextBox 8"/>
          <p:cNvSpPr txBox="1"/>
          <p:nvPr/>
        </p:nvSpPr>
        <p:spPr>
          <a:xfrm>
            <a:off x="806858" y="9331572"/>
            <a:ext cx="7092543" cy="320601"/>
          </a:xfrm>
          <a:prstGeom prst="rect">
            <a:avLst/>
          </a:prstGeom>
        </p:spPr>
        <p:txBody>
          <a:bodyPr lIns="0" tIns="0" rIns="0" bIns="0" rtlCol="0" anchor="t">
            <a:spAutoFit/>
          </a:bodyPr>
          <a:lstStyle/>
          <a:p>
            <a:pPr algn="l" rtl="0">
              <a:lnSpc>
                <a:spcPts val="2541"/>
              </a:lnSpc>
            </a:pPr>
            <a:r>
              <a:rPr lang="ja" sz="2200" b="1" i="0" u="none" spc="109" baseline="0">
                <a:solidFill>
                  <a:srgbClr val="293374"/>
                </a:solidFill>
                <a:latin typeface="Calibri"/>
                <a:ea typeface="Calibri"/>
                <a:cs typeface="Calibri"/>
                <a:sym typeface="Calibri (MS) Bold"/>
              </a:rPr>
              <a:t>国際ソロプチミストアメリカ</a:t>
            </a:r>
            <a:endParaRPr lang="ja" sz="2200" b="1" spc="109">
              <a:solidFill>
                <a:srgbClr val="293374"/>
              </a:solidFill>
              <a:latin typeface="Calibri"/>
              <a:ea typeface="Calibri"/>
              <a:cs typeface="Calibri"/>
            </a:endParaRPr>
          </a:p>
        </p:txBody>
      </p:sp>
      <p:sp>
        <p:nvSpPr>
          <p:cNvPr id="9" name="TextBox 9"/>
          <p:cNvSpPr txBox="1"/>
          <p:nvPr/>
        </p:nvSpPr>
        <p:spPr>
          <a:xfrm>
            <a:off x="1028700" y="5747285"/>
            <a:ext cx="10858500" cy="1789977"/>
          </a:xfrm>
          <a:prstGeom prst="rect">
            <a:avLst/>
          </a:prstGeom>
        </p:spPr>
        <p:txBody>
          <a:bodyPr wrap="square" lIns="0" tIns="0" rIns="0" bIns="0" rtlCol="0" anchor="t">
            <a:spAutoFit/>
          </a:bodyPr>
          <a:lstStyle/>
          <a:p>
            <a:pPr algn="l" rtl="0">
              <a:lnSpc>
                <a:spcPts val="7250"/>
              </a:lnSpc>
            </a:pPr>
            <a:r>
              <a:rPr lang="ja" sz="5178" b="0" i="0" u="none" baseline="0" dirty="0">
                <a:solidFill>
                  <a:srgbClr val="518BC9"/>
                </a:solidFill>
                <a:latin typeface="Effra 1"/>
                <a:ea typeface="Effra 1"/>
                <a:cs typeface="Effra 1"/>
                <a:sym typeface="Effra 1"/>
              </a:rPr>
              <a:t>女性がリーダーシップを発揮すると、人々の生活に変化が生まれます。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r:embed="rId3">
              <a:extLst>
                <a:ext uri="{96DAC541-7B7A-43D3-8B79-37D633B846F1}">
                  <asvg:svgBlip xmlns:asvg="http://schemas.microsoft.com/office/drawing/2016/SVG/main" r:embed="rId4"/>
                </a:ext>
              </a:extLst>
            </a:blip>
            <a:stretch>
              <a:fillRect l="-151" r="-151"/>
            </a:stretch>
          </a:blipFill>
        </p:spPr>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35805" r="-59460" b="-30095"/>
              </a:stretch>
            </a:blipFill>
          </p:spPr>
        </p:sp>
      </p:grpSp>
      <p:sp>
        <p:nvSpPr>
          <p:cNvPr id="6" name="TextBox 6"/>
          <p:cNvSpPr txBox="1"/>
          <p:nvPr/>
        </p:nvSpPr>
        <p:spPr>
          <a:xfrm>
            <a:off x="990792" y="3880671"/>
            <a:ext cx="8153208" cy="2677796"/>
          </a:xfrm>
          <a:prstGeom prst="rect">
            <a:avLst/>
          </a:prstGeom>
        </p:spPr>
        <p:txBody>
          <a:bodyPr lIns="0" tIns="0" rIns="0" bIns="0" rtlCol="0" anchor="t">
            <a:spAutoFit/>
          </a:bodyPr>
          <a:lstStyle/>
          <a:p>
            <a:pPr marL="798195" lvl="1" indent="-398780" algn="l" rtl="0">
              <a:lnSpc>
                <a:spcPts val="5179"/>
              </a:lnSpc>
              <a:buFont typeface="Arial"/>
              <a:buChar char="•"/>
            </a:pPr>
            <a:r>
              <a:rPr lang="ja" sz="3650" b="0" i="0" u="none" baseline="0">
                <a:solidFill>
                  <a:srgbClr val="000000"/>
                </a:solidFill>
                <a:latin typeface="Calibri"/>
                <a:ea typeface="Calibri"/>
                <a:cs typeface="Calibri"/>
                <a:sym typeface="Calibri (MS)"/>
              </a:rPr>
              <a:t>快適さよりも勇気を選ぶ</a:t>
            </a:r>
            <a:endParaRPr lang="ja" sz="3650">
              <a:solidFill>
                <a:srgbClr val="000000"/>
              </a:solidFill>
              <a:latin typeface="Calibri"/>
              <a:ea typeface="Calibri"/>
              <a:cs typeface="Calibri"/>
            </a:endParaRPr>
          </a:p>
          <a:p>
            <a:pPr marL="798195" lvl="1" indent="-398780" algn="l" rtl="0">
              <a:lnSpc>
                <a:spcPts val="5179"/>
              </a:lnSpc>
              <a:buFont typeface="Arial"/>
              <a:buChar char="•"/>
            </a:pPr>
            <a:r>
              <a:rPr lang="ja" sz="3650" b="0" i="0" u="none" baseline="0">
                <a:solidFill>
                  <a:srgbClr val="000000"/>
                </a:solidFill>
                <a:latin typeface="Calibri"/>
                <a:ea typeface="Calibri"/>
                <a:cs typeface="Calibri"/>
                <a:sym typeface="Calibri (MS)"/>
              </a:rPr>
              <a:t>共感を持って傾聴する</a:t>
            </a:r>
            <a:endParaRPr lang="ja" sz="3650">
              <a:solidFill>
                <a:srgbClr val="000000"/>
              </a:solidFill>
              <a:latin typeface="Calibri"/>
              <a:ea typeface="Calibri"/>
              <a:cs typeface="Calibri"/>
            </a:endParaRPr>
          </a:p>
          <a:p>
            <a:pPr marL="798195" lvl="1" indent="-398780" algn="l" rtl="0">
              <a:lnSpc>
                <a:spcPts val="5179"/>
              </a:lnSpc>
              <a:buFont typeface="Arial"/>
              <a:buChar char="•"/>
            </a:pPr>
            <a:r>
              <a:rPr lang="ja" sz="3650" b="0" i="0" u="none" baseline="0">
                <a:solidFill>
                  <a:srgbClr val="000000"/>
                </a:solidFill>
                <a:latin typeface="Calibri"/>
                <a:ea typeface="Calibri"/>
                <a:cs typeface="Calibri"/>
                <a:sym typeface="Calibri (MS)"/>
              </a:rPr>
              <a:t>思いやりを持って行動する</a:t>
            </a:r>
            <a:endParaRPr lang="ja" sz="3650">
              <a:solidFill>
                <a:srgbClr val="000000"/>
              </a:solidFill>
              <a:latin typeface="Calibri"/>
              <a:ea typeface="Calibri"/>
              <a:cs typeface="Calibri"/>
            </a:endParaRPr>
          </a:p>
          <a:p>
            <a:pPr marL="798195" lvl="1" indent="-398780" algn="l" rtl="0">
              <a:lnSpc>
                <a:spcPts val="5179"/>
              </a:lnSpc>
              <a:buFont typeface="Arial"/>
              <a:buChar char="•"/>
            </a:pPr>
            <a:r>
              <a:rPr lang="ja" sz="3650" b="0" i="0" u="none" baseline="0">
                <a:solidFill>
                  <a:srgbClr val="000000"/>
                </a:solidFill>
                <a:latin typeface="Calibri"/>
                <a:ea typeface="Calibri"/>
                <a:cs typeface="Calibri"/>
                <a:sym typeface="Calibri (MS)"/>
              </a:rPr>
              <a:t>他者のために扉を開く</a:t>
            </a:r>
            <a:endParaRPr lang="ja" sz="3650">
              <a:solidFill>
                <a:srgbClr val="000000"/>
              </a:solidFill>
              <a:latin typeface="Calibri"/>
              <a:ea typeface="Calibri"/>
              <a:cs typeface="Calibri"/>
            </a:endParaRPr>
          </a:p>
        </p:txBody>
      </p:sp>
      <p:sp>
        <p:nvSpPr>
          <p:cNvPr id="7" name="TextBox 7"/>
          <p:cNvSpPr txBox="1"/>
          <p:nvPr/>
        </p:nvSpPr>
        <p:spPr>
          <a:xfrm>
            <a:off x="945001" y="1540693"/>
            <a:ext cx="8622800" cy="981101"/>
          </a:xfrm>
          <a:prstGeom prst="rect">
            <a:avLst/>
          </a:prstGeom>
        </p:spPr>
        <p:txBody>
          <a:bodyPr lIns="0" tIns="0" rIns="0" bIns="0" rtlCol="0" anchor="t">
            <a:spAutoFit/>
          </a:bodyPr>
          <a:lstStyle/>
          <a:p>
            <a:pPr algn="l" rtl="0">
              <a:lnSpc>
                <a:spcPts val="7799"/>
              </a:lnSpc>
            </a:pPr>
            <a:r>
              <a:rPr lang="ja" sz="6500" b="0" i="0" u="none" baseline="0" dirty="0">
                <a:solidFill>
                  <a:srgbClr val="293374"/>
                </a:solidFill>
                <a:latin typeface="Effra 1"/>
                <a:ea typeface="Effra 1"/>
                <a:cs typeface="Effra 1"/>
                <a:sym typeface="Effra 1"/>
              </a:rPr>
              <a:t>リーダーシップは選択である</a:t>
            </a:r>
          </a:p>
        </p:txBody>
      </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8"/>
            <a:stretch>
              <a:fillRect t="-74" b="-74"/>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grpSp>
        <p:nvGrpSpPr>
          <p:cNvPr id="3" name="Group 3"/>
          <p:cNvGrpSpPr/>
          <p:nvPr/>
        </p:nvGrpSpPr>
        <p:grpSpPr>
          <a:xfrm>
            <a:off x="10121452" y="0"/>
            <a:ext cx="8294467" cy="10287000"/>
            <a:chOff x="0" y="0"/>
            <a:chExt cx="11059289" cy="13716000"/>
          </a:xfrm>
        </p:grpSpPr>
        <p:sp>
          <p:nvSpPr>
            <p:cNvPr id="4" name="Freeform 4"/>
            <p:cNvSpPr/>
            <p:nvPr/>
          </p:nvSpPr>
          <p:spPr>
            <a:xfrm>
              <a:off x="0" y="0"/>
              <a:ext cx="11059338" cy="13715930"/>
            </a:xfrm>
            <a:custGeom>
              <a:avLst/>
              <a:gdLst/>
              <a:ahLst/>
              <a:cxnLst/>
              <a:rect l="l" t="t" r="r" b="b"/>
              <a:pathLst>
                <a:path w="11059338" h="13715930">
                  <a:moveTo>
                    <a:pt x="0" y="0"/>
                  </a:moveTo>
                  <a:lnTo>
                    <a:pt x="11059338" y="0"/>
                  </a:lnTo>
                  <a:lnTo>
                    <a:pt x="11059338" y="13715930"/>
                  </a:lnTo>
                  <a:lnTo>
                    <a:pt x="0" y="13715930"/>
                  </a:lnTo>
                  <a:lnTo>
                    <a:pt x="0" y="0"/>
                  </a:lnTo>
                  <a:close/>
                </a:path>
              </a:pathLst>
            </a:custGeom>
            <a:blipFill>
              <a:blip r:embed="rId4"/>
              <a:stretch>
                <a:fillRect l="-13460" t="-14343" b="-14343"/>
              </a:stretch>
            </a:blipFill>
          </p:spPr>
        </p:sp>
      </p:grpSp>
      <p:sp>
        <p:nvSpPr>
          <p:cNvPr id="5" name="Freeform 5"/>
          <p:cNvSpPr/>
          <p:nvPr/>
        </p:nvSpPr>
        <p:spPr>
          <a:xfrm>
            <a:off x="844561"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sp>
      <p:grpSp>
        <p:nvGrpSpPr>
          <p:cNvPr id="6" name="Group 6"/>
          <p:cNvGrpSpPr/>
          <p:nvPr/>
        </p:nvGrpSpPr>
        <p:grpSpPr>
          <a:xfrm>
            <a:off x="10790694" y="7490337"/>
            <a:ext cx="6846317" cy="2211466"/>
            <a:chOff x="0" y="0"/>
            <a:chExt cx="1803145" cy="582444"/>
          </a:xfrm>
        </p:grpSpPr>
        <p:sp>
          <p:nvSpPr>
            <p:cNvPr id="7" name="Freeform 7"/>
            <p:cNvSpPr/>
            <p:nvPr/>
          </p:nvSpPr>
          <p:spPr>
            <a:xfrm>
              <a:off x="0" y="0"/>
              <a:ext cx="1803145" cy="582444"/>
            </a:xfrm>
            <a:custGeom>
              <a:avLst/>
              <a:gdLst/>
              <a:ahLst/>
              <a:cxnLst/>
              <a:rect l="l" t="t" r="r" b="b"/>
              <a:pathLst>
                <a:path w="1803145" h="582444">
                  <a:moveTo>
                    <a:pt x="0" y="0"/>
                  </a:moveTo>
                  <a:lnTo>
                    <a:pt x="1803145" y="0"/>
                  </a:lnTo>
                  <a:lnTo>
                    <a:pt x="1803145" y="582444"/>
                  </a:lnTo>
                  <a:lnTo>
                    <a:pt x="0" y="582444"/>
                  </a:lnTo>
                  <a:close/>
                </a:path>
              </a:pathLst>
            </a:custGeom>
            <a:solidFill>
              <a:srgbClr val="FFFFFF"/>
            </a:solidFill>
          </p:spPr>
        </p:sp>
        <p:sp>
          <p:nvSpPr>
            <p:cNvPr id="8" name="TextBox 8"/>
            <p:cNvSpPr txBox="1"/>
            <p:nvPr/>
          </p:nvSpPr>
          <p:spPr>
            <a:xfrm>
              <a:off x="0" y="-38100"/>
              <a:ext cx="1803145" cy="620544"/>
            </a:xfrm>
            <a:prstGeom prst="rect">
              <a:avLst/>
            </a:prstGeom>
          </p:spPr>
          <p:txBody>
            <a:bodyPr lIns="50800" tIns="50800" rIns="50800" bIns="50800" rtlCol="0" anchor="ctr"/>
            <a:lstStyle/>
            <a:p>
              <a:pPr algn="ctr" rtl="0">
                <a:lnSpc>
                  <a:spcPts val="2541"/>
                </a:lnSpc>
              </a:pPr>
              <a:endParaRPr/>
            </a:p>
          </p:txBody>
        </p:sp>
      </p:grpSp>
      <p:sp>
        <p:nvSpPr>
          <p:cNvPr id="9" name="TextBox 9"/>
          <p:cNvSpPr txBox="1"/>
          <p:nvPr/>
        </p:nvSpPr>
        <p:spPr>
          <a:xfrm>
            <a:off x="11067420" y="7589158"/>
            <a:ext cx="6271487" cy="2004075"/>
          </a:xfrm>
          <a:prstGeom prst="rect">
            <a:avLst/>
          </a:prstGeom>
        </p:spPr>
        <p:txBody>
          <a:bodyPr lIns="0" tIns="0" rIns="0" bIns="0" rtlCol="0" anchor="t">
            <a:spAutoFit/>
          </a:bodyPr>
          <a:lstStyle/>
          <a:p>
            <a:pPr algn="ctr" rtl="0">
              <a:lnSpc>
                <a:spcPts val="7699"/>
              </a:lnSpc>
            </a:pPr>
            <a:r>
              <a:rPr lang="ja" sz="5450" b="1" i="0" u="none" baseline="0">
                <a:solidFill>
                  <a:srgbClr val="101852"/>
                </a:solidFill>
                <a:latin typeface="Calibri"/>
                <a:ea typeface="Calibri"/>
                <a:cs typeface="Calibri"/>
                <a:sym typeface="Calibri (MS) Bold"/>
              </a:rPr>
              <a:t>— カルメン</a:t>
            </a:r>
            <a:endParaRPr lang="ja" sz="5450" b="1">
              <a:solidFill>
                <a:srgbClr val="101852"/>
              </a:solidFill>
              <a:latin typeface="Calibri"/>
              <a:ea typeface="Calibri"/>
              <a:cs typeface="Calibri"/>
            </a:endParaRPr>
          </a:p>
          <a:p>
            <a:pPr algn="ctr" rtl="0">
              <a:lnSpc>
                <a:spcPts val="4059"/>
              </a:lnSpc>
            </a:pPr>
            <a:r>
              <a:rPr lang="ja" sz="2850" b="0" i="0" u="none" baseline="0">
                <a:solidFill>
                  <a:srgbClr val="101852"/>
                </a:solidFill>
                <a:latin typeface="Calibri"/>
                <a:ea typeface="Calibri"/>
                <a:cs typeface="Calibri"/>
                <a:sym typeface="Calibri (MS)"/>
              </a:rPr>
              <a:t> 「夢を生きる賞」受賞者 | 2028年</a:t>
            </a:r>
            <a:endParaRPr lang="ja" sz="2850">
              <a:solidFill>
                <a:srgbClr val="101852"/>
              </a:solidFill>
              <a:latin typeface="Calibri"/>
              <a:ea typeface="Calibri"/>
              <a:cs typeface="Calibri"/>
            </a:endParaRPr>
          </a:p>
          <a:p>
            <a:pPr algn="ctr" rtl="0">
              <a:lnSpc>
                <a:spcPts val="4059"/>
              </a:lnSpc>
            </a:pPr>
            <a:endParaRPr lang="ja" sz="2850" dirty="0">
              <a:solidFill>
                <a:srgbClr val="101852"/>
              </a:solidFill>
              <a:latin typeface="Calibri"/>
              <a:ea typeface="Calibri"/>
              <a:cs typeface="Calibri"/>
            </a:endParaRPr>
          </a:p>
        </p:txBody>
      </p:sp>
      <p:sp>
        <p:nvSpPr>
          <p:cNvPr id="10" name="TextBox 10"/>
          <p:cNvSpPr txBox="1"/>
          <p:nvPr/>
        </p:nvSpPr>
        <p:spPr>
          <a:xfrm>
            <a:off x="1028700" y="3660025"/>
            <a:ext cx="8936221" cy="2943651"/>
          </a:xfrm>
          <a:prstGeom prst="rect">
            <a:avLst/>
          </a:prstGeom>
        </p:spPr>
        <p:txBody>
          <a:bodyPr lIns="0" tIns="0" rIns="0" bIns="0" rtlCol="0" anchor="t">
            <a:spAutoFit/>
          </a:bodyPr>
          <a:lstStyle/>
          <a:p>
            <a:pPr algn="l" rtl="0">
              <a:lnSpc>
                <a:spcPts val="7793"/>
              </a:lnSpc>
            </a:pPr>
            <a:r>
              <a:rPr lang="ja" sz="6500" b="0" i="0" u="none" baseline="0">
                <a:solidFill>
                  <a:srgbClr val="FFFFFF"/>
                </a:solidFill>
                <a:latin typeface="Effra 1"/>
                <a:ea typeface="Effra 1"/>
                <a:cs typeface="Effra 1"/>
                <a:sym typeface="Effra 1"/>
              </a:rPr>
              <a:t>一人の女性。 </a:t>
            </a:r>
          </a:p>
          <a:p>
            <a:pPr algn="l" rtl="0">
              <a:lnSpc>
                <a:spcPts val="7799"/>
              </a:lnSpc>
            </a:pPr>
            <a:r>
              <a:rPr lang="ja" sz="6500" b="0" i="0" u="none" baseline="0">
                <a:solidFill>
                  <a:srgbClr val="FFFFFF"/>
                </a:solidFill>
                <a:latin typeface="Effra 1"/>
                <a:ea typeface="Effra 1"/>
                <a:cs typeface="Effra 1"/>
                <a:sym typeface="Effra 1"/>
              </a:rPr>
              <a:t>一度のチャンス。世代を超えた変化。</a:t>
            </a:r>
          </a:p>
        </p:txBody>
      </p:sp>
      <p:sp>
        <p:nvSpPr>
          <p:cNvPr id="11" name="Freeform 11"/>
          <p:cNvSpPr/>
          <p:nvPr/>
        </p:nvSpPr>
        <p:spPr>
          <a:xfrm>
            <a:off x="1028700" y="1548068"/>
            <a:ext cx="3326100" cy="1733277"/>
          </a:xfrm>
          <a:custGeom>
            <a:avLst/>
            <a:gdLst/>
            <a:ahLst/>
            <a:cxnLst/>
            <a:rect l="l" t="t" r="r" b="b"/>
            <a:pathLst>
              <a:path w="3326100" h="1733277">
                <a:moveTo>
                  <a:pt x="0" y="0"/>
                </a:moveTo>
                <a:lnTo>
                  <a:pt x="3326100" y="0"/>
                </a:lnTo>
                <a:lnTo>
                  <a:pt x="3326100" y="1733277"/>
                </a:lnTo>
                <a:lnTo>
                  <a:pt x="0" y="1733277"/>
                </a:lnTo>
                <a:lnTo>
                  <a:pt x="0" y="0"/>
                </a:lnTo>
                <a:close/>
              </a:path>
            </a:pathLst>
          </a:custGeom>
          <a:blipFill>
            <a:blip r:embed="rId6"/>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sp>
      <p:sp>
        <p:nvSpPr>
          <p:cNvPr id="3" name="Freeform 3"/>
          <p:cNvSpPr/>
          <p:nvPr/>
        </p:nvSpPr>
        <p:spPr>
          <a:xfrm>
            <a:off x="7937377" y="8981191"/>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4"/>
            <a:stretch>
              <a:fillRect t="-74" b="-74"/>
            </a:stretch>
          </a:blipFill>
        </p:spPr>
      </p:sp>
      <p:grpSp>
        <p:nvGrpSpPr>
          <p:cNvPr id="4" name="Group 4"/>
          <p:cNvGrpSpPr/>
          <p:nvPr/>
        </p:nvGrpSpPr>
        <p:grpSpPr>
          <a:xfrm>
            <a:off x="1602322" y="2771465"/>
            <a:ext cx="7179140" cy="1890335"/>
            <a:chOff x="0" y="0"/>
            <a:chExt cx="1636685" cy="430955"/>
          </a:xfrm>
        </p:grpSpPr>
        <p:sp>
          <p:nvSpPr>
            <p:cNvPr id="5" name="Freeform 5"/>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6" name="TextBox 6"/>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8" name="TextBox 8"/>
          <p:cNvSpPr txBox="1"/>
          <p:nvPr/>
        </p:nvSpPr>
        <p:spPr>
          <a:xfrm>
            <a:off x="228600" y="978532"/>
            <a:ext cx="17373600" cy="1065741"/>
          </a:xfrm>
          <a:prstGeom prst="rect">
            <a:avLst/>
          </a:prstGeom>
        </p:spPr>
        <p:txBody>
          <a:bodyPr wrap="square" lIns="0" tIns="0" rIns="0" bIns="0" rtlCol="0" anchor="t">
            <a:spAutoFit/>
          </a:bodyPr>
          <a:lstStyle/>
          <a:p>
            <a:pPr algn="ctr" rtl="0">
              <a:lnSpc>
                <a:spcPts val="9100"/>
              </a:lnSpc>
            </a:pPr>
            <a:r>
              <a:rPr lang="ja" sz="6500" b="0" i="0" u="none" spc="-194" baseline="0" dirty="0">
                <a:solidFill>
                  <a:srgbClr val="FFFFFF"/>
                </a:solidFill>
                <a:latin typeface="Effra 1"/>
                <a:ea typeface="Effra 1"/>
                <a:cs typeface="Effra 1"/>
                <a:sym typeface="Effra 1"/>
              </a:rPr>
              <a:t>あなたのリーダーシップが次の変化につながる</a:t>
            </a:r>
          </a:p>
        </p:txBody>
      </p:sp>
      <p:sp>
        <p:nvSpPr>
          <p:cNvPr id="9" name="TextBox 9"/>
          <p:cNvSpPr txBox="1"/>
          <p:nvPr/>
        </p:nvSpPr>
        <p:spPr>
          <a:xfrm>
            <a:off x="3092340" y="3156460"/>
            <a:ext cx="4196686" cy="976358"/>
          </a:xfrm>
          <a:prstGeom prst="rect">
            <a:avLst/>
          </a:prstGeom>
        </p:spPr>
        <p:txBody>
          <a:bodyPr lIns="0" tIns="0" rIns="0" bIns="0" rtlCol="0" anchor="t">
            <a:spAutoFit/>
          </a:bodyPr>
          <a:lstStyle/>
          <a:p>
            <a:pPr algn="ctr" rtl="0">
              <a:lnSpc>
                <a:spcPts val="3834"/>
              </a:lnSpc>
            </a:pPr>
            <a:r>
              <a:rPr lang="ja" sz="3650" b="1" i="0" u="none" spc="-110" baseline="0">
                <a:solidFill>
                  <a:srgbClr val="FFFFFF"/>
                </a:solidFill>
                <a:latin typeface="Calibri"/>
                <a:ea typeface="Calibri"/>
                <a:cs typeface="Calibri"/>
                <a:sym typeface="Calibri (MS) Bold"/>
              </a:rPr>
              <a:t>340万ドル</a:t>
            </a:r>
            <a:r>
              <a:rPr lang="ja" sz="3650" b="0" i="0" u="none" spc="-110" baseline="0">
                <a:solidFill>
                  <a:srgbClr val="FFFFFF"/>
                </a:solidFill>
                <a:latin typeface="Calibri"/>
                <a:ea typeface="Calibri"/>
                <a:cs typeface="Calibri"/>
                <a:sym typeface="Calibri (MS)"/>
              </a:rPr>
              <a:t>を女性の教育に投資</a:t>
            </a:r>
            <a:endParaRPr lang="ja" sz="3650" spc="-110">
              <a:solidFill>
                <a:srgbClr val="FFFFFF"/>
              </a:solidFill>
              <a:latin typeface="Calibri"/>
              <a:ea typeface="Calibri"/>
              <a:cs typeface="Calibri"/>
            </a:endParaRPr>
          </a:p>
        </p:txBody>
      </p:sp>
      <p:grpSp>
        <p:nvGrpSpPr>
          <p:cNvPr id="10" name="Group 10"/>
          <p:cNvGrpSpPr/>
          <p:nvPr/>
        </p:nvGrpSpPr>
        <p:grpSpPr>
          <a:xfrm>
            <a:off x="9148894" y="2771465"/>
            <a:ext cx="7179140" cy="1890335"/>
            <a:chOff x="0" y="0"/>
            <a:chExt cx="1636685" cy="430955"/>
          </a:xfrm>
        </p:grpSpPr>
        <p:sp>
          <p:nvSpPr>
            <p:cNvPr id="11" name="Freeform 1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2" name="TextBox 1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4" name="TextBox 14"/>
          <p:cNvSpPr txBox="1"/>
          <p:nvPr/>
        </p:nvSpPr>
        <p:spPr>
          <a:xfrm>
            <a:off x="10638194" y="3156460"/>
            <a:ext cx="4196686" cy="976358"/>
          </a:xfrm>
          <a:prstGeom prst="rect">
            <a:avLst/>
          </a:prstGeom>
        </p:spPr>
        <p:txBody>
          <a:bodyPr lIns="0" tIns="0" rIns="0" bIns="0" rtlCol="0" anchor="t">
            <a:spAutoFit/>
          </a:bodyPr>
          <a:lstStyle/>
          <a:p>
            <a:pPr algn="ctr" rtl="0">
              <a:lnSpc>
                <a:spcPts val="3834"/>
              </a:lnSpc>
            </a:pPr>
            <a:r>
              <a:rPr lang="ja" sz="3650" b="1" i="0" u="none" spc="-110" baseline="0">
                <a:solidFill>
                  <a:srgbClr val="FFFFFF"/>
                </a:solidFill>
                <a:latin typeface="Calibri"/>
                <a:ea typeface="Calibri"/>
                <a:cs typeface="Calibri"/>
                <a:sym typeface="Calibri (MS) Bold"/>
              </a:rPr>
              <a:t>2,300人以上の女性</a:t>
            </a:r>
            <a:r>
              <a:rPr lang="ja" sz="3650" b="0" i="0" u="none" spc="-110" baseline="0">
                <a:solidFill>
                  <a:srgbClr val="FFFFFF"/>
                </a:solidFill>
                <a:latin typeface="Calibri"/>
                <a:ea typeface="Calibri"/>
                <a:cs typeface="Calibri"/>
                <a:sym typeface="Calibri (MS)"/>
              </a:rPr>
              <a:t>を世界全体で支援</a:t>
            </a:r>
            <a:endParaRPr lang="ja" sz="3650" spc="-110">
              <a:solidFill>
                <a:srgbClr val="FFFFFF"/>
              </a:solidFill>
              <a:latin typeface="Calibri"/>
              <a:ea typeface="Calibri"/>
              <a:cs typeface="Calibri"/>
            </a:endParaRPr>
          </a:p>
        </p:txBody>
      </p:sp>
      <p:grpSp>
        <p:nvGrpSpPr>
          <p:cNvPr id="15" name="Group 15"/>
          <p:cNvGrpSpPr/>
          <p:nvPr/>
        </p:nvGrpSpPr>
        <p:grpSpPr>
          <a:xfrm>
            <a:off x="1602322" y="5072750"/>
            <a:ext cx="7179140" cy="1890335"/>
            <a:chOff x="0" y="0"/>
            <a:chExt cx="1636685" cy="430955"/>
          </a:xfrm>
        </p:grpSpPr>
        <p:sp>
          <p:nvSpPr>
            <p:cNvPr id="16" name="Freeform 16"/>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17" name="TextBox 17"/>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19" name="TextBox 19"/>
          <p:cNvSpPr txBox="1"/>
          <p:nvPr/>
        </p:nvSpPr>
        <p:spPr>
          <a:xfrm>
            <a:off x="3091622" y="5699029"/>
            <a:ext cx="4196686" cy="489045"/>
          </a:xfrm>
          <a:prstGeom prst="rect">
            <a:avLst/>
          </a:prstGeom>
        </p:spPr>
        <p:txBody>
          <a:bodyPr lIns="0" tIns="0" rIns="0" bIns="0" rtlCol="0" anchor="t">
            <a:spAutoFit/>
          </a:bodyPr>
          <a:lstStyle/>
          <a:p>
            <a:pPr algn="ctr" rtl="0">
              <a:lnSpc>
                <a:spcPts val="3834"/>
              </a:lnSpc>
            </a:pPr>
            <a:r>
              <a:rPr lang="ja" sz="3650" b="1" i="0" u="none" spc="-110" baseline="0">
                <a:solidFill>
                  <a:srgbClr val="FFFFFF"/>
                </a:solidFill>
                <a:latin typeface="Calibri"/>
                <a:ea typeface="Calibri"/>
                <a:cs typeface="Calibri"/>
                <a:sym typeface="Calibri (MS) Bold"/>
              </a:rPr>
              <a:t>31,000時間</a:t>
            </a:r>
            <a:r>
              <a:rPr lang="ja" sz="3650" b="0" i="0" u="none" spc="-110" baseline="0">
                <a:solidFill>
                  <a:srgbClr val="FFFFFF"/>
                </a:solidFill>
                <a:latin typeface="Calibri"/>
                <a:ea typeface="Calibri"/>
                <a:cs typeface="Calibri"/>
                <a:sym typeface="Calibri (MS)"/>
              </a:rPr>
              <a:t>のボランティア稼働時間</a:t>
            </a:r>
            <a:endParaRPr lang="ja" sz="3650" spc="-110">
              <a:solidFill>
                <a:srgbClr val="FFFFFF"/>
              </a:solidFill>
              <a:latin typeface="Calibri"/>
              <a:ea typeface="Calibri"/>
              <a:cs typeface="Calibri"/>
            </a:endParaRPr>
          </a:p>
        </p:txBody>
      </p:sp>
      <p:grpSp>
        <p:nvGrpSpPr>
          <p:cNvPr id="20" name="Group 20"/>
          <p:cNvGrpSpPr/>
          <p:nvPr/>
        </p:nvGrpSpPr>
        <p:grpSpPr>
          <a:xfrm>
            <a:off x="9148894" y="5072750"/>
            <a:ext cx="7179140" cy="1890335"/>
            <a:chOff x="0" y="0"/>
            <a:chExt cx="1636685" cy="430955"/>
          </a:xfrm>
        </p:grpSpPr>
        <p:sp>
          <p:nvSpPr>
            <p:cNvPr id="21" name="Freeform 21"/>
            <p:cNvSpPr/>
            <p:nvPr/>
          </p:nvSpPr>
          <p:spPr>
            <a:xfrm>
              <a:off x="0" y="0"/>
              <a:ext cx="1636685" cy="430955"/>
            </a:xfrm>
            <a:custGeom>
              <a:avLst/>
              <a:gdLst/>
              <a:ahLst/>
              <a:cxnLst/>
              <a:rect l="l" t="t" r="r" b="b"/>
              <a:pathLst>
                <a:path w="1636685" h="430955">
                  <a:moveTo>
                    <a:pt x="14019" y="0"/>
                  </a:moveTo>
                  <a:lnTo>
                    <a:pt x="1622666" y="0"/>
                  </a:lnTo>
                  <a:cubicBezTo>
                    <a:pt x="1630408" y="0"/>
                    <a:pt x="1636685" y="6277"/>
                    <a:pt x="1636685" y="14019"/>
                  </a:cubicBezTo>
                  <a:lnTo>
                    <a:pt x="1636685" y="416936"/>
                  </a:lnTo>
                  <a:cubicBezTo>
                    <a:pt x="1636685" y="424678"/>
                    <a:pt x="1630408" y="430955"/>
                    <a:pt x="1622666" y="430955"/>
                  </a:cubicBezTo>
                  <a:lnTo>
                    <a:pt x="14019" y="430955"/>
                  </a:lnTo>
                  <a:cubicBezTo>
                    <a:pt x="6277" y="430955"/>
                    <a:pt x="0" y="424678"/>
                    <a:pt x="0" y="416936"/>
                  </a:cubicBezTo>
                  <a:lnTo>
                    <a:pt x="0" y="14019"/>
                  </a:lnTo>
                  <a:cubicBezTo>
                    <a:pt x="0" y="6277"/>
                    <a:pt x="6277" y="0"/>
                    <a:pt x="14019" y="0"/>
                  </a:cubicBezTo>
                  <a:close/>
                </a:path>
              </a:pathLst>
            </a:custGeom>
            <a:solidFill>
              <a:srgbClr val="293374"/>
            </a:solidFill>
          </p:spPr>
        </p:sp>
        <p:sp>
          <p:nvSpPr>
            <p:cNvPr id="22" name="TextBox 22"/>
            <p:cNvSpPr txBox="1"/>
            <p:nvPr/>
          </p:nvSpPr>
          <p:spPr>
            <a:xfrm>
              <a:off x="0" y="-38100"/>
              <a:ext cx="1636685" cy="469055"/>
            </a:xfrm>
            <a:prstGeom prst="rect">
              <a:avLst/>
            </a:prstGeom>
          </p:spPr>
          <p:txBody>
            <a:bodyPr lIns="50800" tIns="50800" rIns="50800" bIns="50800" rtlCol="0" anchor="ctr"/>
            <a:lstStyle/>
            <a:p>
              <a:pPr algn="ctr" rtl="0">
                <a:lnSpc>
                  <a:spcPts val="2541"/>
                </a:lnSpc>
              </a:pPr>
              <a:endParaRPr/>
            </a:p>
          </p:txBody>
        </p:sp>
      </p:grpSp>
      <p:sp>
        <p:nvSpPr>
          <p:cNvPr id="24" name="TextBox 24"/>
          <p:cNvSpPr txBox="1"/>
          <p:nvPr/>
        </p:nvSpPr>
        <p:spPr>
          <a:xfrm>
            <a:off x="10638194" y="5699029"/>
            <a:ext cx="4196686" cy="489045"/>
          </a:xfrm>
          <a:prstGeom prst="rect">
            <a:avLst/>
          </a:prstGeom>
        </p:spPr>
        <p:txBody>
          <a:bodyPr lIns="0" tIns="0" rIns="0" bIns="0" rtlCol="0" anchor="t">
            <a:spAutoFit/>
          </a:bodyPr>
          <a:lstStyle/>
          <a:p>
            <a:pPr algn="ctr" rtl="0">
              <a:lnSpc>
                <a:spcPts val="3834"/>
              </a:lnSpc>
            </a:pPr>
            <a:r>
              <a:rPr lang="ja" sz="3650" b="1" i="0" u="none" spc="-110" baseline="0">
                <a:solidFill>
                  <a:srgbClr val="FFFFFF"/>
                </a:solidFill>
                <a:latin typeface="Calibri"/>
                <a:ea typeface="Calibri"/>
                <a:cs typeface="Calibri"/>
                <a:sym typeface="Calibri (MS) Bold"/>
              </a:rPr>
              <a:t>646人</a:t>
            </a:r>
            <a:r>
              <a:rPr lang="ja" sz="3650" b="0" i="0" u="none" spc="-110" baseline="0">
                <a:solidFill>
                  <a:srgbClr val="FFFFFF"/>
                </a:solidFill>
                <a:latin typeface="Calibri"/>
                <a:ea typeface="Calibri"/>
                <a:cs typeface="Calibri"/>
                <a:sym typeface="Calibri (MS)"/>
              </a:rPr>
              <a:t>の新会員</a:t>
            </a:r>
            <a:endParaRPr lang="ja" sz="3650" spc="-110">
              <a:solidFill>
                <a:srgbClr val="FFFFFF"/>
              </a:solidFill>
              <a:latin typeface="Calibri"/>
              <a:ea typeface="Calibri"/>
              <a:cs typeface="Calibri"/>
            </a:endParaRPr>
          </a:p>
        </p:txBody>
      </p:sp>
      <p:sp>
        <p:nvSpPr>
          <p:cNvPr id="25" name="TextBox 25"/>
          <p:cNvSpPr txBox="1"/>
          <p:nvPr/>
        </p:nvSpPr>
        <p:spPr>
          <a:xfrm>
            <a:off x="2718232" y="7404054"/>
            <a:ext cx="12861324" cy="601127"/>
          </a:xfrm>
          <a:prstGeom prst="rect">
            <a:avLst/>
          </a:prstGeom>
        </p:spPr>
        <p:txBody>
          <a:bodyPr lIns="0" tIns="0" rIns="0" bIns="0" rtlCol="0" anchor="t">
            <a:spAutoFit/>
          </a:bodyPr>
          <a:lstStyle/>
          <a:p>
            <a:pPr algn="ctr" rtl="0">
              <a:lnSpc>
                <a:spcPts val="5039"/>
              </a:lnSpc>
            </a:pPr>
            <a:r>
              <a:rPr lang="ja" sz="3550" b="0" i="0" u="none" baseline="0">
                <a:solidFill>
                  <a:srgbClr val="FFFFFF"/>
                </a:solidFill>
                <a:latin typeface="Calibri"/>
                <a:ea typeface="Calibri"/>
                <a:cs typeface="Calibri"/>
                <a:sym typeface="Calibri (MS)"/>
              </a:rPr>
              <a:t>共に、世界に変革を起こしましょう。</a:t>
            </a:r>
            <a:endParaRPr lang="ja" sz="3550">
              <a:solidFill>
                <a:srgbClr val="FFFFFF"/>
              </a:solidFill>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2592" r="-116794"/>
              </a:stretch>
            </a:blipFill>
          </p:spPr>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sp>
      <p:sp>
        <p:nvSpPr>
          <p:cNvPr id="5" name="TextBox 5"/>
          <p:cNvSpPr txBox="1"/>
          <p:nvPr/>
        </p:nvSpPr>
        <p:spPr>
          <a:xfrm>
            <a:off x="1000626" y="952500"/>
            <a:ext cx="9691865" cy="2943251"/>
          </a:xfrm>
          <a:prstGeom prst="rect">
            <a:avLst/>
          </a:prstGeom>
        </p:spPr>
        <p:txBody>
          <a:bodyPr lIns="0" tIns="0" rIns="0" bIns="0" rtlCol="0" anchor="t">
            <a:spAutoFit/>
          </a:bodyPr>
          <a:lstStyle/>
          <a:p>
            <a:pPr algn="l" rtl="0">
              <a:lnSpc>
                <a:spcPts val="7799"/>
              </a:lnSpc>
            </a:pPr>
            <a:r>
              <a:rPr lang="ja" sz="6500" b="0" i="0" u="none" baseline="0" dirty="0">
                <a:solidFill>
                  <a:srgbClr val="293374"/>
                </a:solidFill>
                <a:latin typeface="Effra 1"/>
                <a:ea typeface="Effra 1"/>
                <a:cs typeface="Effra 1"/>
                <a:sym typeface="Effra 1"/>
              </a:rPr>
              <a:t>当団体の数々のプロジェクトはそれぞれに異なりますが、その目的は同じです。  </a:t>
            </a:r>
          </a:p>
        </p:txBody>
      </p:sp>
      <p:sp>
        <p:nvSpPr>
          <p:cNvPr id="6" name="TextBox 6"/>
          <p:cNvSpPr txBox="1"/>
          <p:nvPr/>
        </p:nvSpPr>
        <p:spPr>
          <a:xfrm>
            <a:off x="1028700" y="5143500"/>
            <a:ext cx="10447509" cy="2943251"/>
          </a:xfrm>
          <a:prstGeom prst="rect">
            <a:avLst/>
          </a:prstGeom>
        </p:spPr>
        <p:txBody>
          <a:bodyPr lIns="0" tIns="0" rIns="0" bIns="0" rtlCol="0" anchor="t">
            <a:spAutoFit/>
          </a:bodyPr>
          <a:lstStyle/>
          <a:p>
            <a:pPr algn="l" rtl="0">
              <a:lnSpc>
                <a:spcPts val="7799"/>
              </a:lnSpc>
            </a:pPr>
            <a:r>
              <a:rPr lang="ja" sz="6500" b="0" i="0" u="none" baseline="0" dirty="0">
                <a:solidFill>
                  <a:srgbClr val="293374"/>
                </a:solidFill>
                <a:latin typeface="Effra 2"/>
                <a:ea typeface="Effra 2"/>
                <a:cs typeface="Effra 2"/>
                <a:sym typeface="Effra 2"/>
              </a:rPr>
              <a:t>女性と女児が教育を受け、自信を持ち、機会を得られるよう支援することです。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691918"/>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l="-198" r="-198"/>
            </a:stretch>
          </a:blipFill>
        </p:spPr>
      </p:sp>
      <p:sp>
        <p:nvSpPr>
          <p:cNvPr id="4" name="TextBox 4"/>
          <p:cNvSpPr txBox="1"/>
          <p:nvPr/>
        </p:nvSpPr>
        <p:spPr>
          <a:xfrm>
            <a:off x="1661901" y="2636542"/>
            <a:ext cx="14964197" cy="2943651"/>
          </a:xfrm>
          <a:prstGeom prst="rect">
            <a:avLst/>
          </a:prstGeom>
        </p:spPr>
        <p:txBody>
          <a:bodyPr lIns="0" tIns="0" rIns="0" bIns="0" rtlCol="0" anchor="t">
            <a:spAutoFit/>
          </a:bodyPr>
          <a:lstStyle/>
          <a:p>
            <a:pPr algn="ctr" rtl="0">
              <a:lnSpc>
                <a:spcPts val="7793"/>
              </a:lnSpc>
            </a:pPr>
            <a:r>
              <a:rPr lang="ja" sz="6500" b="0" i="0" u="none" baseline="0">
                <a:solidFill>
                  <a:srgbClr val="293374"/>
                </a:solidFill>
                <a:latin typeface="Effra 1"/>
                <a:ea typeface="Effra 1"/>
                <a:cs typeface="Effra 1"/>
                <a:sym typeface="Effra 1"/>
              </a:rPr>
              <a:t>小さな行動が</a:t>
            </a:r>
          </a:p>
          <a:p>
            <a:pPr algn="ctr" rtl="0">
              <a:lnSpc>
                <a:spcPts val="7793"/>
              </a:lnSpc>
            </a:pPr>
            <a:r>
              <a:rPr lang="ja" sz="6500" b="0" i="0" u="none" baseline="0">
                <a:solidFill>
                  <a:srgbClr val="518BC9"/>
                </a:solidFill>
                <a:latin typeface="Effra 1"/>
                <a:ea typeface="Effra 1"/>
                <a:cs typeface="Effra 1"/>
                <a:sym typeface="Effra 1"/>
              </a:rPr>
              <a:t>何百ものクラブで</a:t>
            </a:r>
            <a:r>
              <a:rPr lang="ja" sz="6500" b="0" i="0" u="none" baseline="0">
                <a:solidFill>
                  <a:srgbClr val="293374"/>
                </a:solidFill>
                <a:latin typeface="Effra 1"/>
                <a:ea typeface="Effra 1"/>
                <a:cs typeface="Effra 1"/>
                <a:sym typeface="Effra 1"/>
              </a:rPr>
              <a:t>積み重ねられることで、</a:t>
            </a:r>
          </a:p>
          <a:p>
            <a:pPr algn="ctr" rtl="0">
              <a:lnSpc>
                <a:spcPts val="7799"/>
              </a:lnSpc>
            </a:pPr>
            <a:r>
              <a:rPr lang="ja" sz="6500" b="0" i="0" u="none" baseline="0">
                <a:solidFill>
                  <a:srgbClr val="293374"/>
                </a:solidFill>
                <a:latin typeface="Effra 1"/>
                <a:ea typeface="Effra 1"/>
                <a:cs typeface="Effra 1"/>
                <a:sym typeface="Effra 1"/>
              </a:rPr>
              <a:t>世界に変化が起きるのです。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5854</Words>
  <Application>Microsoft Office PowerPoint</Application>
  <PresentationFormat>Custom</PresentationFormat>
  <Paragraphs>157</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Effra 2</vt:lpstr>
      <vt:lpstr>Effra 1</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 Speech PPTX</dc:title>
  <cp:lastModifiedBy>Hasan Alkan</cp:lastModifiedBy>
  <cp:revision>42</cp:revision>
  <dcterms:created xsi:type="dcterms:W3CDTF">2006-08-16T00:00:00Z</dcterms:created>
  <dcterms:modified xsi:type="dcterms:W3CDTF">2026-02-26T20:51:06Z</dcterms:modified>
  <dc:identifier>DAHBm61Ma6U</dc:identifier>
</cp:coreProperties>
</file>