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Effra 1" panose="020B0604020202020204" charset="0"/>
      <p:regular r:id="rId9"/>
    </p:embeddedFont>
    <p:embeddedFont>
      <p:font typeface="Effra 2"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5E57A-6911-96FD-2E09-616F05810741}" v="46" dt="2026-02-20T18:22:03.073"/>
    <p1510:client id="{585102EF-3009-4091-A40F-B34864F2A5E4}" v="7" dt="2026-02-20T20:36:48.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0" d="100"/>
          <a:sy n="40" d="100"/>
        </p:scale>
        <p:origin x="78" y="9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26.02.2026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ko-KR" b="0" i="0" u="none" baseline="0">
                <a:highlight>
                  <a:srgbClr val="FFFFFF"/>
                </a:highlight>
              </a:rPr>
              <a:t>모든 위대한 변화는 작은 불꽃에서 시작됩니다. 그리고 지금 이 공간은 바로 그런 불꽃들로 가득 차 있습니다. 지금 이 순간에도 전 세계의 수많은 여성이 여러분 덕분에 더 큰 꿈을 꾸고 있습니다.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[잠시 멈춤 | 미소]</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안녕하세요, 소롭티미스트 회원 여러분.</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리더로서 변화를 주도하며 꿈을 현실로 만들어 가는 여러분 모두를 만날 수 있는 이 자리에 서게 되어 정말 기쁩니다. 우리는 교육, 기회, 그리고 희망을 통해 여성과 소녀의 삶을 개선하겠다는 단 하나의 목표로 연대하는 사람들입니다.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[잠시 멈춤 | 전체 참석자를 둘러봄]</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자, 재빨리 손을 들어주시면 좋겠습니다. 여러분 중에서 소롭티미스트 회원으로 활동하는 동안 생활 속의 어떤 부분이 달라졌다고 생각하시는 분이 얼마나 될까요?</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자신감을 얻었거나, 우정을 얻었거나, 자신도 미처 몰랐던 목적의식을 발견했을지도 모릅니다.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[잠시 멈춤]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바로 거기에 변화가 있습니다... 그리고 그러한 변화는 항상 리더십과 함께 시작됩니다.</a:t>
            </a:r>
            <a:endParaRPr lang="ko-KR" dirty="0"/>
          </a:p>
          <a:p>
            <a:pPr algn="l" rtl="0"/>
            <a:r>
              <a:rPr lang="ko-KR" b="0" i="0" u="none" baseline="0">
                <a:highlight>
                  <a:srgbClr val="FFFFFF"/>
                </a:highlight>
              </a:rPr>
              <a:t>올해 소롭티미스트의 테마인 '리더십을 통한 변화'는 조금 거창하게 들릴지는 모르지만, 인간적인 깊이를 담고 있습니다.</a:t>
            </a:r>
            <a:endParaRPr lang="ko-KR" dirty="0"/>
          </a:p>
          <a:p>
            <a:pPr algn="l" rtl="0"/>
            <a:br>
              <a:rPr lang="ko-KR">
                <a:cs typeface="+mn-lt"/>
              </a:rPr>
            </a:br>
            <a:r>
              <a:rPr lang="ko-KR" b="0" i="0" u="none" baseline="0">
                <a:highlight>
                  <a:srgbClr val="FFFFFF"/>
                </a:highlight>
              </a:rPr>
              <a:t>이것은 우리가 어떻게 성장하는지, 다른 사람들의 성장을 어떻게 도와주는지, 그리고 누군가가 용기를 내어 첫걸음을 내딛을 때 어떻게 변화가 시작되는지에 관한 이야기입니다.</a:t>
            </a:r>
            <a:endParaRPr lang="ko-KR" dirty="0"/>
          </a:p>
          <a:p>
            <a:pPr algn="l" rtl="0"/>
            <a:r>
              <a:rPr lang="ko-KR" b="0" i="0" u="none" baseline="0">
                <a:highlight>
                  <a:srgbClr val="FFFFFF"/>
                </a:highlight>
              </a:rPr>
              <a:t> </a:t>
            </a:r>
            <a:endParaRPr lang="ko-KR" dirty="0"/>
          </a:p>
          <a:p>
            <a:pPr algn="l" rtl="0"/>
            <a:r>
              <a:rPr lang="ko-KR" b="0" i="1" u="none" baseline="0">
                <a:highlight>
                  <a:srgbClr val="FFFFFF"/>
                </a:highlight>
              </a:rPr>
              <a:t>(이 부분에 자기만의 성찰이나 이야기를 추가하세요. 예를 들어, 소롭티미스트와 처음 인연을 맺게 된 계기나 소롭티미스트에 가입하도록 영감을 준 요소 등을 언급합니다.)</a:t>
            </a:r>
            <a:endParaRPr lang="ko-KR" dirty="0"/>
          </a:p>
          <a:p>
            <a:pPr algn="l" rtl="0"/>
            <a:r>
              <a:rPr lang="ko-KR" b="0" i="0" u="none" baseline="0">
                <a:highlight>
                  <a:srgbClr val="FFFFFF"/>
                </a:highlight>
              </a:rPr>
              <a:t> </a:t>
            </a:r>
            <a:endParaRPr lang="ko-KR" dirty="0"/>
          </a:p>
          <a:p>
            <a:endParaRPr lang="ko-KR" i="1"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1</a:t>
            </a:fld>
            <a:endParaRPr lang="ko-KR"/>
          </a:p>
        </p:txBody>
      </p:sp>
    </p:spTree>
    <p:extLst>
      <p:ext uri="{BB962C8B-B14F-4D97-AF65-F5344CB8AC3E}">
        <p14:creationId xmlns:p14="http://schemas.microsoft.com/office/powerpoint/2010/main" val="14683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ko-KR" b="0" i="0" u="none" baseline="0">
                <a:highlight>
                  <a:srgbClr val="FFFFFF"/>
                </a:highlight>
              </a:rPr>
              <a:t>지금 여러분을 둘러보니 제가 소롭티미스트에 가입하게 된 이유를 다시금 떠올리게 하는 분들이 보입니다. 바로, 한 사람의 삶을 바꾸면 여러 세대를 바꿀 수 있다고 믿는 여성들이죠.</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리더십은 직책이 아니라 선택입니다. 비전을 가지고 봉사하고, 공감하며 경청하고, 용기를 내어 적응하고, 연민을 가지고 행동해야 합니다.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변화는 불편하더라도 용기를 선택할 때, 그리고 다른 사람들도 그렇게 할 수 있도록 길을 열어줄 때 일어납니다.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프로젝트를 시작하거나, 소녀를 멘토링하거나, 회의에서 의견을 내거나, 새로운 사람을 가입하도록 초대하는 모든 소롭티미스트 회원이 리더십을 증명하고 있다고 할 수 있습니다. 한 여성이 의도적으로 앞장서면 다른 여성들도 함께 성장할 용기를 얻게 됩니다.</a:t>
            </a:r>
            <a:endParaRPr lang="ko-KR"/>
          </a:p>
          <a:p>
            <a:pPr algn="l" rtl="0"/>
            <a:r>
              <a:rPr lang="ko-KR" b="0" i="0" u="none" baseline="0">
                <a:highlight>
                  <a:srgbClr val="FFFFFF"/>
                </a:highlight>
              </a:rPr>
              <a:t> </a:t>
            </a:r>
            <a:endParaRPr lang="ko-KR" dirty="0"/>
          </a:p>
          <a:p>
            <a:pPr algn="l" rtl="0"/>
            <a:r>
              <a:rPr lang="ko-KR" b="0" i="1" u="none" baseline="0">
                <a:highlight>
                  <a:srgbClr val="FFFFFF"/>
                </a:highlight>
              </a:rPr>
              <a:t>(리더십에 대한 개인적인 견해를 덧붙이세요. 예를 들어, 시간이 지남에 따라 리더십에 대한 이해가 어떻게 발전해 왔는지 설명합니다.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저는 회의실에서 가장 큰 목소리를 내는 것이 리더십이라고 생각했던 적이 있습니다. 하지만 시간이 지나면서 열심히 경청하는 것이 정말 중요하다는 걸 깨달았습니다.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때로 진정한 리더십의 본보기는 회의실이나 직함이 아니라 용기에서 찾을 수 있습니다.</a:t>
            </a:r>
            <a:endParaRPr lang="ko-KR"/>
          </a:p>
          <a:p>
            <a:pPr algn="l" rtl="0"/>
            <a:r>
              <a:rPr lang="ko-KR" b="0" i="0" u="none" baseline="0">
                <a:highlight>
                  <a:srgbClr val="FFFFFF"/>
                </a:highlight>
              </a:rPr>
              <a:t> </a:t>
            </a:r>
            <a:endParaRPr lang="ko-KR" dirty="0"/>
          </a:p>
          <a:p>
            <a:endParaRPr lang="ko-KR" dirty="0">
              <a:highlight>
                <a:srgbClr val="FFFFFF"/>
              </a:highlight>
              <a:ea typeface="Calibri"/>
              <a:cs typeface="Calibri"/>
            </a:endParaRPr>
          </a:p>
          <a:p>
            <a:endParaRPr lang="ko-K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2</a:t>
            </a:fld>
            <a:endParaRPr lang="ko-KR"/>
          </a:p>
        </p:txBody>
      </p:sp>
    </p:spTree>
    <p:extLst>
      <p:ext uri="{BB962C8B-B14F-4D97-AF65-F5344CB8AC3E}">
        <p14:creationId xmlns:p14="http://schemas.microsoft.com/office/powerpoint/2010/main" val="346820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ko-KR" b="0" i="0" u="none" baseline="0">
                <a:highlight>
                  <a:srgbClr val="FFFFFF"/>
                </a:highlight>
              </a:rPr>
              <a:t>'리더십을 통한 변화'의 진정한 의미를 보여주는 이야기를 하나 들려드리겠습니다.</a:t>
            </a:r>
            <a:endParaRPr lang="ko-KR"/>
          </a:p>
          <a:p>
            <a:pPr algn="l" rtl="0"/>
            <a:r>
              <a:rPr lang="ko-KR" b="0" i="0" u="none" baseline="0">
                <a:highlight>
                  <a:srgbClr val="FFFFFF"/>
                </a:highlight>
              </a:rPr>
              <a:t>2018년, 카르멘이라는 여성이 소롭티미스트에서 '리브 유어 드림 상'을 수상했습니다.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바하마 출신인 카르멘은 학대를 피해 최근 미국으로 이주했습니다. 갓 이혼한 싱글맘이던 카르멘은 새로운 삶을 살아가기로 결심했지만, 경제적 어려움과 자신감 부족으로 그런 꿈을 이루는 것이 요원해 보였습니다. 그러다 자신이 수상자로 선정되었다는 소식을 들었을 때, 처음으로 인정받은 기분이 들었습니다. 자신도 믿지 못하는 잠재력을 다른 누군가는 믿어 주었기 때문이었죠.</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카르멘은 이렇게 말했습니다: "이 상을 받은 덕분에 어깨에서 큰 짐을 덜어낼 수 있었어요. 덕분에 학업에 집중하고, 딸을 돌보고, 앞으로 나아갈 수 있었죠. 그것이 정말 큰 차이를 만들어냈어요."</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그러한 도움은 모든 것을 바꿔놓았습니다.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카르멘은 가족 중 처음으로 대학을 졸업했고, 정식 간호사가 되었으며, 나중에는 간호 사업가로 활동할 수 있었습니다. 현재는 다른 여성들의 멘토로 활동하면서 자신감 넘치는 딸을 키우고, 과거에 자신을 일으켜 세웠던 따뜻한 마음을 지금은 다른 사람들에게 베풀고 있습니다.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카르멘은 또 이렇게 덧붙였습니다. "장학금은 단순한 경제적 도움이 아니었어요. 제게는 생명줄과도 같았죠. 제 이야기를 통해 한 여성이 다른 여성을 도우면 어떤 일이 일어날 수 있는지를 보여주고 싶어요."</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이것이 바로 변화의 모습입니다. 한 여성이 일어서면서 다른 여성들도 함께 끌어올리는 거죠.</a:t>
            </a:r>
            <a:endParaRPr lang="ko-KR" dirty="0"/>
          </a:p>
          <a:p>
            <a:pPr algn="l" rtl="0"/>
            <a:r>
              <a:rPr lang="ko-KR" b="0" i="0" u="none" baseline="0">
                <a:highlight>
                  <a:srgbClr val="FFFFFF"/>
                </a:highlight>
              </a:rPr>
              <a:t>[잠시 생각]</a:t>
            </a:r>
            <a:endParaRPr lang="ko-KR" dirty="0"/>
          </a:p>
          <a:p>
            <a:pPr algn="l" rtl="0"/>
            <a:r>
              <a:rPr lang="ko-KR" b="0" i="0" u="none" baseline="0">
                <a:highlight>
                  <a:srgbClr val="FFFFFF"/>
                </a:highlight>
              </a:rPr>
              <a:t> </a:t>
            </a:r>
            <a:endParaRPr lang="ko-KR" dirty="0"/>
          </a:p>
          <a:p>
            <a:pPr algn="l" rtl="0"/>
            <a:r>
              <a:rPr lang="ko-KR" b="0" i="1" u="none" baseline="0">
                <a:highlight>
                  <a:srgbClr val="FFFFFF"/>
                </a:highlight>
              </a:rPr>
              <a:t>(이 이야기와 청중을 연결하는 짧은 생각을 덧붙이세요. 예를 들어, 이 이야기를 통해 떠오른 클럽 활동 또는 직접 목격한 변화의 순간 등을 말해줍니다.)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 </a:t>
            </a:r>
            <a:endParaRPr lang="ko-KR" dirty="0"/>
          </a:p>
          <a:p>
            <a:endParaRPr lang="ko-KR" dirty="0">
              <a:highlight>
                <a:srgbClr val="FFFFFF"/>
              </a:highlight>
              <a:ea typeface="Calibri"/>
              <a:cs typeface="Calibri"/>
            </a:endParaRPr>
          </a:p>
          <a:p>
            <a:endParaRPr lang="ko-K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3</a:t>
            </a:fld>
            <a:endParaRPr lang="ko-KR"/>
          </a:p>
        </p:txBody>
      </p:sp>
    </p:spTree>
    <p:extLst>
      <p:ext uri="{BB962C8B-B14F-4D97-AF65-F5344CB8AC3E}">
        <p14:creationId xmlns:p14="http://schemas.microsoft.com/office/powerpoint/2010/main" val="3962508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b="0" i="0" u="none" baseline="0">
                <a:highlight>
                  <a:srgbClr val="FFFFFF"/>
                </a:highlight>
              </a:rPr>
              <a:t>카르멘이 들려준 것과 같은 이야기를 들을 때마다 우리가 하는 일이 추상적인 것이 아니라 지극히 개인적인 일이라는 것을 다시금 깨닫게 됩니다. 여러분의 행동으로 여성들의 삶이 바뀌고 있습니다.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카르멘의 이야기는 여러분 덕분에 가능해진 수천 가지 이야기 중 하나일 뿐입니다.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지난 한 해 동안 소롭티미스트는 교육 및 훈련 지원금으로 340만 달러 이상을 지급함으로써 전 세계에서 2,300명이 넘는 여성을 도왔습니다.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소롭티미스트 회원들은 31,000시간이 넘는 봉사 활동에 참여했으며, 646명의 신입 회원이 연맹에 가입했습니다.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이것은 단순한 숫자가 아닙니다. 희망과 용기에 관한 이 이야기는 여성들이 목적의식을 가지고 리더십을 발휘할 때 어떤 일이 일어나는지를 보여주는 살아 있는 증거입니다.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[잠시 멈춤]</a:t>
            </a:r>
            <a:endParaRPr lang="ko-KR" dirty="0"/>
          </a:p>
          <a:p>
            <a:endParaRPr lang="ko-KR" dirty="0">
              <a:highlight>
                <a:srgbClr val="FFFFFF"/>
              </a:highlight>
            </a:endParaRPr>
          </a:p>
          <a:p>
            <a:pPr algn="l" rtl="0"/>
            <a:r>
              <a:rPr lang="ko-KR" b="0" i="0" u="none" baseline="0">
                <a:highlight>
                  <a:srgbClr val="FFFFFF"/>
                </a:highlight>
              </a:rPr>
              <a:t>잠시 생각해 볼까요?</a:t>
            </a:r>
            <a:endParaRPr lang="ko-KR" dirty="0"/>
          </a:p>
          <a:p>
            <a:pPr algn="l" rtl="0"/>
            <a:br>
              <a:rPr lang="ko-KR">
                <a:cs typeface="+mn-lt"/>
              </a:rPr>
            </a:br>
            <a:r>
              <a:rPr lang="ko-KR" b="0" i="0" u="none" baseline="0">
                <a:highlight>
                  <a:srgbClr val="FFFFFF"/>
                </a:highlight>
              </a:rPr>
              <a:t>여러분의 클럽 활동 덕분에 삶이 바뀐 여성이나 소녀를 한 명 떠올려 보세요. 마음속으로 그 여성이나 소녀의 모습을 그려보세요. 여러분의 도움 덕분에 그 소녀는 자신에게서 어떤 모습을 발견했습니까?</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옆에 누가 앉아 있다면, 잠시 시간을 내어 그 이야기를 함께 나눠보세요. 혼자 조용히 생각하고 싶으시다면, 그 소녀의 이야기를 마음에 간직하면서 우리의 사명이 왜 중요한지 되새겨 보세요.</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그럼 이제 옆 사람에게 이야기를 들려주세요. 소롭티미스트의 리더십을 통해 어떤 변화가 일어난 것을 목격하셨습니까?</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[1~2분 정도 시간을 줍니다. 미소를 짓고, 경청하고, 회원들이 서로 소통하도록 유도합니다.]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감사합니다. 방금 공유해 주신 이야기들이 바로 소롭티미스트의 핵심입니다. 그 모든 것은 누군가가 '예'라고 말하면서 시작됩니다.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기꺼이 리드하고</a:t>
            </a:r>
            <a:br>
              <a:rPr lang="ko-KR">
                <a:highlight>
                  <a:srgbClr val="FFFFFF"/>
                </a:highlight>
                <a:cs typeface="+mn-lt"/>
              </a:rPr>
            </a:br>
            <a:r>
              <a:rPr lang="ko-KR" b="0" i="0" u="none" baseline="0">
                <a:highlight>
                  <a:srgbClr val="FFFFFF"/>
                </a:highlight>
              </a:rPr>
              <a:t>기꺼이 믿고</a:t>
            </a:r>
            <a:br>
              <a:rPr lang="ko-KR">
                <a:highlight>
                  <a:srgbClr val="FFFFFF"/>
                </a:highlight>
                <a:cs typeface="+mn-lt"/>
              </a:rPr>
            </a:br>
            <a:r>
              <a:rPr lang="ko-KR" b="0" i="0" u="none" baseline="0">
                <a:highlight>
                  <a:srgbClr val="FFFFFF"/>
                </a:highlight>
              </a:rPr>
              <a:t>기꺼이 참여합시다</a:t>
            </a:r>
            <a:endParaRPr lang="ko-KR" dirty="0"/>
          </a:p>
          <a:p>
            <a:pPr algn="l" rtl="0"/>
            <a:br>
              <a:rPr lang="ko-KR">
                <a:highlight>
                  <a:srgbClr val="FFFFFF"/>
                </a:highlight>
                <a:cs typeface="+mn-lt"/>
              </a:rPr>
            </a:br>
            <a:endParaRPr lang="ko-KR">
              <a:highlight>
                <a:srgbClr val="FFFFFF"/>
              </a:highlight>
              <a:ea typeface="Calibri"/>
              <a:cs typeface="Calibri"/>
            </a:endParaRPr>
          </a:p>
          <a:p>
            <a:endParaRPr lang="ko-KR" dirty="0">
              <a:highlight>
                <a:srgbClr val="606060"/>
              </a:highlight>
            </a:endParaRPr>
          </a:p>
          <a:p>
            <a:endParaRPr lang="ko-KR"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ko-KR" b="0" i="0" u="none" baseline="0">
                <a:highlight>
                  <a:srgbClr val="FFFFFF"/>
                </a:highlight>
              </a:rPr>
              <a:t>바로 이러한 목표가 우리의 행동을 더욱 강력하게 합니다. 여러분의 클럽이 캘리포니아, 도쿄, 멕시코시티, 서울 등 어디에 있든지 우리는 한 글로벌 공동체의 일원입니다.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소롭티미스트의 프로젝트는 일본의 멘토링 모임, 칠레의 장학금 프로그램, 한국의 기술 워크숍, 캐나다의 '드림 잇, 비 잇' 세션 등 다양한 형태로 진행되지만 그 목표는 모두 같습니다. 바로 여성과 소녀가 교육을 받고, 자신감과 기회를 얻도록 돕는 것이죠.</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이러한 문화적 차이를 초월한 연대가 바로 소롭티미스트를 강하게 만드는 원동력입니다. 우리는 서로에게서 배웁니다. 우리는 서로를 축하합니다. 그리고 우리는 여성들이 공동의 비전과 존중을 바탕으로 협력할 때, 진정한 변화가 일어난다는 것을 세상에 알릴 것입니다.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처음 소롭티미스트에 합류했을 때, 저는 리더십을 발휘하려면 모든 해답을 알고 있어야 한다고 생각했습니다. 하지만 시간이 지나면서 올바른 질문을 하는 것이 그보다 중요하다는 걸 깨달았습니다.</a:t>
            </a:r>
            <a:endParaRPr lang="ko-KR" dirty="0"/>
          </a:p>
          <a:p>
            <a:pPr algn="l" rtl="0"/>
            <a:r>
              <a:rPr lang="ko-KR" b="0" i="0" u="none" baseline="0">
                <a:highlight>
                  <a:srgbClr val="FFFFFF"/>
                </a:highlight>
              </a:rPr>
              <a:t>우리 회원들에게 필요한 것은 무엇일까? 어떻게 하면 장벽을 허물 수 있을까? 여성이나 소녀 한 명에게라도 더 도달하려면 누구에게 도움을 요청해야 할까?</a:t>
            </a:r>
            <a:endParaRPr lang="ko-KR" dirty="0"/>
          </a:p>
          <a:p>
            <a:pPr algn="l" rtl="0"/>
            <a:r>
              <a:rPr lang="ko-KR" b="0" i="0" u="none" baseline="0">
                <a:highlight>
                  <a:srgbClr val="FFFFFF"/>
                </a:highlight>
              </a:rPr>
              <a:t> </a:t>
            </a:r>
            <a:endParaRPr lang="ko-KR" dirty="0"/>
          </a:p>
          <a:p>
            <a:pPr algn="l" rtl="0"/>
            <a:r>
              <a:rPr lang="ko-KR" b="0" i="1" u="none" baseline="0">
                <a:highlight>
                  <a:srgbClr val="FFFFFF"/>
                </a:highlight>
              </a:rPr>
              <a:t>(여기에 리더십 경험담을 추가해 주세요. 계획대로 되지 않았지만 그 경험을 통해 배우거나 성장했던 사례도 좋습니다.)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제가 회원이 된 첫 해, 한 프로젝트에 자원했던 기억이 납니다. 프로젝트가 계획대로 진행되지는 않았죠. 그렇지만 그 경험을 통해 저는 아주 중요한 사실을 깨달았습니다. 리더십이란 완벽함이 아니라 인내라는 것입니다.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모든 리더십 경험은 저를 변화시켰습니다. 인내, 겸손, 그리고 다른 사람들이 성공하는 모습을 보는 기쁨을 가르쳐 주었습니다. 리더십을 통한 혁신은 결코 일방적인 것이 아니기 때문입니다. 그래서 우리가 다른 사람들을 도우면, 우리 자신도 함께 성장합니다.</a:t>
            </a:r>
            <a:endParaRPr lang="ko-KR" dirty="0"/>
          </a:p>
          <a:p>
            <a:pPr algn="l" rtl="0"/>
            <a:r>
              <a:rPr lang="ko-KR" b="0" i="0" u="none" baseline="0">
                <a:highlight>
                  <a:srgbClr val="FFFFFF"/>
                </a:highlight>
              </a:rPr>
              <a:t> </a:t>
            </a:r>
            <a:endParaRPr lang="ko-KR" dirty="0"/>
          </a:p>
          <a:p>
            <a:endParaRPr lang="ko-KR" b="1" dirty="0">
              <a:highlight>
                <a:srgbClr val="FFFFFF"/>
              </a:highlight>
              <a:ea typeface="Calibri"/>
              <a:cs typeface="Calibri"/>
            </a:endParaRPr>
          </a:p>
          <a:p>
            <a:endParaRPr lang="ko-KR"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5</a:t>
            </a:fld>
            <a:endParaRPr lang="ko-KR"/>
          </a:p>
        </p:txBody>
      </p:sp>
    </p:spTree>
    <p:extLst>
      <p:ext uri="{BB962C8B-B14F-4D97-AF65-F5344CB8AC3E}">
        <p14:creationId xmlns:p14="http://schemas.microsoft.com/office/powerpoint/2010/main" val="48831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b="0" i="0" u="none" baseline="0">
                <a:highlight>
                  <a:srgbClr val="FFFFFF"/>
                </a:highlight>
              </a:rPr>
              <a:t>그러면 우리 클럽과 리전에서 어떻게 이러한 정신을 계속 이어갈 수 있을까요?</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항상 호기심을 가져야 합니다. 새로운 목소리, 특히 자신의 힘을 찾아가는 젊은 여성의 목소리에 귀를 기울여야 합니다. 회원이 된 지 30년이 되었든 3개월이 되었든 상관없이 모든 사람이 리더십을 발휘할 수 있는 공간을 창출해야 합니다. 교육, 멘토링, 열린 대화에 투자해야 합니다.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그리고 무엇보다도 일상의 업무를 '교육과 기회를 통해 삶을 변화시킨다'는 공동의 목표와 연결해야 합니다.</a:t>
            </a:r>
            <a:endParaRPr lang="ko-KR"/>
          </a:p>
          <a:p>
            <a:pPr algn="l" rtl="0"/>
            <a:r>
              <a:rPr lang="ko-KR" b="0" i="0" u="none" baseline="0">
                <a:highlight>
                  <a:srgbClr val="FFFFFF"/>
                </a:highlight>
              </a:rPr>
              <a:t> </a:t>
            </a:r>
            <a:endParaRPr lang="ko-KR" dirty="0"/>
          </a:p>
          <a:p>
            <a:pPr algn="l" rtl="0"/>
            <a:r>
              <a:rPr lang="ko-KR" b="0" i="1" u="none" baseline="0">
                <a:highlight>
                  <a:srgbClr val="FFFFFF"/>
                </a:highlight>
              </a:rPr>
              <a:t>(청중에게 유의미한 행동 유도 멘트나 과제를 추가하세요. 리전이나 클럽에서 구체적으로 실천할 수 있는 내용이면 좋습니다.)</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모든 클럽이 총회를 마친 후 대담하고 새로운 아이디어 한 가지를 갖고 떠난다고 상상해 보세요. 그로 인해 협력 기회가 하나 더 체결되고, 한 명의 여성을 더 돕게 될 수도 있죠. 여기 계신 모든 소롭티미스트 회원이 올해 각자 리더십을 발휘하는 한 가지 행동을 실천한다면, 그 파급 효과가 얼마나 클지도 상상해 보세요.</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'드림 잇, 비 잇'에 참여한 소녀를 멘토링해 보세요. '리브 유어 드림 상' 신청자를 추천해 보세요. 지역사회에서 평등에 관한 대화를 시작해 보세요. 또는, 소롭티미스트에 관해 한 번도 들어보지 못한 사람에게 여러분의 경험을 들려주세요.</a:t>
            </a:r>
            <a:endParaRPr lang="ko-KR"/>
          </a:p>
          <a:p>
            <a:pPr algn="l" rtl="0"/>
            <a:r>
              <a:rPr lang="ko-KR" b="0" i="0" u="none" baseline="0">
                <a:highlight>
                  <a:srgbClr val="FFFFFF"/>
                </a:highlight>
              </a:rPr>
              <a:t> </a:t>
            </a:r>
            <a:endParaRPr lang="ko-KR" dirty="0"/>
          </a:p>
          <a:p>
            <a:pPr algn="l" rtl="0"/>
            <a:r>
              <a:rPr lang="ko-KR" b="0" i="0" u="none" baseline="0">
                <a:highlight>
                  <a:srgbClr val="FFFFFF"/>
                </a:highlight>
              </a:rPr>
              <a:t>작은 활동이 수백 개의 클럽에서 일어난다면 세상을 바꿀 수 있을 것입니다.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리더십을 통한 변화는 용기에서 시작하여 소통을 통해 성장하고 희망으로 지속됩니다.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여성이 배울 권리, 주도할 권리, 그리고 꿈꿀 권리를 옹호할 때마다 여러분도 미래를 설계하는 일에 동참하게 됩니다.</a:t>
            </a:r>
            <a:endParaRPr lang="ko-KR" dirty="0"/>
          </a:p>
          <a:p>
            <a:pPr algn="l" rtl="0"/>
            <a:r>
              <a:rPr lang="ko-KR" b="0" i="0" u="none" baseline="0">
                <a:highlight>
                  <a:srgbClr val="FFFFFF"/>
                </a:highlight>
              </a:rPr>
              <a:t> </a:t>
            </a:r>
            <a:endParaRPr lang="ko-KR" dirty="0"/>
          </a:p>
          <a:p>
            <a:pPr algn="l" rtl="0"/>
            <a:r>
              <a:rPr lang="ko-KR" b="0" i="1" u="none" baseline="0">
                <a:highlight>
                  <a:srgbClr val="FFFFFF"/>
                </a:highlight>
              </a:rPr>
              <a:t>(마지막으로 소감이나 감사의 표현을 덧붙이세요. 소롭티미스트 임원이 되는 것이 개인적으로 자신에게 어떤 의미인지 공유해 주세요.)</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오늘 이 자리에 서 있는 저는 깊은 감사를 느낍니다. 우리가 이뤄낸 성과뿐만 아니라, 여러분 한 분 한 분에게서 볼 수 있는 리더십에 진심으로 감사드립니다. 여러분 덕분에 용기가 증명되었으며, 용기에는 전염성이 있다는 것을 깨닫습니다.</a:t>
            </a:r>
            <a:endParaRPr lang="ko-KR" dirty="0"/>
          </a:p>
          <a:p>
            <a:pPr algn="l" rtl="0"/>
            <a:r>
              <a:rPr lang="ko-KR" b="0" i="0" u="none" baseline="0">
                <a:highlight>
                  <a:srgbClr val="FFFFFF"/>
                </a:highlight>
              </a:rPr>
              <a:t>앞으로 우리에게 펼쳐질 다음 세기를 위해 진정으로 앞장서고, 호기심으로 변화를 받아들이며, 우리 뒤를 이을 사람들에게 길을 밝혀주시기를 바랍니다. 우리는 문화, 언어, 세대를 초월하여 하나의 소롭티미스트 운동을 함께 진행하며 리더십, 용기, 희망으로 삶을 변화시키고 있습니다.</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[잠시 멈춤. 미소.]</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리더십과 봉사, 그리고 수많은 삶을 변화시키려는 여러분의 노력에 감사드립니다.</a:t>
            </a:r>
            <a:endParaRPr lang="ko-KR" dirty="0"/>
          </a:p>
          <a:p>
            <a:pPr algn="l" rtl="0"/>
            <a:r>
              <a:rPr lang="ko-KR" b="0" i="1" u="none" baseline="0">
                <a:highlight>
                  <a:srgbClr val="FFFFFF"/>
                </a:highlight>
              </a:rPr>
              <a:t>[선택 가능: 청중의 박수를 유도하는 마무리 발언]</a:t>
            </a:r>
            <a:endParaRPr lang="ko-KR" dirty="0"/>
          </a:p>
          <a:p>
            <a:pPr algn="l" rtl="0"/>
            <a:r>
              <a:rPr lang="ko-KR" b="0" i="0" u="none" baseline="0">
                <a:highlight>
                  <a:srgbClr val="FFFFFF"/>
                </a:highlight>
              </a:rPr>
              <a:t> </a:t>
            </a:r>
            <a:endParaRPr lang="ko-KR" dirty="0"/>
          </a:p>
          <a:p>
            <a:pPr algn="l" rtl="0"/>
            <a:r>
              <a:rPr lang="ko-KR" b="0" i="0" u="none" baseline="0">
                <a:highlight>
                  <a:srgbClr val="FFFFFF"/>
                </a:highlight>
              </a:rPr>
              <a:t>우리는 다함께 소롭티미스트이며, 우리는 다함께 세상을 변화시킵니다.</a:t>
            </a:r>
            <a:endParaRPr lang="ko-KR" dirty="0"/>
          </a:p>
          <a:p>
            <a:endParaRPr lang="ko-KR" b="1" dirty="0">
              <a:highlight>
                <a:srgbClr val="FFFFFF"/>
              </a:highlight>
              <a:ea typeface="Calibri"/>
              <a:cs typeface="Calibri"/>
            </a:endParaRPr>
          </a:p>
          <a:p>
            <a:endParaRPr lang="ko-KR" dirty="0">
              <a:highlight>
                <a:srgbClr val="606060"/>
              </a:high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896509" y="3023388"/>
            <a:ext cx="13867462" cy="2581109"/>
          </a:xfrm>
          <a:prstGeom prst="rect">
            <a:avLst/>
          </a:prstGeom>
        </p:spPr>
        <p:txBody>
          <a:bodyPr lIns="0" tIns="0" rIns="0" bIns="0" rtlCol="0" anchor="t">
            <a:spAutoFit/>
          </a:bodyPr>
          <a:lstStyle/>
          <a:p>
            <a:pPr algn="l" rtl="0">
              <a:lnSpc>
                <a:spcPts val="9960"/>
              </a:lnSpc>
            </a:pPr>
            <a:r>
              <a:rPr lang="ko-KR" sz="9861" b="0" i="0" u="none" baseline="0">
                <a:solidFill>
                  <a:srgbClr val="293374"/>
                </a:solidFill>
                <a:latin typeface="Effra 1"/>
                <a:ea typeface="Effra 1"/>
                <a:cs typeface="Effra 1"/>
                <a:sym typeface="Effra 1"/>
              </a:rPr>
              <a:t>리더십을 통한</a:t>
            </a:r>
          </a:p>
          <a:p>
            <a:pPr algn="l" rtl="0">
              <a:lnSpc>
                <a:spcPts val="9960"/>
              </a:lnSpc>
            </a:pPr>
            <a:r>
              <a:rPr lang="ko-KR" sz="9861" b="0" i="0" u="none" baseline="0">
                <a:solidFill>
                  <a:srgbClr val="293374"/>
                </a:solidFill>
                <a:latin typeface="Effra 1"/>
                <a:ea typeface="Effra 1"/>
                <a:cs typeface="Effra 1"/>
                <a:sym typeface="Effra 1"/>
              </a:rPr>
              <a:t>변화</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ko-KR" sz="2200" b="1" i="0" u="none" spc="109" baseline="0">
                <a:solidFill>
                  <a:srgbClr val="293374"/>
                </a:solidFill>
                <a:latin typeface="Calibri"/>
                <a:ea typeface="Calibri"/>
                <a:cs typeface="Calibri"/>
                <a:sym typeface="Calibri (MS) Bold"/>
              </a:rPr>
              <a:t>SOROPTIMIST INTERNATIONAL OF THE AMERICAS, INC</a:t>
            </a:r>
            <a:endParaRPr lang="ko-KR" sz="2200" b="1" spc="109">
              <a:solidFill>
                <a:srgbClr val="293374"/>
              </a:solidFill>
              <a:latin typeface="Calibri"/>
              <a:ea typeface="Calibri"/>
              <a:cs typeface="Calibri"/>
            </a:endParaRPr>
          </a:p>
        </p:txBody>
      </p:sp>
      <p:sp>
        <p:nvSpPr>
          <p:cNvPr id="9" name="TextBox 9"/>
          <p:cNvSpPr txBox="1"/>
          <p:nvPr/>
        </p:nvSpPr>
        <p:spPr>
          <a:xfrm>
            <a:off x="1028700" y="5747285"/>
            <a:ext cx="9368954" cy="887630"/>
          </a:xfrm>
          <a:prstGeom prst="rect">
            <a:avLst/>
          </a:prstGeom>
        </p:spPr>
        <p:txBody>
          <a:bodyPr lIns="0" tIns="0" rIns="0" bIns="0" rtlCol="0" anchor="t">
            <a:spAutoFit/>
          </a:bodyPr>
          <a:lstStyle/>
          <a:p>
            <a:pPr algn="l" rtl="0">
              <a:lnSpc>
                <a:spcPts val="7250"/>
              </a:lnSpc>
            </a:pPr>
            <a:r>
              <a:rPr lang="ko-KR" sz="5178" b="0" i="0" u="none" baseline="0">
                <a:solidFill>
                  <a:srgbClr val="518BC9"/>
                </a:solidFill>
                <a:latin typeface="Effra 1"/>
                <a:ea typeface="Effra 1"/>
                <a:cs typeface="Effra 1"/>
                <a:sym typeface="Effra 1"/>
              </a:rPr>
              <a:t>여성이 주도할 때, 삶이 변화합니다.</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805" r="-59460" b="-30095"/>
              </a:stretch>
            </a:blipFill>
          </p:spPr>
        </p:sp>
      </p:grpSp>
      <p:sp>
        <p:nvSpPr>
          <p:cNvPr id="6" name="TextBox 6"/>
          <p:cNvSpPr txBox="1"/>
          <p:nvPr/>
        </p:nvSpPr>
        <p:spPr>
          <a:xfrm>
            <a:off x="990792" y="3880671"/>
            <a:ext cx="8153208" cy="2677796"/>
          </a:xfrm>
          <a:prstGeom prst="rect">
            <a:avLst/>
          </a:prstGeom>
        </p:spPr>
        <p:txBody>
          <a:bodyPr lIns="0" tIns="0" rIns="0" bIns="0" rtlCol="0" anchor="t">
            <a:spAutoFit/>
          </a:bodyPr>
          <a:lstStyle/>
          <a:p>
            <a:pPr marL="798195" lvl="1" indent="-398780" algn="l" rtl="0">
              <a:lnSpc>
                <a:spcPts val="5179"/>
              </a:lnSpc>
              <a:buFont typeface="Arial"/>
              <a:buChar char="•"/>
            </a:pPr>
            <a:r>
              <a:rPr lang="ko-KR" sz="3650" b="0" i="0" u="none" baseline="0">
                <a:solidFill>
                  <a:srgbClr val="000000"/>
                </a:solidFill>
                <a:latin typeface="Calibri"/>
                <a:ea typeface="Calibri"/>
                <a:cs typeface="Calibri"/>
                <a:sym typeface="Calibri (MS)"/>
              </a:rPr>
              <a:t>안주하지 않는 용기</a:t>
            </a:r>
            <a:endParaRPr lang="ko-KR" sz="3650">
              <a:solidFill>
                <a:srgbClr val="000000"/>
              </a:solidFill>
              <a:latin typeface="Calibri"/>
              <a:ea typeface="Calibri"/>
              <a:cs typeface="Calibri"/>
            </a:endParaRPr>
          </a:p>
          <a:p>
            <a:pPr marL="798195" lvl="1" indent="-398780" algn="l" rtl="0">
              <a:lnSpc>
                <a:spcPts val="5179"/>
              </a:lnSpc>
              <a:buFont typeface="Arial"/>
              <a:buChar char="•"/>
            </a:pPr>
            <a:r>
              <a:rPr lang="ko-KR" sz="3650" b="0" i="0" u="none" baseline="0">
                <a:solidFill>
                  <a:srgbClr val="000000"/>
                </a:solidFill>
                <a:latin typeface="Calibri"/>
                <a:ea typeface="Calibri"/>
                <a:cs typeface="Calibri"/>
                <a:sym typeface="Calibri (MS)"/>
              </a:rPr>
              <a:t>공감하는 경청</a:t>
            </a:r>
            <a:endParaRPr lang="ko-KR" sz="3650">
              <a:solidFill>
                <a:srgbClr val="000000"/>
              </a:solidFill>
              <a:latin typeface="Calibri"/>
              <a:ea typeface="Calibri"/>
              <a:cs typeface="Calibri"/>
            </a:endParaRPr>
          </a:p>
          <a:p>
            <a:pPr marL="798195" lvl="1" indent="-398780" algn="l" rtl="0">
              <a:lnSpc>
                <a:spcPts val="5179"/>
              </a:lnSpc>
              <a:buFont typeface="Arial"/>
              <a:buChar char="•"/>
            </a:pPr>
            <a:r>
              <a:rPr lang="ko-KR" sz="3650" b="0" i="0" u="none" baseline="0">
                <a:solidFill>
                  <a:srgbClr val="000000"/>
                </a:solidFill>
                <a:latin typeface="Calibri"/>
                <a:ea typeface="Calibri"/>
                <a:cs typeface="Calibri"/>
                <a:sym typeface="Calibri (MS)"/>
              </a:rPr>
              <a:t>연민 어린 행동</a:t>
            </a:r>
            <a:endParaRPr lang="ko-KR" sz="3650">
              <a:solidFill>
                <a:srgbClr val="000000"/>
              </a:solidFill>
              <a:latin typeface="Calibri"/>
              <a:ea typeface="Calibri"/>
              <a:cs typeface="Calibri"/>
            </a:endParaRPr>
          </a:p>
          <a:p>
            <a:pPr marL="798195" lvl="1" indent="-398780" algn="l" rtl="0">
              <a:lnSpc>
                <a:spcPts val="5179"/>
              </a:lnSpc>
              <a:buFont typeface="Arial"/>
              <a:buChar char="•"/>
            </a:pPr>
            <a:r>
              <a:rPr lang="ko-KR" sz="3650" b="0" i="0" u="none" baseline="0">
                <a:solidFill>
                  <a:srgbClr val="000000"/>
                </a:solidFill>
                <a:latin typeface="Calibri"/>
                <a:ea typeface="Calibri"/>
                <a:cs typeface="Calibri"/>
                <a:sym typeface="Calibri (MS)"/>
              </a:rPr>
              <a:t>타인에게 기회 부여</a:t>
            </a:r>
            <a:endParaRPr lang="ko-KR" sz="3650">
              <a:solidFill>
                <a:srgbClr val="000000"/>
              </a:solidFill>
              <a:latin typeface="Calibri"/>
              <a:ea typeface="Calibri"/>
              <a:cs typeface="Calibri"/>
            </a:endParaRPr>
          </a:p>
        </p:txBody>
      </p:sp>
      <p:sp>
        <p:nvSpPr>
          <p:cNvPr id="7" name="TextBox 7"/>
          <p:cNvSpPr txBox="1"/>
          <p:nvPr/>
        </p:nvSpPr>
        <p:spPr>
          <a:xfrm>
            <a:off x="990792" y="2654586"/>
            <a:ext cx="8622800" cy="981101"/>
          </a:xfrm>
          <a:prstGeom prst="rect">
            <a:avLst/>
          </a:prstGeom>
        </p:spPr>
        <p:txBody>
          <a:bodyPr lIns="0" tIns="0" rIns="0" bIns="0" rtlCol="0" anchor="t">
            <a:spAutoFit/>
          </a:bodyPr>
          <a:lstStyle/>
          <a:p>
            <a:pPr algn="l" rtl="0">
              <a:lnSpc>
                <a:spcPts val="7799"/>
              </a:lnSpc>
            </a:pPr>
            <a:r>
              <a:rPr lang="ko-KR" sz="6500" b="0" i="0" u="none" baseline="0">
                <a:solidFill>
                  <a:srgbClr val="293374"/>
                </a:solidFill>
                <a:latin typeface="Effra 1"/>
                <a:ea typeface="Effra 1"/>
                <a:cs typeface="Effra 1"/>
                <a:sym typeface="Effra 1"/>
              </a:rPr>
              <a:t>리더십은 선택입니다</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grpSp>
        <p:nvGrpSpPr>
          <p:cNvPr id="3" name="Group 3"/>
          <p:cNvGrpSpPr/>
          <p:nvPr/>
        </p:nvGrpSpPr>
        <p:grpSpPr>
          <a:xfrm>
            <a:off x="10121452" y="0"/>
            <a:ext cx="8294467" cy="10287000"/>
            <a:chOff x="0" y="0"/>
            <a:chExt cx="11059289" cy="13716000"/>
          </a:xfrm>
        </p:grpSpPr>
        <p:sp>
          <p:nvSpPr>
            <p:cNvPr id="4" name="Freeform 4"/>
            <p:cNvSpPr/>
            <p:nvPr/>
          </p:nvSpPr>
          <p:spPr>
            <a:xfrm>
              <a:off x="0" y="0"/>
              <a:ext cx="11059338" cy="13715930"/>
            </a:xfrm>
            <a:custGeom>
              <a:avLst/>
              <a:gdLst/>
              <a:ahLst/>
              <a:cxnLst/>
              <a:rect l="l" t="t" r="r" b="b"/>
              <a:pathLst>
                <a:path w="11059338" h="13715930">
                  <a:moveTo>
                    <a:pt x="0" y="0"/>
                  </a:moveTo>
                  <a:lnTo>
                    <a:pt x="11059338" y="0"/>
                  </a:lnTo>
                  <a:lnTo>
                    <a:pt x="11059338" y="13715930"/>
                  </a:lnTo>
                  <a:lnTo>
                    <a:pt x="0" y="13715930"/>
                  </a:lnTo>
                  <a:lnTo>
                    <a:pt x="0" y="0"/>
                  </a:lnTo>
                  <a:close/>
                </a:path>
              </a:pathLst>
            </a:custGeom>
            <a:blipFill>
              <a:blip r:embed="rId4"/>
              <a:stretch>
                <a:fillRect l="-13460" t="-14343" b="-14343"/>
              </a:stretch>
            </a:blipFill>
          </p:spPr>
        </p:sp>
      </p:grpSp>
      <p:sp>
        <p:nvSpPr>
          <p:cNvPr id="5" name="Freeform 5"/>
          <p:cNvSpPr/>
          <p:nvPr/>
        </p:nvSpPr>
        <p:spPr>
          <a:xfrm>
            <a:off x="844561"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sp>
      <p:grpSp>
        <p:nvGrpSpPr>
          <p:cNvPr id="6" name="Group 6"/>
          <p:cNvGrpSpPr/>
          <p:nvPr/>
        </p:nvGrpSpPr>
        <p:grpSpPr>
          <a:xfrm>
            <a:off x="10790694" y="7490337"/>
            <a:ext cx="6846317" cy="2211466"/>
            <a:chOff x="0" y="0"/>
            <a:chExt cx="1803145" cy="582444"/>
          </a:xfrm>
        </p:grpSpPr>
        <p:sp>
          <p:nvSpPr>
            <p:cNvPr id="7" name="Freeform 7"/>
            <p:cNvSpPr/>
            <p:nvPr/>
          </p:nvSpPr>
          <p:spPr>
            <a:xfrm>
              <a:off x="0" y="0"/>
              <a:ext cx="1803145" cy="582444"/>
            </a:xfrm>
            <a:custGeom>
              <a:avLst/>
              <a:gdLst/>
              <a:ahLst/>
              <a:cxnLst/>
              <a:rect l="l" t="t" r="r" b="b"/>
              <a:pathLst>
                <a:path w="1803145" h="582444">
                  <a:moveTo>
                    <a:pt x="0" y="0"/>
                  </a:moveTo>
                  <a:lnTo>
                    <a:pt x="1803145" y="0"/>
                  </a:lnTo>
                  <a:lnTo>
                    <a:pt x="1803145" y="582444"/>
                  </a:lnTo>
                  <a:lnTo>
                    <a:pt x="0" y="582444"/>
                  </a:lnTo>
                  <a:close/>
                </a:path>
              </a:pathLst>
            </a:custGeom>
            <a:solidFill>
              <a:srgbClr val="FFFFFF"/>
            </a:solidFill>
          </p:spPr>
        </p:sp>
        <p:sp>
          <p:nvSpPr>
            <p:cNvPr id="8" name="TextBox 8"/>
            <p:cNvSpPr txBox="1"/>
            <p:nvPr/>
          </p:nvSpPr>
          <p:spPr>
            <a:xfrm>
              <a:off x="0" y="-38100"/>
              <a:ext cx="1803145" cy="620544"/>
            </a:xfrm>
            <a:prstGeom prst="rect">
              <a:avLst/>
            </a:prstGeom>
          </p:spPr>
          <p:txBody>
            <a:bodyPr lIns="50800" tIns="50800" rIns="50800" bIns="50800" rtlCol="0" anchor="ctr"/>
            <a:lstStyle/>
            <a:p>
              <a:pPr algn="ctr" rtl="0">
                <a:lnSpc>
                  <a:spcPts val="2541"/>
                </a:lnSpc>
              </a:pPr>
              <a:endParaRPr/>
            </a:p>
          </p:txBody>
        </p:sp>
      </p:grpSp>
      <p:sp>
        <p:nvSpPr>
          <p:cNvPr id="9" name="TextBox 9"/>
          <p:cNvSpPr txBox="1"/>
          <p:nvPr/>
        </p:nvSpPr>
        <p:spPr>
          <a:xfrm>
            <a:off x="11067420" y="7589158"/>
            <a:ext cx="6271487" cy="2004075"/>
          </a:xfrm>
          <a:prstGeom prst="rect">
            <a:avLst/>
          </a:prstGeom>
        </p:spPr>
        <p:txBody>
          <a:bodyPr lIns="0" tIns="0" rIns="0" bIns="0" rtlCol="0" anchor="t">
            <a:spAutoFit/>
          </a:bodyPr>
          <a:lstStyle/>
          <a:p>
            <a:pPr algn="ctr" rtl="0">
              <a:lnSpc>
                <a:spcPts val="7699"/>
              </a:lnSpc>
            </a:pPr>
            <a:r>
              <a:rPr lang="ko-KR" sz="5450" b="1" i="0" u="none" baseline="0">
                <a:solidFill>
                  <a:srgbClr val="101852"/>
                </a:solidFill>
                <a:latin typeface="Calibri"/>
                <a:ea typeface="Calibri"/>
                <a:cs typeface="Calibri"/>
                <a:sym typeface="Calibri (MS) Bold"/>
              </a:rPr>
              <a:t>카르멘(Kharmen)</a:t>
            </a:r>
            <a:endParaRPr lang="ko-KR" sz="5450" b="1">
              <a:solidFill>
                <a:srgbClr val="101852"/>
              </a:solidFill>
              <a:latin typeface="Calibri"/>
              <a:ea typeface="Calibri"/>
              <a:cs typeface="Calibri"/>
            </a:endParaRPr>
          </a:p>
          <a:p>
            <a:pPr algn="ctr" rtl="0">
              <a:lnSpc>
                <a:spcPts val="4059"/>
              </a:lnSpc>
            </a:pPr>
            <a:r>
              <a:rPr lang="ko-KR" sz="2850" b="0" i="0" u="none" baseline="0">
                <a:solidFill>
                  <a:srgbClr val="101852"/>
                </a:solidFill>
                <a:latin typeface="Calibri"/>
                <a:ea typeface="Calibri"/>
                <a:cs typeface="Calibri"/>
                <a:sym typeface="Calibri (MS)"/>
              </a:rPr>
              <a:t> '리브 유어 드림 상' 수상자 | 2018</a:t>
            </a:r>
            <a:endParaRPr lang="ko-KR" sz="2850">
              <a:solidFill>
                <a:srgbClr val="101852"/>
              </a:solidFill>
              <a:latin typeface="Calibri"/>
              <a:ea typeface="Calibri"/>
              <a:cs typeface="Calibri"/>
            </a:endParaRPr>
          </a:p>
          <a:p>
            <a:pPr algn="ctr" rtl="0">
              <a:lnSpc>
                <a:spcPts val="4059"/>
              </a:lnSpc>
            </a:pPr>
            <a:endParaRPr lang="ko-KR" sz="2850" dirty="0">
              <a:solidFill>
                <a:srgbClr val="101852"/>
              </a:solidFill>
              <a:latin typeface="Calibri"/>
              <a:ea typeface="Calibri"/>
              <a:cs typeface="Calibri"/>
            </a:endParaRPr>
          </a:p>
        </p:txBody>
      </p:sp>
      <p:sp>
        <p:nvSpPr>
          <p:cNvPr id="10" name="TextBox 10"/>
          <p:cNvSpPr txBox="1"/>
          <p:nvPr/>
        </p:nvSpPr>
        <p:spPr>
          <a:xfrm>
            <a:off x="1028700" y="3660025"/>
            <a:ext cx="8936221" cy="2943651"/>
          </a:xfrm>
          <a:prstGeom prst="rect">
            <a:avLst/>
          </a:prstGeom>
        </p:spPr>
        <p:txBody>
          <a:bodyPr lIns="0" tIns="0" rIns="0" bIns="0" rtlCol="0" anchor="t">
            <a:spAutoFit/>
          </a:bodyPr>
          <a:lstStyle/>
          <a:p>
            <a:pPr algn="l" rtl="0">
              <a:lnSpc>
                <a:spcPts val="7793"/>
              </a:lnSpc>
            </a:pPr>
            <a:r>
              <a:rPr lang="ko-KR" sz="6500" b="0" i="0" u="none" baseline="0">
                <a:solidFill>
                  <a:srgbClr val="FFFFFF"/>
                </a:solidFill>
                <a:latin typeface="Effra 1"/>
                <a:ea typeface="Effra 1"/>
                <a:cs typeface="Effra 1"/>
                <a:sym typeface="Effra 1"/>
              </a:rPr>
              <a:t>한 명의 여성. </a:t>
            </a:r>
          </a:p>
          <a:p>
            <a:pPr algn="l" rtl="0">
              <a:lnSpc>
                <a:spcPts val="7799"/>
              </a:lnSpc>
            </a:pPr>
            <a:r>
              <a:rPr lang="ko-KR" sz="6500" b="0" i="0" u="none" baseline="0">
                <a:solidFill>
                  <a:srgbClr val="FFFFFF"/>
                </a:solidFill>
                <a:latin typeface="Effra 1"/>
                <a:ea typeface="Effra 1"/>
                <a:cs typeface="Effra 1"/>
                <a:sym typeface="Effra 1"/>
              </a:rPr>
              <a:t>한 번의 기회. 달라지는 미래.</a:t>
            </a:r>
          </a:p>
        </p:txBody>
      </p:sp>
      <p:sp>
        <p:nvSpPr>
          <p:cNvPr id="11" name="Freeform 11"/>
          <p:cNvSpPr/>
          <p:nvPr/>
        </p:nvSpPr>
        <p:spPr>
          <a:xfrm>
            <a:off x="1028700" y="1548068"/>
            <a:ext cx="3326100" cy="1733277"/>
          </a:xfrm>
          <a:custGeom>
            <a:avLst/>
            <a:gdLst/>
            <a:ahLst/>
            <a:cxnLst/>
            <a:rect l="l" t="t" r="r" b="b"/>
            <a:pathLst>
              <a:path w="3326100" h="1733277">
                <a:moveTo>
                  <a:pt x="0" y="0"/>
                </a:moveTo>
                <a:lnTo>
                  <a:pt x="3326100" y="0"/>
                </a:lnTo>
                <a:lnTo>
                  <a:pt x="3326100" y="1733277"/>
                </a:lnTo>
                <a:lnTo>
                  <a:pt x="0" y="1733277"/>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sp>
        <p:nvSpPr>
          <p:cNvPr id="3" name="Freeform 3"/>
          <p:cNvSpPr/>
          <p:nvPr/>
        </p:nvSpPr>
        <p:spPr>
          <a:xfrm>
            <a:off x="7937377"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sp>
      <p:grpSp>
        <p:nvGrpSpPr>
          <p:cNvPr id="4" name="Group 4"/>
          <p:cNvGrpSpPr/>
          <p:nvPr/>
        </p:nvGrpSpPr>
        <p:grpSpPr>
          <a:xfrm>
            <a:off x="1602322" y="2771465"/>
            <a:ext cx="7179140" cy="1890335"/>
            <a:chOff x="0" y="0"/>
            <a:chExt cx="1636685" cy="430955"/>
          </a:xfrm>
        </p:grpSpPr>
        <p:sp>
          <p:nvSpPr>
            <p:cNvPr id="5" name="Freeform 5"/>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6" name="TextBox 6"/>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8" name="TextBox 8"/>
          <p:cNvSpPr txBox="1"/>
          <p:nvPr/>
        </p:nvSpPr>
        <p:spPr>
          <a:xfrm>
            <a:off x="304800" y="978532"/>
            <a:ext cx="17830800" cy="1073435"/>
          </a:xfrm>
          <a:prstGeom prst="rect">
            <a:avLst/>
          </a:prstGeom>
        </p:spPr>
        <p:txBody>
          <a:bodyPr wrap="square" lIns="0" tIns="0" rIns="0" bIns="0" rtlCol="0" anchor="t">
            <a:spAutoFit/>
          </a:bodyPr>
          <a:lstStyle/>
          <a:p>
            <a:pPr algn="ctr" rtl="0">
              <a:lnSpc>
                <a:spcPts val="9100"/>
              </a:lnSpc>
            </a:pPr>
            <a:r>
              <a:rPr lang="ko-KR" sz="6500" b="0" i="0" u="none" spc="-194" baseline="0" dirty="0">
                <a:solidFill>
                  <a:srgbClr val="FFFFFF"/>
                </a:solidFill>
                <a:latin typeface="Effra 1"/>
                <a:ea typeface="Effra 1"/>
                <a:cs typeface="Effra 1"/>
                <a:sym typeface="Effra 1"/>
              </a:rPr>
              <a:t>여러분의 리더십이 변화의 불씨입니다</a:t>
            </a:r>
          </a:p>
        </p:txBody>
      </p:sp>
      <p:sp>
        <p:nvSpPr>
          <p:cNvPr id="9" name="TextBox 9"/>
          <p:cNvSpPr txBox="1"/>
          <p:nvPr/>
        </p:nvSpPr>
        <p:spPr>
          <a:xfrm>
            <a:off x="3092340" y="3156460"/>
            <a:ext cx="4196686" cy="976358"/>
          </a:xfrm>
          <a:prstGeom prst="rect">
            <a:avLst/>
          </a:prstGeom>
        </p:spPr>
        <p:txBody>
          <a:bodyPr lIns="0" tIns="0" rIns="0" bIns="0" rtlCol="0" anchor="t">
            <a:spAutoFit/>
          </a:bodyPr>
          <a:lstStyle/>
          <a:p>
            <a:pPr algn="ctr" rtl="0">
              <a:lnSpc>
                <a:spcPts val="3834"/>
              </a:lnSpc>
            </a:pPr>
            <a:r>
              <a:rPr lang="ko-KR" sz="3650" b="1" i="0" u="none" spc="-110" baseline="0">
                <a:solidFill>
                  <a:srgbClr val="FFFFFF"/>
                </a:solidFill>
                <a:latin typeface="Calibri"/>
                <a:ea typeface="Calibri"/>
                <a:cs typeface="Calibri"/>
                <a:sym typeface="Calibri (MS) Bold"/>
              </a:rPr>
              <a:t>$340만 </a:t>
            </a:r>
            <a:r>
              <a:rPr lang="ko-KR" sz="3650" b="0" i="0" u="none" spc="-110" baseline="0">
                <a:solidFill>
                  <a:srgbClr val="FFFFFF"/>
                </a:solidFill>
                <a:latin typeface="Calibri"/>
                <a:ea typeface="Calibri"/>
                <a:cs typeface="Calibri"/>
                <a:sym typeface="Calibri (MS)"/>
              </a:rPr>
              <a:t>여성 교육에 투자</a:t>
            </a:r>
            <a:endParaRPr lang="ko-KR" sz="3650" spc="-110">
              <a:solidFill>
                <a:srgbClr val="FFFFFF"/>
              </a:solidFill>
              <a:latin typeface="Calibri"/>
              <a:ea typeface="Calibri"/>
              <a:cs typeface="Calibri"/>
            </a:endParaRPr>
          </a:p>
        </p:txBody>
      </p:sp>
      <p:grpSp>
        <p:nvGrpSpPr>
          <p:cNvPr id="10" name="Group 10"/>
          <p:cNvGrpSpPr/>
          <p:nvPr/>
        </p:nvGrpSpPr>
        <p:grpSpPr>
          <a:xfrm>
            <a:off x="9148894" y="2771465"/>
            <a:ext cx="7179140" cy="1890335"/>
            <a:chOff x="0" y="0"/>
            <a:chExt cx="1636685" cy="430955"/>
          </a:xfrm>
        </p:grpSpPr>
        <p:sp>
          <p:nvSpPr>
            <p:cNvPr id="11" name="Freeform 1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2" name="TextBox 1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4" name="TextBox 14"/>
          <p:cNvSpPr txBox="1"/>
          <p:nvPr/>
        </p:nvSpPr>
        <p:spPr>
          <a:xfrm>
            <a:off x="10638194" y="3156460"/>
            <a:ext cx="4196686" cy="976358"/>
          </a:xfrm>
          <a:prstGeom prst="rect">
            <a:avLst/>
          </a:prstGeom>
        </p:spPr>
        <p:txBody>
          <a:bodyPr lIns="0" tIns="0" rIns="0" bIns="0" rtlCol="0" anchor="t">
            <a:spAutoFit/>
          </a:bodyPr>
          <a:lstStyle/>
          <a:p>
            <a:pPr algn="ctr" rtl="0">
              <a:lnSpc>
                <a:spcPts val="3834"/>
              </a:lnSpc>
            </a:pPr>
            <a:r>
              <a:rPr lang="ko-KR" sz="3650" b="1" i="0" u="none" spc="-110" baseline="0">
                <a:solidFill>
                  <a:srgbClr val="FFFFFF"/>
                </a:solidFill>
                <a:latin typeface="Calibri"/>
                <a:ea typeface="Calibri"/>
                <a:cs typeface="Calibri"/>
                <a:sym typeface="Calibri (MS) Bold"/>
              </a:rPr>
              <a:t>2,300명+ </a:t>
            </a:r>
            <a:r>
              <a:rPr lang="ko-KR" sz="3650" b="0" i="0" u="none" spc="-110" baseline="0">
                <a:solidFill>
                  <a:srgbClr val="FFFFFF"/>
                </a:solidFill>
                <a:latin typeface="Calibri"/>
                <a:ea typeface="Calibri"/>
                <a:cs typeface="Calibri"/>
                <a:sym typeface="Calibri (MS)"/>
              </a:rPr>
              <a:t>전 세계에서 도움을 받은 여성</a:t>
            </a:r>
            <a:endParaRPr lang="ko-KR" sz="3650" spc="-110">
              <a:solidFill>
                <a:srgbClr val="FFFFFF"/>
              </a:solidFill>
              <a:latin typeface="Calibri"/>
              <a:ea typeface="Calibri"/>
              <a:cs typeface="Calibri"/>
            </a:endParaRPr>
          </a:p>
        </p:txBody>
      </p:sp>
      <p:grpSp>
        <p:nvGrpSpPr>
          <p:cNvPr id="15" name="Group 15"/>
          <p:cNvGrpSpPr/>
          <p:nvPr/>
        </p:nvGrpSpPr>
        <p:grpSpPr>
          <a:xfrm>
            <a:off x="1602322" y="5072750"/>
            <a:ext cx="7179140" cy="1890335"/>
            <a:chOff x="0" y="0"/>
            <a:chExt cx="1636685" cy="430955"/>
          </a:xfrm>
        </p:grpSpPr>
        <p:sp>
          <p:nvSpPr>
            <p:cNvPr id="16" name="Freeform 16"/>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7" name="TextBox 17"/>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9" name="TextBox 19"/>
          <p:cNvSpPr txBox="1"/>
          <p:nvPr/>
        </p:nvSpPr>
        <p:spPr>
          <a:xfrm>
            <a:off x="3091622" y="5699029"/>
            <a:ext cx="4196686" cy="489045"/>
          </a:xfrm>
          <a:prstGeom prst="rect">
            <a:avLst/>
          </a:prstGeom>
        </p:spPr>
        <p:txBody>
          <a:bodyPr lIns="0" tIns="0" rIns="0" bIns="0" rtlCol="0" anchor="t">
            <a:spAutoFit/>
          </a:bodyPr>
          <a:lstStyle/>
          <a:p>
            <a:pPr algn="ctr" rtl="0">
              <a:lnSpc>
                <a:spcPts val="3834"/>
              </a:lnSpc>
            </a:pPr>
            <a:r>
              <a:rPr lang="ko-KR" sz="3650" b="1" i="0" u="none" spc="-110" baseline="0">
                <a:solidFill>
                  <a:srgbClr val="FFFFFF"/>
                </a:solidFill>
                <a:latin typeface="Calibri"/>
                <a:ea typeface="Calibri"/>
                <a:cs typeface="Calibri"/>
                <a:sym typeface="Calibri (MS) Bold"/>
              </a:rPr>
              <a:t>31,000시간 </a:t>
            </a:r>
            <a:r>
              <a:rPr lang="ko-KR" sz="3650" b="0" i="0" u="none" spc="-110" baseline="0">
                <a:solidFill>
                  <a:srgbClr val="FFFFFF"/>
                </a:solidFill>
                <a:latin typeface="Calibri"/>
                <a:ea typeface="Calibri"/>
                <a:cs typeface="Calibri"/>
                <a:sym typeface="Calibri (MS)"/>
              </a:rPr>
              <a:t>자원봉사 시간</a:t>
            </a:r>
            <a:endParaRPr lang="ko-KR" sz="3650" spc="-110">
              <a:solidFill>
                <a:srgbClr val="FFFFFF"/>
              </a:solidFill>
              <a:latin typeface="Calibri"/>
              <a:ea typeface="Calibri"/>
              <a:cs typeface="Calibri"/>
            </a:endParaRPr>
          </a:p>
        </p:txBody>
      </p:sp>
      <p:grpSp>
        <p:nvGrpSpPr>
          <p:cNvPr id="20" name="Group 20"/>
          <p:cNvGrpSpPr/>
          <p:nvPr/>
        </p:nvGrpSpPr>
        <p:grpSpPr>
          <a:xfrm>
            <a:off x="9148894" y="5072750"/>
            <a:ext cx="7179140" cy="1890335"/>
            <a:chOff x="0" y="0"/>
            <a:chExt cx="1636685" cy="430955"/>
          </a:xfrm>
        </p:grpSpPr>
        <p:sp>
          <p:nvSpPr>
            <p:cNvPr id="21" name="Freeform 2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22" name="TextBox 2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24" name="TextBox 24"/>
          <p:cNvSpPr txBox="1"/>
          <p:nvPr/>
        </p:nvSpPr>
        <p:spPr>
          <a:xfrm>
            <a:off x="10638194" y="5699029"/>
            <a:ext cx="4196686" cy="489045"/>
          </a:xfrm>
          <a:prstGeom prst="rect">
            <a:avLst/>
          </a:prstGeom>
        </p:spPr>
        <p:txBody>
          <a:bodyPr lIns="0" tIns="0" rIns="0" bIns="0" rtlCol="0" anchor="t">
            <a:spAutoFit/>
          </a:bodyPr>
          <a:lstStyle/>
          <a:p>
            <a:pPr algn="ctr" rtl="0">
              <a:lnSpc>
                <a:spcPts val="3834"/>
              </a:lnSpc>
            </a:pPr>
            <a:r>
              <a:rPr lang="ko-KR" sz="3650" b="1" i="0" u="none" spc="-110" baseline="0">
                <a:solidFill>
                  <a:srgbClr val="FFFFFF"/>
                </a:solidFill>
                <a:latin typeface="Calibri"/>
                <a:ea typeface="Calibri"/>
                <a:cs typeface="Calibri"/>
                <a:sym typeface="Calibri (MS) Bold"/>
              </a:rPr>
              <a:t>646명 </a:t>
            </a:r>
            <a:r>
              <a:rPr lang="ko-KR" sz="3650" b="0" i="0" u="none" spc="-110" baseline="0">
                <a:solidFill>
                  <a:srgbClr val="FFFFFF"/>
                </a:solidFill>
                <a:latin typeface="Calibri"/>
                <a:ea typeface="Calibri"/>
                <a:cs typeface="Calibri"/>
                <a:sym typeface="Calibri (MS)"/>
              </a:rPr>
              <a:t>신입 회원</a:t>
            </a:r>
            <a:endParaRPr lang="ko-KR" sz="3650" spc="-110">
              <a:solidFill>
                <a:srgbClr val="FFFFFF"/>
              </a:solidFill>
              <a:latin typeface="Calibri"/>
              <a:ea typeface="Calibri"/>
              <a:cs typeface="Calibri"/>
            </a:endParaRPr>
          </a:p>
        </p:txBody>
      </p:sp>
      <p:sp>
        <p:nvSpPr>
          <p:cNvPr id="25" name="TextBox 25"/>
          <p:cNvSpPr txBox="1"/>
          <p:nvPr/>
        </p:nvSpPr>
        <p:spPr>
          <a:xfrm>
            <a:off x="2718232" y="7404054"/>
            <a:ext cx="12861324" cy="601127"/>
          </a:xfrm>
          <a:prstGeom prst="rect">
            <a:avLst/>
          </a:prstGeom>
        </p:spPr>
        <p:txBody>
          <a:bodyPr lIns="0" tIns="0" rIns="0" bIns="0" rtlCol="0" anchor="t">
            <a:spAutoFit/>
          </a:bodyPr>
          <a:lstStyle/>
          <a:p>
            <a:pPr algn="ctr" rtl="0">
              <a:lnSpc>
                <a:spcPts val="5039"/>
              </a:lnSpc>
            </a:pPr>
            <a:r>
              <a:rPr lang="ko-KR" sz="3550" b="0" i="0" u="none" baseline="0">
                <a:solidFill>
                  <a:srgbClr val="FFFFFF"/>
                </a:solidFill>
                <a:latin typeface="Calibri"/>
                <a:ea typeface="Calibri"/>
                <a:cs typeface="Calibri"/>
                <a:sym typeface="Calibri (MS)"/>
              </a:rPr>
              <a:t>우리는 함께 세상을 변화시킵니다.</a:t>
            </a:r>
            <a:endParaRPr lang="ko-KR" sz="3550">
              <a:solidFill>
                <a:srgbClr val="FFFFFF"/>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2592" r="-116794"/>
              </a:stretch>
            </a:blipFill>
          </p:spPr>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sp>
      <p:sp>
        <p:nvSpPr>
          <p:cNvPr id="5" name="TextBox 5"/>
          <p:cNvSpPr txBox="1"/>
          <p:nvPr/>
        </p:nvSpPr>
        <p:spPr>
          <a:xfrm>
            <a:off x="1028700" y="2200249"/>
            <a:ext cx="9691865" cy="2943251"/>
          </a:xfrm>
          <a:prstGeom prst="rect">
            <a:avLst/>
          </a:prstGeom>
        </p:spPr>
        <p:txBody>
          <a:bodyPr lIns="0" tIns="0" rIns="0" bIns="0" rtlCol="0" anchor="t">
            <a:spAutoFit/>
          </a:bodyPr>
          <a:lstStyle/>
          <a:p>
            <a:pPr algn="l" rtl="0">
              <a:lnSpc>
                <a:spcPts val="7799"/>
              </a:lnSpc>
            </a:pPr>
            <a:r>
              <a:rPr lang="ko-KR" sz="6500" b="0" i="0" u="none" baseline="0">
                <a:solidFill>
                  <a:srgbClr val="293374"/>
                </a:solidFill>
                <a:latin typeface="Effra 1"/>
                <a:ea typeface="Effra 1"/>
                <a:cs typeface="Effra 1"/>
                <a:sym typeface="Effra 1"/>
              </a:rPr>
              <a:t>우리의 프로젝트는 다르게 보일지 몰라도 목표는 같습니다:  </a:t>
            </a:r>
          </a:p>
        </p:txBody>
      </p:sp>
      <p:sp>
        <p:nvSpPr>
          <p:cNvPr id="6" name="TextBox 6"/>
          <p:cNvSpPr txBox="1"/>
          <p:nvPr/>
        </p:nvSpPr>
        <p:spPr>
          <a:xfrm>
            <a:off x="1028700" y="5143500"/>
            <a:ext cx="10447509" cy="2943251"/>
          </a:xfrm>
          <a:prstGeom prst="rect">
            <a:avLst/>
          </a:prstGeom>
        </p:spPr>
        <p:txBody>
          <a:bodyPr lIns="0" tIns="0" rIns="0" bIns="0" rtlCol="0" anchor="t">
            <a:spAutoFit/>
          </a:bodyPr>
          <a:lstStyle/>
          <a:p>
            <a:pPr algn="l" rtl="0">
              <a:lnSpc>
                <a:spcPts val="7799"/>
              </a:lnSpc>
            </a:pPr>
            <a:r>
              <a:rPr lang="ko-KR" sz="6500" b="0" i="0" u="none" baseline="0">
                <a:solidFill>
                  <a:srgbClr val="293374"/>
                </a:solidFill>
                <a:latin typeface="Effra 2"/>
                <a:ea typeface="Effra 2"/>
                <a:cs typeface="Effra 2"/>
                <a:sym typeface="Effra 2"/>
              </a:rPr>
              <a:t>여성과 소녀가 교육을 받고, 자신감을 얻고, 기회를 갖도록 돕는 것입니다.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691918"/>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sp>
      <p:sp>
        <p:nvSpPr>
          <p:cNvPr id="4" name="TextBox 4"/>
          <p:cNvSpPr txBox="1"/>
          <p:nvPr/>
        </p:nvSpPr>
        <p:spPr>
          <a:xfrm>
            <a:off x="1661901" y="2636542"/>
            <a:ext cx="14964197" cy="2943651"/>
          </a:xfrm>
          <a:prstGeom prst="rect">
            <a:avLst/>
          </a:prstGeom>
        </p:spPr>
        <p:txBody>
          <a:bodyPr lIns="0" tIns="0" rIns="0" bIns="0" rtlCol="0" anchor="t">
            <a:spAutoFit/>
          </a:bodyPr>
          <a:lstStyle/>
          <a:p>
            <a:pPr algn="ctr" rtl="0">
              <a:lnSpc>
                <a:spcPts val="7793"/>
              </a:lnSpc>
            </a:pPr>
            <a:r>
              <a:rPr lang="ko-KR" sz="6500" b="0" i="0" u="none" baseline="0">
                <a:solidFill>
                  <a:srgbClr val="293374"/>
                </a:solidFill>
                <a:latin typeface="Effra 1"/>
                <a:ea typeface="Effra 1"/>
                <a:cs typeface="Effra 1"/>
                <a:sym typeface="Effra 1"/>
              </a:rPr>
              <a:t>작은 활동이,</a:t>
            </a:r>
          </a:p>
          <a:p>
            <a:pPr algn="ctr" rtl="0">
              <a:lnSpc>
                <a:spcPts val="7793"/>
              </a:lnSpc>
            </a:pPr>
            <a:r>
              <a:rPr lang="ko-KR" sz="6500" b="0" i="0" u="none" baseline="0">
                <a:solidFill>
                  <a:srgbClr val="293374"/>
                </a:solidFill>
                <a:latin typeface="Effra 1"/>
                <a:ea typeface="Effra 1"/>
                <a:cs typeface="Effra 1"/>
                <a:sym typeface="Effra 1"/>
              </a:rPr>
              <a:t>수백 개 클럽에서 </a:t>
            </a:r>
            <a:r>
              <a:rPr lang="ko-KR" sz="6500" b="0" i="0" u="none" baseline="0">
                <a:solidFill>
                  <a:srgbClr val="518BC9"/>
                </a:solidFill>
                <a:latin typeface="Effra 1"/>
                <a:ea typeface="Effra 1"/>
                <a:cs typeface="Effra 1"/>
                <a:sym typeface="Effra 1"/>
              </a:rPr>
              <a:t>수백 배로 늘어나</a:t>
            </a:r>
            <a:r>
              <a:rPr lang="ko-KR" sz="6500" b="0" i="0" u="none" baseline="0">
                <a:solidFill>
                  <a:srgbClr val="293374"/>
                </a:solidFill>
                <a:latin typeface="Effra 1"/>
                <a:ea typeface="Effra 1"/>
                <a:cs typeface="Effra 1"/>
                <a:sym typeface="Effra 1"/>
              </a:rPr>
              <a:t>,</a:t>
            </a:r>
          </a:p>
          <a:p>
            <a:pPr algn="ctr" rtl="0">
              <a:lnSpc>
                <a:spcPts val="7799"/>
              </a:lnSpc>
            </a:pPr>
            <a:r>
              <a:rPr lang="ko-KR" sz="6500" b="0" i="0" u="none" baseline="0">
                <a:solidFill>
                  <a:srgbClr val="293374"/>
                </a:solidFill>
                <a:latin typeface="Effra 1"/>
                <a:ea typeface="Effra 1"/>
                <a:cs typeface="Effra 1"/>
                <a:sym typeface="Effra 1"/>
              </a:rPr>
              <a:t>세상을 바꿉니다.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1644</Words>
  <Application>Microsoft Office PowerPoint</Application>
  <PresentationFormat>Custom</PresentationFormat>
  <Paragraphs>157</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Effra 2</vt:lpstr>
      <vt:lpstr>Effra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 Speech PPTX</dc:title>
  <cp:lastModifiedBy>Hasan Alkan</cp:lastModifiedBy>
  <cp:revision>42</cp:revision>
  <dcterms:created xsi:type="dcterms:W3CDTF">2006-08-16T00:00:00Z</dcterms:created>
  <dcterms:modified xsi:type="dcterms:W3CDTF">2026-02-26T20:51:51Z</dcterms:modified>
  <dc:identifier>DAHBm61Ma6U</dc:identifier>
</cp:coreProperties>
</file>