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Effra 1" panose="020B0604020202020204" charset="0"/>
      <p:regular r:id="rId9"/>
    </p:embeddedFont>
    <p:embeddedFont>
      <p:font typeface="Effra 2"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8E2599-4FC9-23ED-8F18-AC15425339BD}" v="3" dt="2026-03-03T15:29:47.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0" d="100"/>
          <a:sy n="40" d="100"/>
        </p:scale>
        <p:origin x="78" y="9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538E2599-4FC9-23ED-8F18-AC15425339BD}"/>
    <pc:docChg chg="modSld">
      <pc:chgData name="Zoe Wainer" userId="S::zoe@soroptimist.org::acebdcbb-bb9e-4818-90ed-f9f3709df770" providerId="AD" clId="Web-{538E2599-4FC9-23ED-8F18-AC15425339BD}" dt="2026-03-03T15:29:47.692" v="2" actId="1076"/>
      <pc:docMkLst>
        <pc:docMk/>
      </pc:docMkLst>
      <pc:sldChg chg="modSp">
        <pc:chgData name="Zoe Wainer" userId="S::zoe@soroptimist.org::acebdcbb-bb9e-4818-90ed-f9f3709df770" providerId="AD" clId="Web-{538E2599-4FC9-23ED-8F18-AC15425339BD}" dt="2026-03-03T15:29:47.692" v="2" actId="1076"/>
        <pc:sldMkLst>
          <pc:docMk/>
          <pc:sldMk cId="0" sldId="259"/>
        </pc:sldMkLst>
        <pc:spChg chg="mod">
          <ac:chgData name="Zoe Wainer" userId="S::zoe@soroptimist.org::acebdcbb-bb9e-4818-90ed-f9f3709df770" providerId="AD" clId="Web-{538E2599-4FC9-23ED-8F18-AC15425339BD}" dt="2026-03-03T15:29:44.270" v="1" actId="1076"/>
          <ac:spMkLst>
            <pc:docMk/>
            <pc:sldMk cId="0" sldId="259"/>
            <ac:spMk id="9" creationId="{00000000-0000-0000-0000-000000000000}"/>
          </ac:spMkLst>
        </pc:spChg>
        <pc:spChg chg="mod">
          <ac:chgData name="Zoe Wainer" userId="S::zoe@soroptimist.org::acebdcbb-bb9e-4818-90ed-f9f3709df770" providerId="AD" clId="Web-{538E2599-4FC9-23ED-8F18-AC15425339BD}" dt="2026-03-03T15:29:47.692" v="2" actId="1076"/>
          <ac:spMkLst>
            <pc:docMk/>
            <pc:sldMk cId="0" sldId="259"/>
            <ac:spMk id="14" creationId="{00000000-0000-0000-0000-000000000000}"/>
          </ac:spMkLst>
        </pc:spChg>
        <pc:spChg chg="mod">
          <ac:chgData name="Zoe Wainer" userId="S::zoe@soroptimist.org::acebdcbb-bb9e-4818-90ed-f9f3709df770" providerId="AD" clId="Web-{538E2599-4FC9-23ED-8F18-AC15425339BD}" dt="2026-03-03T15:29:40.739" v="0" actId="1076"/>
          <ac:spMkLst>
            <pc:docMk/>
            <pc:sldMk cId="0" sldId="259"/>
            <ac:spMk id="1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pt-br" b="0" i="0" u="none" baseline="0">
                <a:highlight>
                  <a:srgbClr val="FFFFFF"/>
                </a:highlight>
              </a:rPr>
              <a:t>Todo grande movimento começa com uma faísca e essa sala está repleta delas. Neste momento, em todo o mundo, milhares de mulheres estão sonhando um pouco mais alto graças a vocês.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[Pausa | sorriso]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Bom dia, Soroptimistas.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É uma alegria estar aqui com todas vocês, líderes, agentes de mudança e realizadoras de sonhos, unidas por um único propósito: melhorar a vida de mulheres e meninas por meio de acesso à educação, oportunidades e esperança.</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[Pausa | olhe ao redor da sala]</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Vou começar com uma pergunta simples. Vocês só precisam levantar a mão para responder. Quantas pessoas aqui se lembram de uma ocasião em que a Soroptimist trouxe algo transformador à sua vida?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Talvez foi a confiança. Talvez a amizade. Talvez um propósito que vocês nem sabiam que faltava.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[Pausa]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Isso... exatamente isso... é transformação. E tudo sempre começa com a liderança.</a:t>
            </a:r>
            <a:endParaRPr lang="pt-br" dirty="0"/>
          </a:p>
          <a:p>
            <a:pPr algn="l" rtl="0"/>
            <a:r>
              <a:rPr lang="pt-br" b="0" i="0" u="none" baseline="0">
                <a:highlight>
                  <a:srgbClr val="FFFFFF"/>
                </a:highlight>
              </a:rPr>
              <a:t>O tema deste ano, Transformação por meio da liderança, pode parecer ambicioso, mas é profundamente humano.</a:t>
            </a:r>
            <a:endParaRPr lang="pt-br" dirty="0"/>
          </a:p>
          <a:p>
            <a:pPr algn="l" rtl="0"/>
            <a:br>
              <a:rPr lang="pt-br">
                <a:cs typeface="+mn-lt"/>
              </a:rPr>
            </a:br>
            <a:r>
              <a:rPr lang="pt-br" b="0" i="0" u="none" baseline="0">
                <a:highlight>
                  <a:srgbClr val="FFFFFF"/>
                </a:highlight>
              </a:rPr>
              <a:t>Ele está ligado à forma como crescemos. Como ajudamos as outras pessoas a crescer. E como a mudança se enraíza quando alguém ousa dar o primeiro passo.</a:t>
            </a:r>
            <a:endParaRPr lang="pt-br" dirty="0"/>
          </a:p>
          <a:p>
            <a:pPr algn="l" rtl="0"/>
            <a:r>
              <a:rPr lang="pt-br" b="0" i="0" u="none" baseline="0">
                <a:highlight>
                  <a:srgbClr val="FFFFFF"/>
                </a:highlight>
              </a:rPr>
              <a:t> </a:t>
            </a:r>
            <a:endParaRPr lang="pt-br" dirty="0"/>
          </a:p>
          <a:p>
            <a:pPr algn="l" rtl="0"/>
            <a:r>
              <a:rPr lang="pt-br" b="0" i="1" u="none" baseline="0">
                <a:highlight>
                  <a:srgbClr val="FFFFFF"/>
                </a:highlight>
              </a:rPr>
              <a:t>(Adicione aqui sua reflexão ou história, por exemplo, como você conheceu a Soroptimist ou o que inspirou você a participar.)</a:t>
            </a:r>
            <a:endParaRPr lang="pt-br" dirty="0"/>
          </a:p>
          <a:p>
            <a:pPr algn="l" rtl="0"/>
            <a:r>
              <a:rPr lang="pt-br" b="0" i="0" u="none" baseline="0">
                <a:highlight>
                  <a:srgbClr val="FFFFFF"/>
                </a:highlight>
              </a:rPr>
              <a:t> </a:t>
            </a:r>
            <a:endParaRPr lang="pt-br" dirty="0"/>
          </a:p>
          <a:p>
            <a:endParaRPr lang="pt-br" i="1"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1</a:t>
            </a:fld>
            <a:endParaRPr lang="pt-br"/>
          </a:p>
        </p:txBody>
      </p:sp>
    </p:spTree>
    <p:extLst>
      <p:ext uri="{BB962C8B-B14F-4D97-AF65-F5344CB8AC3E}">
        <p14:creationId xmlns:p14="http://schemas.microsoft.com/office/powerpoint/2010/main" val="14683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pt-br" b="0" i="0" u="none" baseline="0">
                <a:highlight>
                  <a:srgbClr val="FFFFFF"/>
                </a:highlight>
              </a:rPr>
              <a:t>Quando olho ao redor desta sala, vejo mulheres que me lembram por que me tornei Soroptimista: mulheres que acreditam que, ao mudar uma vida, mudamos gerações.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Liderança não é um cargo, é uma escolha: servir com visão, ouvir com empatia, adaptar-se com coragem e agir com compaixão.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A transformação acontece quando escolhemos a coragem, mesmo quando é desconfortável, e quando abrimos os caminhos para que outras pessoas possam fazer o mesmo.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Toda Soroptimista que inicia um projeto, orienta uma menina, se manifesta em uma reunião ou convida uma pessoa a se juntar à nossa causa demonstra liderança. E quando uma mulher lidera com propósito, ela permite que outras também cresçam.</a:t>
            </a:r>
            <a:endParaRPr lang="pt-br"/>
          </a:p>
          <a:p>
            <a:pPr algn="l" rtl="0"/>
            <a:r>
              <a:rPr lang="pt-br" b="0" i="0" u="none" baseline="0">
                <a:highlight>
                  <a:srgbClr val="FFFFFF"/>
                </a:highlight>
              </a:rPr>
              <a:t> </a:t>
            </a:r>
            <a:endParaRPr lang="pt-br" dirty="0"/>
          </a:p>
          <a:p>
            <a:pPr algn="l" rtl="0"/>
            <a:r>
              <a:rPr lang="pt-br" b="0" i="1" u="none" baseline="0">
                <a:highlight>
                  <a:srgbClr val="FFFFFF"/>
                </a:highlight>
              </a:rPr>
              <a:t>(Acrescente uma reflexão sobre liderança. Por exemplo, como sua compreensão sobre o que é liderança mudou com o tempo.)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Antes, eu pensava que liderança era ser a voz mais alta da sala. Com o tempo, aprendi que o que mais importa é saber ouvir com atenção.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E que, às vezes, os exemplos mais autênticos de liderança não se encontram em salas de reuniões ou em cargos, mas na coragem.</a:t>
            </a:r>
            <a:endParaRPr lang="pt-br"/>
          </a:p>
          <a:p>
            <a:pPr algn="l" rtl="0"/>
            <a:r>
              <a:rPr lang="pt-br" b="0" i="0" u="none" baseline="0">
                <a:highlight>
                  <a:srgbClr val="FFFFFF"/>
                </a:highlight>
              </a:rPr>
              <a:t> </a:t>
            </a:r>
            <a:endParaRPr lang="pt-br" dirty="0"/>
          </a:p>
          <a:p>
            <a:endParaRPr lang="pt-br" dirty="0">
              <a:highlight>
                <a:srgbClr val="FFFFFF"/>
              </a:highlight>
              <a:ea typeface="Calibri"/>
              <a:cs typeface="Calibri"/>
            </a:endParaRPr>
          </a:p>
          <a:p>
            <a:endParaRPr lang="pt-b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2</a:t>
            </a:fld>
            <a:endParaRPr lang="pt-br"/>
          </a:p>
        </p:txBody>
      </p:sp>
    </p:spTree>
    <p:extLst>
      <p:ext uri="{BB962C8B-B14F-4D97-AF65-F5344CB8AC3E}">
        <p14:creationId xmlns:p14="http://schemas.microsoft.com/office/powerpoint/2010/main" val="346820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pt-br" b="0" i="0" u="none" baseline="0">
                <a:highlight>
                  <a:srgbClr val="FFFFFF"/>
                </a:highlight>
              </a:rPr>
              <a:t>Vou contar uma história que mostra o verdadeiro significado da Transformação por meio da liderança.</a:t>
            </a:r>
            <a:endParaRPr lang="pt-br"/>
          </a:p>
          <a:p>
            <a:pPr algn="l" rtl="0"/>
            <a:r>
              <a:rPr lang="pt-br" b="0" i="0" u="none" baseline="0">
                <a:highlight>
                  <a:srgbClr val="FFFFFF"/>
                </a:highlight>
              </a:rPr>
              <a:t>Em 2018, uma mulher chamada Kharmen recebeu nosso prêmio Viva o Seu Sonho.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Nascida nas Bahamas, ela tinha se mudado recentemente para os Estados Unidos após sair de um relacionamento abusivo. Recém-separada e mãe, ela estava determinada a reconstruir sua vida, mas as dificuldades financeiras e a insegurança faziam esse sonho parecer inatingível. Ao saber que havia sido selecionada para o prêmio, ela contou que se sentiu como se estivesse sendo vista pela primeira vez, como se alguém acreditasse no potencial dela mesmo quando ela mesma não conseguia enxergá-lo.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Ela nos disse o seguinte: “O prêmio tirou um enorme peso das minhas costas. Ele me ajudou a manter o foco nos estudos, cuidar da minha filha e continuar progredindo. Isso fez toda a diferença.”</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Esse apoio mudou tudo.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Kharmen se tornou a primeira pessoa da família a se formar na faculdade. Ela é enfermeira e também empreendedora na área da enfermagem. Hoje, ela orienta outras mulheres, cria uma filha confiante e retribui a compaixão que um dia a inspirou.</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Nas palavras dela: “Essa bolsa de estudos não era apenas uma ajuda financeira, era uma tábua de salvação. Espero que minha história mostre o que é possível quando mulheres se apoiam.”</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É assim que a transformação acontece: uma mulher se erguendo e ajudando outras a alcançar o mesmo objetivo.</a:t>
            </a:r>
            <a:endParaRPr lang="pt-br" dirty="0"/>
          </a:p>
          <a:p>
            <a:pPr algn="l" rtl="0"/>
            <a:r>
              <a:rPr lang="pt-br" b="0" i="0" u="none" baseline="0">
                <a:highlight>
                  <a:srgbClr val="FFFFFF"/>
                </a:highlight>
              </a:rPr>
              <a:t>[Pausa para reflexão]</a:t>
            </a:r>
            <a:endParaRPr lang="pt-br" dirty="0"/>
          </a:p>
          <a:p>
            <a:pPr algn="l" rtl="0"/>
            <a:r>
              <a:rPr lang="pt-br" b="0" i="0" u="none" baseline="0">
                <a:highlight>
                  <a:srgbClr val="FFFFFF"/>
                </a:highlight>
              </a:rPr>
              <a:t> </a:t>
            </a:r>
            <a:endParaRPr lang="pt-br" dirty="0"/>
          </a:p>
          <a:p>
            <a:pPr algn="l" rtl="0"/>
            <a:r>
              <a:rPr lang="pt-br" b="0" i="1" u="none" baseline="0">
                <a:highlight>
                  <a:srgbClr val="FFFFFF"/>
                </a:highlight>
              </a:rPr>
              <a:t>(Adicione uma breve reflexão conectando essa história ao seu público. Por exemplo, como ela lembra o trabalho do seu clube ou um momento em que você testemunhou uma transformação.)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 </a:t>
            </a:r>
            <a:endParaRPr lang="pt-br" dirty="0"/>
          </a:p>
          <a:p>
            <a:endParaRPr lang="pt-br" dirty="0">
              <a:highlight>
                <a:srgbClr val="FFFFFF"/>
              </a:highlight>
              <a:ea typeface="Calibri"/>
              <a:cs typeface="Calibri"/>
            </a:endParaRPr>
          </a:p>
          <a:p>
            <a:endParaRPr lang="pt-b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3</a:t>
            </a:fld>
            <a:endParaRPr lang="pt-br"/>
          </a:p>
        </p:txBody>
      </p:sp>
    </p:spTree>
    <p:extLst>
      <p:ext uri="{BB962C8B-B14F-4D97-AF65-F5344CB8AC3E}">
        <p14:creationId xmlns:p14="http://schemas.microsoft.com/office/powerpoint/2010/main" val="3962508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b="0" i="0" u="none" baseline="0">
                <a:highlight>
                  <a:srgbClr val="FFFFFF"/>
                </a:highlight>
              </a:rPr>
              <a:t>Cada vez que ouço histórias como a de Kharmen, lembro que nosso trabalho não é abstrato. Na verdade, ele é muito pessoal. Essas são mulheres reais cujas vidas mudaram porque alguém como vocês esteve presente.</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A história de Kharmen é uma entre milhares de histórias que se tornaram possíveis graças a todas vocês.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Somente no último ano, a Soroptimist distribuiu mais de 3,4 milhões de dólares em bolsas de estudo e capacitação, ajudando mais de 2.300 mulheres no mundo todo.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Nossas associadas contribuíram com mais de 31.000 horas de trabalho voluntário e 646 novas associadas se juntaram à nossa Federação.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Esses não são apenas números. São histórias de esperança e coragem, a prova viva do que acontece quando mulheres lideram com propósito.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[Pausa]</a:t>
            </a:r>
            <a:endParaRPr lang="pt-br" dirty="0"/>
          </a:p>
          <a:p>
            <a:endParaRPr lang="pt-br" dirty="0">
              <a:highlight>
                <a:srgbClr val="FFFFFF"/>
              </a:highlight>
            </a:endParaRPr>
          </a:p>
          <a:p>
            <a:pPr algn="l" rtl="0"/>
            <a:r>
              <a:rPr lang="pt-br" b="0" i="0" u="none" baseline="0">
                <a:highlight>
                  <a:srgbClr val="FFFFFF"/>
                </a:highlight>
              </a:rPr>
              <a:t>Agora, vamos fazer uma pausa para reflexão.</a:t>
            </a:r>
            <a:endParaRPr lang="pt-br" dirty="0"/>
          </a:p>
          <a:p>
            <a:pPr algn="l" rtl="0"/>
            <a:br>
              <a:rPr lang="pt-br">
                <a:cs typeface="+mn-lt"/>
              </a:rPr>
            </a:br>
            <a:r>
              <a:rPr lang="pt-br" b="0" i="0" u="none" baseline="0">
                <a:highlight>
                  <a:srgbClr val="FFFFFF"/>
                </a:highlight>
              </a:rPr>
              <a:t>Quero que todas vocês pensem em uma mulher ou menina cuja vida mudou graças ao trabalho do seu clube. Tentem lembrar bem dessa pessoa. O que ela descobriu sobre si mesma com o nosso apoio?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Agora, convido vocês a compartilhar essa história com a pessoa ao seu lado. Se preferirem, podem refletir em silêncio e guardar essa história no seu coração como um lembrete da importância da nossa missão.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Vamos lá! Contem essa história para quem está ao seu lado. Que transformação vocês testemunharam graças à liderança das Soroptimistas?</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[Reserve um ou dois minutos para isso. Sorria, ouça, deixe que as pessoas se conectem.]</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Obrigada. Essas histórias que vocês acabaram de compartilhar são a verdadeira essência da Soroptimist. Todas elas começam com alguém dizendo “sim”.</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Sim à liderança.</a:t>
            </a:r>
            <a:br>
              <a:rPr lang="pt-br">
                <a:highlight>
                  <a:srgbClr val="FFFFFF"/>
                </a:highlight>
                <a:cs typeface="+mn-lt"/>
              </a:rPr>
            </a:br>
            <a:r>
              <a:rPr lang="pt-br" b="0" i="0" u="none" baseline="0">
                <a:highlight>
                  <a:srgbClr val="FFFFFF"/>
                </a:highlight>
              </a:rPr>
              <a:t>Sim à confiança.</a:t>
            </a:r>
            <a:br>
              <a:rPr lang="pt-br">
                <a:highlight>
                  <a:srgbClr val="FFFFFF"/>
                </a:highlight>
                <a:cs typeface="+mn-lt"/>
              </a:rPr>
            </a:br>
            <a:r>
              <a:rPr lang="pt-br" b="0" i="0" u="none" baseline="0">
                <a:highlight>
                  <a:srgbClr val="FFFFFF"/>
                </a:highlight>
              </a:rPr>
              <a:t>Sim, ao apoio.</a:t>
            </a:r>
            <a:endParaRPr lang="pt-br" dirty="0"/>
          </a:p>
          <a:p>
            <a:pPr algn="l" rtl="0"/>
            <a:br>
              <a:rPr lang="pt-br">
                <a:highlight>
                  <a:srgbClr val="FFFFFF"/>
                </a:highlight>
                <a:cs typeface="+mn-lt"/>
              </a:rPr>
            </a:br>
            <a:endParaRPr lang="pt-br">
              <a:highlight>
                <a:srgbClr val="FFFFFF"/>
              </a:highlight>
              <a:ea typeface="Calibri"/>
              <a:cs typeface="Calibri"/>
            </a:endParaRPr>
          </a:p>
          <a:p>
            <a:endParaRPr lang="pt-br" dirty="0">
              <a:highlight>
                <a:srgbClr val="606060"/>
              </a:highlight>
            </a:endParaRPr>
          </a:p>
          <a:p>
            <a:endParaRPr lang="pt-br"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pt-br" b="0" i="0" u="none" baseline="0">
                <a:highlight>
                  <a:srgbClr val="FFFFFF"/>
                </a:highlight>
              </a:rPr>
              <a:t>É isso que dá poder a esse movimento. Na Califórnia, em Tóquio, na Cidade do México ou em Seul, nossos clubes fazem parte de uma comunidade global.</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Nossos projetos podem parecer diferentes — um círculo de mentoria no Japão, uma bolsa de estudos no Chile, uma oficina de capacitação na Coreia do Sul, uma sessão do programa Sonhe, Realize no Canadá — mas nosso propósito é o mesmo: ajudar mulheres e meninas a conquistarem educação, confiança e oportunidades.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Essa união de culturas é o que fortalece a Soroptimist. Aprendemos umas com as outras. Valorizamos umas às outras. E lembramos ao mundo que a verdadeira mudança acontece quando as mulheres trabalham juntas com respeito e visão compartilhada.</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Quando eu me tornei Soroptimista, pensava que liderança significava saber todas as respostas. Com o tempo, aprendi que o que mais importa é fazer as perguntas certas:</a:t>
            </a:r>
            <a:endParaRPr lang="pt-br" dirty="0"/>
          </a:p>
          <a:p>
            <a:pPr algn="l" rtl="0"/>
            <a:r>
              <a:rPr lang="pt-br" b="0" i="0" u="none" baseline="0">
                <a:highlight>
                  <a:srgbClr val="FFFFFF"/>
                </a:highlight>
              </a:rPr>
              <a:t>Do que nossas associadas precisam? Como podemos superar os obstáculos? Quem podemos convidar para nos ajudar a alcançar mais uma mulher ou menina?</a:t>
            </a:r>
            <a:endParaRPr lang="pt-br" dirty="0"/>
          </a:p>
          <a:p>
            <a:pPr algn="l" rtl="0"/>
            <a:r>
              <a:rPr lang="pt-br" b="0" i="0" u="none" baseline="0">
                <a:highlight>
                  <a:srgbClr val="FFFFFF"/>
                </a:highlight>
              </a:rPr>
              <a:t> </a:t>
            </a:r>
            <a:endParaRPr lang="pt-br" dirty="0"/>
          </a:p>
          <a:p>
            <a:pPr algn="l" rtl="0"/>
            <a:r>
              <a:rPr lang="pt-br" b="0" i="1" u="none" baseline="0">
                <a:highlight>
                  <a:srgbClr val="FFFFFF"/>
                </a:highlight>
              </a:rPr>
              <a:t>(Insira aqui sua história de liderança. Por exemplo, uma ocasião em que algo não saiu como planejado, mas essa experiência fez você aprender e crescer.)</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No meu primeiro ano como associada, lembro de ter me voluntariado para um projeto que não correu exatamente como planejado. Mas, com essa experiência, aprendi algo valioso: liderança não exige perfeição, exige persistência.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Cada experiência de liderança me transformou: me ensinou a ter paciência, humildade e a encontrar alegria no sucesso de outras pessoas. Porque a transformação por meio da liderança nunca é unidirecional. Ao ajudar outras pessoas a crescer, nós também crescemos.</a:t>
            </a:r>
            <a:endParaRPr lang="pt-br" dirty="0"/>
          </a:p>
          <a:p>
            <a:pPr algn="l" rtl="0"/>
            <a:r>
              <a:rPr lang="pt-br" b="0" i="0" u="none" baseline="0">
                <a:highlight>
                  <a:srgbClr val="FFFFFF"/>
                </a:highlight>
              </a:rPr>
              <a:t> </a:t>
            </a:r>
            <a:endParaRPr lang="pt-br" dirty="0"/>
          </a:p>
          <a:p>
            <a:endParaRPr lang="pt-br" b="1" dirty="0">
              <a:highlight>
                <a:srgbClr val="FFFFFF"/>
              </a:highlight>
              <a:ea typeface="Calibri"/>
              <a:cs typeface="Calibri"/>
            </a:endParaRPr>
          </a:p>
          <a:p>
            <a:endParaRPr lang="pt-b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5</a:t>
            </a:fld>
            <a:endParaRPr lang="pt-br"/>
          </a:p>
        </p:txBody>
      </p:sp>
    </p:spTree>
    <p:extLst>
      <p:ext uri="{BB962C8B-B14F-4D97-AF65-F5344CB8AC3E}">
        <p14:creationId xmlns:p14="http://schemas.microsoft.com/office/powerpoint/2010/main" val="48831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b="0" i="0" u="none" baseline="0">
                <a:highlight>
                  <a:srgbClr val="FFFFFF"/>
                </a:highlight>
              </a:rPr>
              <a:t>Como podemos manter esse espírito vivo em nossos clubes e nas nossas regiões?</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Mantendo a curiosidade. Ouvindo novas vozes, principalmente as mulheres mais jovens que estão descobrindo seu poder. Criando espaço para que todas sejam líderes, sejam elas associadas há 30 anos ou 3 meses. Investindo em capacitação, mentoria e diálogo aberto.</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E, acima de tudo, vinculando nosso trabalho diário a um propósito comum: transformar vidas por meio da educação e de oportunidades.</a:t>
            </a:r>
            <a:endParaRPr lang="pt-br"/>
          </a:p>
          <a:p>
            <a:pPr algn="l" rtl="0"/>
            <a:r>
              <a:rPr lang="pt-br" b="0" i="0" u="none" baseline="0">
                <a:highlight>
                  <a:srgbClr val="FFFFFF"/>
                </a:highlight>
              </a:rPr>
              <a:t> </a:t>
            </a:r>
            <a:endParaRPr lang="pt-br" dirty="0"/>
          </a:p>
          <a:p>
            <a:pPr algn="l" rtl="0"/>
            <a:r>
              <a:rPr lang="pt-br" b="0" i="1" u="none" baseline="0">
                <a:highlight>
                  <a:srgbClr val="FFFFFF"/>
                </a:highlight>
              </a:rPr>
              <a:t>(Adicione uma chamada à ação ou um desafio que seja significativo para o seu público, algo específico com o qual sua região ou clube possa se comprometer.)</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Imaginem se todos os clubes saíssem desta conferência com uma nova ideia ousada, mais uma parceria, mais uma mulher alcançada. Se cada Soroptimista aqui presente se comprometesse com um ato de liderança neste ano, imaginem o impacto que isso teria.</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Seja a mentora de uma menina no programa Sonhe, Realize. Indique uma candidata para o programa Viva o Seu Sonho. Inicie uma conversa sobre equidade na sua comunidade. Ou simplesmente compartilhe sua história e a experiência Soroptimista com alguém.</a:t>
            </a:r>
            <a:endParaRPr lang="pt-br"/>
          </a:p>
          <a:p>
            <a:pPr algn="l" rtl="0"/>
            <a:r>
              <a:rPr lang="pt-br" b="0" i="0" u="none" baseline="0">
                <a:highlight>
                  <a:srgbClr val="FFFFFF"/>
                </a:highlight>
              </a:rPr>
              <a:t> </a:t>
            </a:r>
            <a:endParaRPr lang="pt-br" dirty="0"/>
          </a:p>
          <a:p>
            <a:pPr algn="l" rtl="0"/>
            <a:r>
              <a:rPr lang="pt-br" b="0" i="0" u="none" baseline="0">
                <a:highlight>
                  <a:srgbClr val="FFFFFF"/>
                </a:highlight>
              </a:rPr>
              <a:t>Pequenos atos, multiplicados por centenas de clubes, vão mudar o mundo.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A transformação por meio da liderança começa com coragem, cresce com a conexão e perdura pela esperança.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Cada vez que você defende o direito de uma mulher de aprender, liderar ou sonhar, você está moldando o futuro.</a:t>
            </a:r>
            <a:endParaRPr lang="pt-br" dirty="0"/>
          </a:p>
          <a:p>
            <a:pPr algn="l" rtl="0"/>
            <a:r>
              <a:rPr lang="pt-br" b="0" i="0" u="none" baseline="0">
                <a:highlight>
                  <a:srgbClr val="FFFFFF"/>
                </a:highlight>
              </a:rPr>
              <a:t> </a:t>
            </a:r>
            <a:endParaRPr lang="pt-br" dirty="0"/>
          </a:p>
          <a:p>
            <a:pPr algn="l" rtl="0"/>
            <a:r>
              <a:rPr lang="pt-br" b="0" i="1" u="none" baseline="0">
                <a:highlight>
                  <a:srgbClr val="FFFFFF"/>
                </a:highlight>
              </a:rPr>
              <a:t>(Adicione uma reflexão final ou um agradecimento. Compartilhe o que significa para você fazer parte da liderança Soroptimista.)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É muito gratificante estar aqui, não apenas pelo que conquistamos, mas pela liderança que vejo em cada uma de vocês. Vocês me lembram que a coragem não é rara, é contagiosa.</a:t>
            </a:r>
            <a:endParaRPr lang="pt-br" dirty="0"/>
          </a:p>
          <a:p>
            <a:pPr algn="l" rtl="0"/>
            <a:r>
              <a:rPr lang="pt-br" b="0" i="0" u="none" baseline="0">
                <a:highlight>
                  <a:srgbClr val="FFFFFF"/>
                </a:highlight>
              </a:rPr>
              <a:t>Ao contemplar o nosso próximo século de serviço, que possamos liderar com o coração, abraçar a mudança com curiosidade e iluminar o caminho para aquelas que virão. Juntas, transcendendo culturas, idiomas e gerações, somos um só movimento Soroptimista, transformando vidas por meio da liderança, coragem e esperança.</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[Pausa. Sorriso.]</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Agradeço a todas vocês, pela liderança, pelo serviço e pelas inúmeras vidas que vocês continuam transformando.</a:t>
            </a:r>
            <a:endParaRPr lang="pt-br" dirty="0"/>
          </a:p>
          <a:p>
            <a:pPr algn="l" rtl="0"/>
            <a:r>
              <a:rPr lang="pt-br" b="0" i="1" u="none" baseline="0">
                <a:highlight>
                  <a:srgbClr val="FFFFFF"/>
                </a:highlight>
              </a:rPr>
              <a:t>[Opcional: repita para fechamento e aplausos]</a:t>
            </a:r>
            <a:endParaRPr lang="pt-br" dirty="0"/>
          </a:p>
          <a:p>
            <a:pPr algn="l" rtl="0"/>
            <a:r>
              <a:rPr lang="pt-br" b="0" i="0" u="none" baseline="0">
                <a:highlight>
                  <a:srgbClr val="FFFFFF"/>
                </a:highlight>
              </a:rPr>
              <a:t> </a:t>
            </a:r>
            <a:endParaRPr lang="pt-br" dirty="0"/>
          </a:p>
          <a:p>
            <a:pPr algn="l" rtl="0"/>
            <a:r>
              <a:rPr lang="pt-br" b="0" i="0" u="none" baseline="0">
                <a:highlight>
                  <a:srgbClr val="FFFFFF"/>
                </a:highlight>
              </a:rPr>
              <a:t>Juntas, somos Soroptimistas, e juntas, transformamos o mundo.</a:t>
            </a:r>
            <a:endParaRPr lang="pt-br" dirty="0"/>
          </a:p>
          <a:p>
            <a:endParaRPr lang="pt-br" b="1" dirty="0">
              <a:highlight>
                <a:srgbClr val="FFFFFF"/>
              </a:highlight>
              <a:ea typeface="Calibri"/>
              <a:cs typeface="Calibri"/>
            </a:endParaRPr>
          </a:p>
          <a:p>
            <a:endParaRPr lang="pt-br" dirty="0">
              <a:highlight>
                <a:srgbClr val="606060"/>
              </a:high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896509" y="3023388"/>
            <a:ext cx="13867462" cy="2581109"/>
          </a:xfrm>
          <a:prstGeom prst="rect">
            <a:avLst/>
          </a:prstGeom>
        </p:spPr>
        <p:txBody>
          <a:bodyPr lIns="0" tIns="0" rIns="0" bIns="0" rtlCol="0" anchor="t">
            <a:spAutoFit/>
          </a:bodyPr>
          <a:lstStyle/>
          <a:p>
            <a:pPr algn="l" rtl="0">
              <a:lnSpc>
                <a:spcPts val="9960"/>
              </a:lnSpc>
            </a:pPr>
            <a:r>
              <a:rPr lang="pt-br" sz="9861" b="0" i="0" u="none" baseline="0">
                <a:solidFill>
                  <a:srgbClr val="293374"/>
                </a:solidFill>
                <a:latin typeface="Effra 1"/>
                <a:ea typeface="Effra 1"/>
                <a:cs typeface="Effra 1"/>
                <a:sym typeface="Effra 1"/>
              </a:rPr>
              <a:t>Transformação</a:t>
            </a:r>
          </a:p>
          <a:p>
            <a:pPr algn="l" rtl="0">
              <a:lnSpc>
                <a:spcPts val="9960"/>
              </a:lnSpc>
            </a:pPr>
            <a:r>
              <a:rPr lang="pt-br" sz="9861" b="0" i="0" u="none" baseline="0">
                <a:solidFill>
                  <a:srgbClr val="293374"/>
                </a:solidFill>
                <a:latin typeface="Effra 1"/>
                <a:ea typeface="Effra 1"/>
                <a:cs typeface="Effra 1"/>
                <a:sym typeface="Effra 1"/>
              </a:rPr>
              <a:t>por meio da liderança</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pt-br" sz="2200" b="1" i="0" u="none" spc="109" baseline="0">
                <a:solidFill>
                  <a:srgbClr val="293374"/>
                </a:solidFill>
                <a:latin typeface="Calibri"/>
                <a:ea typeface="Calibri"/>
                <a:cs typeface="Calibri"/>
                <a:sym typeface="Calibri (MS) Bold"/>
              </a:rPr>
              <a:t>SOROPTIMIST INTERNATIONAL OF THE AMERICAS, INC</a:t>
            </a:r>
            <a:endParaRPr lang="pt-br" sz="2200" b="1" spc="109">
              <a:solidFill>
                <a:srgbClr val="293374"/>
              </a:solidFill>
              <a:latin typeface="Calibri"/>
              <a:ea typeface="Calibri"/>
              <a:cs typeface="Calibri"/>
            </a:endParaRPr>
          </a:p>
        </p:txBody>
      </p:sp>
      <p:sp>
        <p:nvSpPr>
          <p:cNvPr id="9" name="TextBox 9"/>
          <p:cNvSpPr txBox="1"/>
          <p:nvPr/>
        </p:nvSpPr>
        <p:spPr>
          <a:xfrm>
            <a:off x="1028700" y="5747285"/>
            <a:ext cx="9368954" cy="887630"/>
          </a:xfrm>
          <a:prstGeom prst="rect">
            <a:avLst/>
          </a:prstGeom>
        </p:spPr>
        <p:txBody>
          <a:bodyPr lIns="0" tIns="0" rIns="0" bIns="0" rtlCol="0" anchor="t">
            <a:spAutoFit/>
          </a:bodyPr>
          <a:lstStyle/>
          <a:p>
            <a:pPr algn="l" rtl="0">
              <a:lnSpc>
                <a:spcPts val="7250"/>
              </a:lnSpc>
            </a:pPr>
            <a:r>
              <a:rPr lang="pt-br" sz="5178" b="0" i="0" u="none" baseline="0">
                <a:solidFill>
                  <a:srgbClr val="518BC9"/>
                </a:solidFill>
                <a:latin typeface="Effra 1"/>
                <a:ea typeface="Effra 1"/>
                <a:cs typeface="Effra 1"/>
                <a:sym typeface="Effra 1"/>
              </a:rPr>
              <a:t>Quando mulheres lideram, vidas se transformam.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805" r="-59460" b="-30095"/>
              </a:stretch>
            </a:blipFill>
          </p:spPr>
        </p:sp>
      </p:grpSp>
      <p:sp>
        <p:nvSpPr>
          <p:cNvPr id="6" name="TextBox 6"/>
          <p:cNvSpPr txBox="1"/>
          <p:nvPr/>
        </p:nvSpPr>
        <p:spPr>
          <a:xfrm>
            <a:off x="990792" y="3880671"/>
            <a:ext cx="8153208" cy="2677796"/>
          </a:xfrm>
          <a:prstGeom prst="rect">
            <a:avLst/>
          </a:prstGeom>
        </p:spPr>
        <p:txBody>
          <a:bodyPr lIns="0" tIns="0" rIns="0" bIns="0" rtlCol="0" anchor="t">
            <a:spAutoFit/>
          </a:bodyPr>
          <a:lstStyle/>
          <a:p>
            <a:pPr marL="798195" lvl="1" indent="-398780" algn="l" rtl="0">
              <a:lnSpc>
                <a:spcPts val="5179"/>
              </a:lnSpc>
              <a:buFont typeface="Arial"/>
              <a:buChar char="•"/>
            </a:pPr>
            <a:r>
              <a:rPr lang="pt-br" sz="3650" b="0" i="0" u="none" baseline="0">
                <a:solidFill>
                  <a:srgbClr val="000000"/>
                </a:solidFill>
                <a:latin typeface="Calibri"/>
                <a:ea typeface="Calibri"/>
                <a:cs typeface="Calibri"/>
                <a:sym typeface="Calibri (MS)"/>
              </a:rPr>
              <a:t>Coragem acima do conforto</a:t>
            </a:r>
            <a:endParaRPr lang="pt-br" sz="3650">
              <a:solidFill>
                <a:srgbClr val="000000"/>
              </a:solidFill>
              <a:latin typeface="Calibri"/>
              <a:ea typeface="Calibri"/>
              <a:cs typeface="Calibri"/>
            </a:endParaRPr>
          </a:p>
          <a:p>
            <a:pPr marL="798195" lvl="1" indent="-398780" algn="l" rtl="0">
              <a:lnSpc>
                <a:spcPts val="5179"/>
              </a:lnSpc>
              <a:buFont typeface="Arial"/>
              <a:buChar char="•"/>
            </a:pPr>
            <a:r>
              <a:rPr lang="pt-br" sz="3650" b="0" i="0" u="none" baseline="0">
                <a:solidFill>
                  <a:srgbClr val="000000"/>
                </a:solidFill>
                <a:latin typeface="Calibri"/>
                <a:ea typeface="Calibri"/>
                <a:cs typeface="Calibri"/>
                <a:sym typeface="Calibri (MS)"/>
              </a:rPr>
              <a:t>Escutar com empatia</a:t>
            </a:r>
            <a:endParaRPr lang="pt-br" sz="3650">
              <a:solidFill>
                <a:srgbClr val="000000"/>
              </a:solidFill>
              <a:latin typeface="Calibri"/>
              <a:ea typeface="Calibri"/>
              <a:cs typeface="Calibri"/>
            </a:endParaRPr>
          </a:p>
          <a:p>
            <a:pPr marL="798195" lvl="1" indent="-398780" algn="l" rtl="0">
              <a:lnSpc>
                <a:spcPts val="5179"/>
              </a:lnSpc>
              <a:buFont typeface="Arial"/>
              <a:buChar char="•"/>
            </a:pPr>
            <a:r>
              <a:rPr lang="pt-br" sz="3650" b="0" i="0" u="none" baseline="0">
                <a:solidFill>
                  <a:srgbClr val="000000"/>
                </a:solidFill>
                <a:latin typeface="Calibri"/>
                <a:ea typeface="Calibri"/>
                <a:cs typeface="Calibri"/>
                <a:sym typeface="Calibri (MS)"/>
              </a:rPr>
              <a:t>Agir com compaixão</a:t>
            </a:r>
            <a:endParaRPr lang="pt-br" sz="3650">
              <a:solidFill>
                <a:srgbClr val="000000"/>
              </a:solidFill>
              <a:latin typeface="Calibri"/>
              <a:ea typeface="Calibri"/>
              <a:cs typeface="Calibri"/>
            </a:endParaRPr>
          </a:p>
          <a:p>
            <a:pPr marL="798195" lvl="1" indent="-398780" algn="l" rtl="0">
              <a:lnSpc>
                <a:spcPts val="5179"/>
              </a:lnSpc>
              <a:buFont typeface="Arial"/>
              <a:buChar char="•"/>
            </a:pPr>
            <a:r>
              <a:rPr lang="pt-br" sz="3650" b="0" i="0" u="none" baseline="0">
                <a:solidFill>
                  <a:srgbClr val="000000"/>
                </a:solidFill>
                <a:latin typeface="Calibri"/>
                <a:ea typeface="Calibri"/>
                <a:cs typeface="Calibri"/>
                <a:sym typeface="Calibri (MS)"/>
              </a:rPr>
              <a:t>Abrir caminhos para outras pessoas</a:t>
            </a:r>
            <a:endParaRPr lang="pt-br" sz="3650">
              <a:solidFill>
                <a:srgbClr val="000000"/>
              </a:solidFill>
              <a:latin typeface="Calibri"/>
              <a:ea typeface="Calibri"/>
              <a:cs typeface="Calibri"/>
            </a:endParaRPr>
          </a:p>
        </p:txBody>
      </p:sp>
      <p:sp>
        <p:nvSpPr>
          <p:cNvPr id="7" name="TextBox 7"/>
          <p:cNvSpPr txBox="1"/>
          <p:nvPr/>
        </p:nvSpPr>
        <p:spPr>
          <a:xfrm>
            <a:off x="990792" y="2654586"/>
            <a:ext cx="9601008" cy="1000274"/>
          </a:xfrm>
          <a:prstGeom prst="rect">
            <a:avLst/>
          </a:prstGeom>
        </p:spPr>
        <p:txBody>
          <a:bodyPr wrap="square" lIns="0" tIns="0" rIns="0" bIns="0" rtlCol="0" anchor="t">
            <a:spAutoFit/>
          </a:bodyPr>
          <a:lstStyle/>
          <a:p>
            <a:pPr algn="l" rtl="0">
              <a:lnSpc>
                <a:spcPts val="7799"/>
              </a:lnSpc>
            </a:pPr>
            <a:r>
              <a:rPr lang="pt-br" sz="6500" b="0" i="0" u="none" baseline="0" dirty="0">
                <a:solidFill>
                  <a:srgbClr val="293374"/>
                </a:solidFill>
                <a:latin typeface="Effra 1"/>
                <a:ea typeface="Effra 1"/>
                <a:cs typeface="Effra 1"/>
                <a:sym typeface="Effra 1"/>
              </a:rPr>
              <a:t>Liderança é uma escolha</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grpSp>
        <p:nvGrpSpPr>
          <p:cNvPr id="3" name="Group 3"/>
          <p:cNvGrpSpPr/>
          <p:nvPr/>
        </p:nvGrpSpPr>
        <p:grpSpPr>
          <a:xfrm>
            <a:off x="10121452" y="0"/>
            <a:ext cx="8294467" cy="10287000"/>
            <a:chOff x="0" y="0"/>
            <a:chExt cx="11059289" cy="13716000"/>
          </a:xfrm>
        </p:grpSpPr>
        <p:sp>
          <p:nvSpPr>
            <p:cNvPr id="4" name="Freeform 4"/>
            <p:cNvSpPr/>
            <p:nvPr/>
          </p:nvSpPr>
          <p:spPr>
            <a:xfrm>
              <a:off x="0" y="0"/>
              <a:ext cx="11059338" cy="13715930"/>
            </a:xfrm>
            <a:custGeom>
              <a:avLst/>
              <a:gdLst/>
              <a:ahLst/>
              <a:cxnLst/>
              <a:rect l="l" t="t" r="r" b="b"/>
              <a:pathLst>
                <a:path w="11059338" h="13715930">
                  <a:moveTo>
                    <a:pt x="0" y="0"/>
                  </a:moveTo>
                  <a:lnTo>
                    <a:pt x="11059338" y="0"/>
                  </a:lnTo>
                  <a:lnTo>
                    <a:pt x="11059338" y="13715930"/>
                  </a:lnTo>
                  <a:lnTo>
                    <a:pt x="0" y="13715930"/>
                  </a:lnTo>
                  <a:lnTo>
                    <a:pt x="0" y="0"/>
                  </a:lnTo>
                  <a:close/>
                </a:path>
              </a:pathLst>
            </a:custGeom>
            <a:blipFill>
              <a:blip r:embed="rId4"/>
              <a:stretch>
                <a:fillRect l="-13460" t="-14343" b="-14343"/>
              </a:stretch>
            </a:blipFill>
          </p:spPr>
        </p:sp>
      </p:grpSp>
      <p:sp>
        <p:nvSpPr>
          <p:cNvPr id="5" name="Freeform 5"/>
          <p:cNvSpPr/>
          <p:nvPr/>
        </p:nvSpPr>
        <p:spPr>
          <a:xfrm>
            <a:off x="844561"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sp>
      <p:grpSp>
        <p:nvGrpSpPr>
          <p:cNvPr id="6" name="Group 6"/>
          <p:cNvGrpSpPr/>
          <p:nvPr/>
        </p:nvGrpSpPr>
        <p:grpSpPr>
          <a:xfrm>
            <a:off x="10790694" y="7490337"/>
            <a:ext cx="6846317" cy="2211466"/>
            <a:chOff x="0" y="0"/>
            <a:chExt cx="1803145" cy="582444"/>
          </a:xfrm>
        </p:grpSpPr>
        <p:sp>
          <p:nvSpPr>
            <p:cNvPr id="7" name="Freeform 7"/>
            <p:cNvSpPr/>
            <p:nvPr/>
          </p:nvSpPr>
          <p:spPr>
            <a:xfrm>
              <a:off x="0" y="0"/>
              <a:ext cx="1803145" cy="582444"/>
            </a:xfrm>
            <a:custGeom>
              <a:avLst/>
              <a:gdLst/>
              <a:ahLst/>
              <a:cxnLst/>
              <a:rect l="l" t="t" r="r" b="b"/>
              <a:pathLst>
                <a:path w="1803145" h="582444">
                  <a:moveTo>
                    <a:pt x="0" y="0"/>
                  </a:moveTo>
                  <a:lnTo>
                    <a:pt x="1803145" y="0"/>
                  </a:lnTo>
                  <a:lnTo>
                    <a:pt x="1803145" y="582444"/>
                  </a:lnTo>
                  <a:lnTo>
                    <a:pt x="0" y="582444"/>
                  </a:lnTo>
                  <a:close/>
                </a:path>
              </a:pathLst>
            </a:custGeom>
            <a:solidFill>
              <a:srgbClr val="FFFFFF"/>
            </a:solidFill>
          </p:spPr>
        </p:sp>
        <p:sp>
          <p:nvSpPr>
            <p:cNvPr id="8" name="TextBox 8"/>
            <p:cNvSpPr txBox="1"/>
            <p:nvPr/>
          </p:nvSpPr>
          <p:spPr>
            <a:xfrm>
              <a:off x="0" y="-38100"/>
              <a:ext cx="1803145" cy="620544"/>
            </a:xfrm>
            <a:prstGeom prst="rect">
              <a:avLst/>
            </a:prstGeom>
          </p:spPr>
          <p:txBody>
            <a:bodyPr lIns="50800" tIns="50800" rIns="50800" bIns="50800" rtlCol="0" anchor="ctr"/>
            <a:lstStyle/>
            <a:p>
              <a:pPr algn="ctr" rtl="0">
                <a:lnSpc>
                  <a:spcPts val="2541"/>
                </a:lnSpc>
              </a:pPr>
              <a:endParaRPr/>
            </a:p>
          </p:txBody>
        </p:sp>
      </p:grpSp>
      <p:sp>
        <p:nvSpPr>
          <p:cNvPr id="9" name="TextBox 9"/>
          <p:cNvSpPr txBox="1"/>
          <p:nvPr/>
        </p:nvSpPr>
        <p:spPr>
          <a:xfrm>
            <a:off x="11067420" y="7589158"/>
            <a:ext cx="6271487" cy="2004075"/>
          </a:xfrm>
          <a:prstGeom prst="rect">
            <a:avLst/>
          </a:prstGeom>
        </p:spPr>
        <p:txBody>
          <a:bodyPr lIns="0" tIns="0" rIns="0" bIns="0" rtlCol="0" anchor="t">
            <a:spAutoFit/>
          </a:bodyPr>
          <a:lstStyle/>
          <a:p>
            <a:pPr algn="ctr" rtl="0">
              <a:lnSpc>
                <a:spcPts val="7699"/>
              </a:lnSpc>
            </a:pPr>
            <a:r>
              <a:rPr lang="pt-br" sz="5450" b="1" i="0" u="none" baseline="0">
                <a:solidFill>
                  <a:srgbClr val="101852"/>
                </a:solidFill>
                <a:latin typeface="Calibri"/>
                <a:ea typeface="Calibri"/>
                <a:cs typeface="Calibri"/>
                <a:sym typeface="Calibri (MS) Bold"/>
              </a:rPr>
              <a:t>Kharmen</a:t>
            </a:r>
            <a:endParaRPr lang="pt-br" sz="5450" b="1">
              <a:solidFill>
                <a:srgbClr val="101852"/>
              </a:solidFill>
              <a:latin typeface="Calibri"/>
              <a:ea typeface="Calibri"/>
              <a:cs typeface="Calibri"/>
            </a:endParaRPr>
          </a:p>
          <a:p>
            <a:pPr algn="ctr" rtl="0">
              <a:lnSpc>
                <a:spcPts val="4059"/>
              </a:lnSpc>
            </a:pPr>
            <a:r>
              <a:rPr lang="pt-br" sz="2850" b="0" i="0" u="none" baseline="0">
                <a:solidFill>
                  <a:srgbClr val="101852"/>
                </a:solidFill>
                <a:latin typeface="Calibri"/>
                <a:ea typeface="Calibri"/>
                <a:cs typeface="Calibri"/>
                <a:sym typeface="Calibri (MS)"/>
              </a:rPr>
              <a:t> Ganhadora do Prêmio Viva o Seu Sonho | 2018</a:t>
            </a:r>
            <a:endParaRPr lang="pt-br" sz="2850">
              <a:solidFill>
                <a:srgbClr val="101852"/>
              </a:solidFill>
              <a:latin typeface="Calibri"/>
              <a:ea typeface="Calibri"/>
              <a:cs typeface="Calibri"/>
            </a:endParaRPr>
          </a:p>
          <a:p>
            <a:pPr algn="ctr" rtl="0">
              <a:lnSpc>
                <a:spcPts val="4059"/>
              </a:lnSpc>
            </a:pPr>
            <a:endParaRPr lang="pt-br" sz="2850" dirty="0">
              <a:solidFill>
                <a:srgbClr val="101852"/>
              </a:solidFill>
              <a:latin typeface="Calibri"/>
              <a:ea typeface="Calibri"/>
              <a:cs typeface="Calibri"/>
            </a:endParaRPr>
          </a:p>
        </p:txBody>
      </p:sp>
      <p:sp>
        <p:nvSpPr>
          <p:cNvPr id="10" name="TextBox 10"/>
          <p:cNvSpPr txBox="1"/>
          <p:nvPr/>
        </p:nvSpPr>
        <p:spPr>
          <a:xfrm>
            <a:off x="1028700" y="3660025"/>
            <a:ext cx="8936221" cy="2943651"/>
          </a:xfrm>
          <a:prstGeom prst="rect">
            <a:avLst/>
          </a:prstGeom>
        </p:spPr>
        <p:txBody>
          <a:bodyPr lIns="0" tIns="0" rIns="0" bIns="0" rtlCol="0" anchor="t">
            <a:spAutoFit/>
          </a:bodyPr>
          <a:lstStyle/>
          <a:p>
            <a:pPr algn="l" rtl="0">
              <a:lnSpc>
                <a:spcPts val="7793"/>
              </a:lnSpc>
            </a:pPr>
            <a:r>
              <a:rPr lang="pt-br" sz="6500" b="0" i="0" u="none" baseline="0">
                <a:solidFill>
                  <a:srgbClr val="FFFFFF"/>
                </a:solidFill>
                <a:latin typeface="Effra 1"/>
                <a:ea typeface="Effra 1"/>
                <a:cs typeface="Effra 1"/>
                <a:sym typeface="Effra 1"/>
              </a:rPr>
              <a:t>Uma mulher. </a:t>
            </a:r>
          </a:p>
          <a:p>
            <a:pPr algn="l" rtl="0">
              <a:lnSpc>
                <a:spcPts val="7799"/>
              </a:lnSpc>
            </a:pPr>
            <a:r>
              <a:rPr lang="pt-br" sz="6500" b="0" i="0" u="none" baseline="0">
                <a:solidFill>
                  <a:srgbClr val="FFFFFF"/>
                </a:solidFill>
                <a:latin typeface="Effra 1"/>
                <a:ea typeface="Effra 1"/>
                <a:cs typeface="Effra 1"/>
                <a:sym typeface="Effra 1"/>
              </a:rPr>
              <a:t>Uma oportunidade. Gerações transformadas.</a:t>
            </a:r>
          </a:p>
        </p:txBody>
      </p:sp>
      <p:sp>
        <p:nvSpPr>
          <p:cNvPr id="11" name="Freeform 11"/>
          <p:cNvSpPr/>
          <p:nvPr/>
        </p:nvSpPr>
        <p:spPr>
          <a:xfrm>
            <a:off x="1028700" y="1548068"/>
            <a:ext cx="3326100" cy="1733277"/>
          </a:xfrm>
          <a:custGeom>
            <a:avLst/>
            <a:gdLst/>
            <a:ahLst/>
            <a:cxnLst/>
            <a:rect l="l" t="t" r="r" b="b"/>
            <a:pathLst>
              <a:path w="3326100" h="1733277">
                <a:moveTo>
                  <a:pt x="0" y="0"/>
                </a:moveTo>
                <a:lnTo>
                  <a:pt x="3326100" y="0"/>
                </a:lnTo>
                <a:lnTo>
                  <a:pt x="3326100" y="1733277"/>
                </a:lnTo>
                <a:lnTo>
                  <a:pt x="0" y="1733277"/>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sp>
        <p:nvSpPr>
          <p:cNvPr id="3" name="Freeform 3"/>
          <p:cNvSpPr/>
          <p:nvPr/>
        </p:nvSpPr>
        <p:spPr>
          <a:xfrm>
            <a:off x="7937377"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sp>
      <p:grpSp>
        <p:nvGrpSpPr>
          <p:cNvPr id="4" name="Group 4"/>
          <p:cNvGrpSpPr/>
          <p:nvPr/>
        </p:nvGrpSpPr>
        <p:grpSpPr>
          <a:xfrm>
            <a:off x="1602322" y="2771465"/>
            <a:ext cx="7179140" cy="1890335"/>
            <a:chOff x="0" y="0"/>
            <a:chExt cx="1636685" cy="430955"/>
          </a:xfrm>
        </p:grpSpPr>
        <p:sp>
          <p:nvSpPr>
            <p:cNvPr id="5" name="Freeform 5"/>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6" name="TextBox 6"/>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8" name="TextBox 8"/>
          <p:cNvSpPr txBox="1"/>
          <p:nvPr/>
        </p:nvSpPr>
        <p:spPr>
          <a:xfrm>
            <a:off x="2915698" y="978532"/>
            <a:ext cx="12098960" cy="1120706"/>
          </a:xfrm>
          <a:prstGeom prst="rect">
            <a:avLst/>
          </a:prstGeom>
        </p:spPr>
        <p:txBody>
          <a:bodyPr lIns="0" tIns="0" rIns="0" bIns="0" rtlCol="0" anchor="t">
            <a:spAutoFit/>
          </a:bodyPr>
          <a:lstStyle/>
          <a:p>
            <a:pPr algn="ctr" rtl="0">
              <a:lnSpc>
                <a:spcPts val="9100"/>
              </a:lnSpc>
            </a:pPr>
            <a:r>
              <a:rPr lang="pt-br" sz="6500" b="0" i="0" u="none" spc="-194" baseline="0">
                <a:solidFill>
                  <a:srgbClr val="FFFFFF"/>
                </a:solidFill>
                <a:latin typeface="Effra 1"/>
                <a:ea typeface="Effra 1"/>
                <a:cs typeface="Effra 1"/>
                <a:sym typeface="Effra 1"/>
              </a:rPr>
              <a:t>Sua liderança é a próxima faísca</a:t>
            </a:r>
          </a:p>
        </p:txBody>
      </p:sp>
      <p:sp>
        <p:nvSpPr>
          <p:cNvPr id="9" name="TextBox 9"/>
          <p:cNvSpPr txBox="1"/>
          <p:nvPr/>
        </p:nvSpPr>
        <p:spPr>
          <a:xfrm>
            <a:off x="3092340" y="3033479"/>
            <a:ext cx="4196686" cy="976358"/>
          </a:xfrm>
          <a:prstGeom prst="rect">
            <a:avLst/>
          </a:prstGeom>
        </p:spPr>
        <p:txBody>
          <a:bodyPr lIns="0" tIns="0" rIns="0" bIns="0" rtlCol="0" anchor="t">
            <a:spAutoFit/>
          </a:bodyPr>
          <a:lstStyle/>
          <a:p>
            <a:pPr algn="ctr" rtl="0">
              <a:lnSpc>
                <a:spcPts val="3834"/>
              </a:lnSpc>
            </a:pPr>
            <a:r>
              <a:rPr lang="pt-br" sz="3650" b="1" i="0" u="none" spc="-110" baseline="0">
                <a:solidFill>
                  <a:srgbClr val="FFFFFF"/>
                </a:solidFill>
                <a:latin typeface="Calibri"/>
                <a:ea typeface="Calibri"/>
                <a:cs typeface="Calibri"/>
                <a:sym typeface="Calibri (MS) Bold"/>
              </a:rPr>
              <a:t>US$ 3,4 milhões </a:t>
            </a:r>
            <a:r>
              <a:rPr lang="pt-br" sz="3650" b="0" i="0" u="none" spc="-110" baseline="0">
                <a:solidFill>
                  <a:srgbClr val="FFFFFF"/>
                </a:solidFill>
                <a:latin typeface="Calibri"/>
                <a:ea typeface="Calibri"/>
                <a:cs typeface="Calibri"/>
                <a:sym typeface="Calibri (MS)"/>
              </a:rPr>
              <a:t>investidos na educação de mulheres</a:t>
            </a:r>
            <a:endParaRPr lang="pt-br" sz="3650" spc="-110">
              <a:solidFill>
                <a:srgbClr val="FFFFFF"/>
              </a:solidFill>
              <a:latin typeface="Calibri"/>
              <a:ea typeface="Calibri"/>
              <a:cs typeface="Calibri"/>
            </a:endParaRPr>
          </a:p>
        </p:txBody>
      </p:sp>
      <p:grpSp>
        <p:nvGrpSpPr>
          <p:cNvPr id="10" name="Group 10"/>
          <p:cNvGrpSpPr/>
          <p:nvPr/>
        </p:nvGrpSpPr>
        <p:grpSpPr>
          <a:xfrm>
            <a:off x="9148894" y="2771465"/>
            <a:ext cx="7179140" cy="1890335"/>
            <a:chOff x="0" y="0"/>
            <a:chExt cx="1636685" cy="430955"/>
          </a:xfrm>
        </p:grpSpPr>
        <p:sp>
          <p:nvSpPr>
            <p:cNvPr id="11" name="Freeform 1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2" name="TextBox 1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4" name="TextBox 14"/>
          <p:cNvSpPr txBox="1"/>
          <p:nvPr/>
        </p:nvSpPr>
        <p:spPr>
          <a:xfrm>
            <a:off x="10638194" y="3033479"/>
            <a:ext cx="4196686" cy="976358"/>
          </a:xfrm>
          <a:prstGeom prst="rect">
            <a:avLst/>
          </a:prstGeom>
        </p:spPr>
        <p:txBody>
          <a:bodyPr lIns="0" tIns="0" rIns="0" bIns="0" rtlCol="0" anchor="t">
            <a:spAutoFit/>
          </a:bodyPr>
          <a:lstStyle/>
          <a:p>
            <a:pPr algn="ctr" rtl="0">
              <a:lnSpc>
                <a:spcPts val="3834"/>
              </a:lnSpc>
            </a:pPr>
            <a:r>
              <a:rPr lang="pt-br" sz="3650" b="1" i="0" u="none" spc="-110" baseline="0">
                <a:solidFill>
                  <a:srgbClr val="FFFFFF"/>
                </a:solidFill>
                <a:latin typeface="Calibri"/>
                <a:ea typeface="Calibri"/>
                <a:cs typeface="Calibri"/>
                <a:sym typeface="Calibri (MS) Bold"/>
              </a:rPr>
              <a:t>Mais de 2.300 mulheres </a:t>
            </a:r>
            <a:r>
              <a:rPr lang="pt-br" sz="3650" b="0" i="0" u="none" spc="-110" baseline="0">
                <a:solidFill>
                  <a:srgbClr val="FFFFFF"/>
                </a:solidFill>
                <a:latin typeface="Calibri"/>
                <a:ea typeface="Calibri"/>
                <a:cs typeface="Calibri"/>
                <a:sym typeface="Calibri (MS)"/>
              </a:rPr>
              <a:t>apoiadas ao redor do mundo</a:t>
            </a:r>
            <a:endParaRPr lang="pt-br" sz="3650" spc="-110">
              <a:solidFill>
                <a:srgbClr val="FFFFFF"/>
              </a:solidFill>
              <a:latin typeface="Calibri"/>
              <a:ea typeface="Calibri"/>
              <a:cs typeface="Calibri"/>
            </a:endParaRPr>
          </a:p>
        </p:txBody>
      </p:sp>
      <p:grpSp>
        <p:nvGrpSpPr>
          <p:cNvPr id="15" name="Group 15"/>
          <p:cNvGrpSpPr/>
          <p:nvPr/>
        </p:nvGrpSpPr>
        <p:grpSpPr>
          <a:xfrm>
            <a:off x="1602322" y="5072750"/>
            <a:ext cx="7179140" cy="1890335"/>
            <a:chOff x="0" y="0"/>
            <a:chExt cx="1636685" cy="430955"/>
          </a:xfrm>
        </p:grpSpPr>
        <p:sp>
          <p:nvSpPr>
            <p:cNvPr id="16" name="Freeform 16"/>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7" name="TextBox 17"/>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9" name="TextBox 19"/>
          <p:cNvSpPr txBox="1"/>
          <p:nvPr/>
        </p:nvSpPr>
        <p:spPr>
          <a:xfrm>
            <a:off x="3091622" y="5532643"/>
            <a:ext cx="4196686" cy="489045"/>
          </a:xfrm>
          <a:prstGeom prst="rect">
            <a:avLst/>
          </a:prstGeom>
        </p:spPr>
        <p:txBody>
          <a:bodyPr lIns="0" tIns="0" rIns="0" bIns="0" rtlCol="0" anchor="t">
            <a:spAutoFit/>
          </a:bodyPr>
          <a:lstStyle/>
          <a:p>
            <a:pPr algn="ctr" rtl="0">
              <a:lnSpc>
                <a:spcPts val="3834"/>
              </a:lnSpc>
            </a:pPr>
            <a:r>
              <a:rPr lang="pt-br" sz="3650" b="1" i="0" u="none" spc="-110" baseline="0">
                <a:solidFill>
                  <a:srgbClr val="FFFFFF"/>
                </a:solidFill>
                <a:latin typeface="Calibri"/>
                <a:ea typeface="Calibri"/>
                <a:cs typeface="Calibri"/>
                <a:sym typeface="Calibri (MS) Bold"/>
              </a:rPr>
              <a:t>31.000 </a:t>
            </a:r>
            <a:r>
              <a:rPr lang="pt-br" sz="3650" b="0" i="0" u="none" spc="-110" baseline="0">
                <a:solidFill>
                  <a:srgbClr val="FFFFFF"/>
                </a:solidFill>
                <a:latin typeface="Calibri"/>
                <a:ea typeface="Calibri"/>
                <a:cs typeface="Calibri"/>
                <a:sym typeface="Calibri (MS)"/>
              </a:rPr>
              <a:t>horas de trabalho voluntário</a:t>
            </a:r>
            <a:endParaRPr lang="pt-br" sz="3650" spc="-110">
              <a:solidFill>
                <a:srgbClr val="FFFFFF"/>
              </a:solidFill>
              <a:latin typeface="Calibri"/>
              <a:ea typeface="Calibri"/>
              <a:cs typeface="Calibri"/>
            </a:endParaRPr>
          </a:p>
        </p:txBody>
      </p:sp>
      <p:grpSp>
        <p:nvGrpSpPr>
          <p:cNvPr id="20" name="Group 20"/>
          <p:cNvGrpSpPr/>
          <p:nvPr/>
        </p:nvGrpSpPr>
        <p:grpSpPr>
          <a:xfrm>
            <a:off x="9148894" y="5072750"/>
            <a:ext cx="7179140" cy="1890335"/>
            <a:chOff x="0" y="0"/>
            <a:chExt cx="1636685" cy="430955"/>
          </a:xfrm>
        </p:grpSpPr>
        <p:sp>
          <p:nvSpPr>
            <p:cNvPr id="21" name="Freeform 2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22" name="TextBox 2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24" name="TextBox 24"/>
          <p:cNvSpPr txBox="1"/>
          <p:nvPr/>
        </p:nvSpPr>
        <p:spPr>
          <a:xfrm>
            <a:off x="10638194" y="5699029"/>
            <a:ext cx="4196686" cy="489045"/>
          </a:xfrm>
          <a:prstGeom prst="rect">
            <a:avLst/>
          </a:prstGeom>
        </p:spPr>
        <p:txBody>
          <a:bodyPr lIns="0" tIns="0" rIns="0" bIns="0" rtlCol="0" anchor="t">
            <a:spAutoFit/>
          </a:bodyPr>
          <a:lstStyle/>
          <a:p>
            <a:pPr algn="ctr" rtl="0">
              <a:lnSpc>
                <a:spcPts val="3834"/>
              </a:lnSpc>
            </a:pPr>
            <a:r>
              <a:rPr lang="pt-br" sz="3650" b="1" i="0" u="none" spc="-110" baseline="0">
                <a:solidFill>
                  <a:srgbClr val="FFFFFF"/>
                </a:solidFill>
                <a:latin typeface="Calibri"/>
                <a:ea typeface="Calibri"/>
                <a:cs typeface="Calibri"/>
                <a:sym typeface="Calibri (MS) Bold"/>
              </a:rPr>
              <a:t>646 </a:t>
            </a:r>
            <a:r>
              <a:rPr lang="pt-br" sz="3650" b="0" i="0" u="none" spc="-110" baseline="0">
                <a:solidFill>
                  <a:srgbClr val="FFFFFF"/>
                </a:solidFill>
                <a:latin typeface="Calibri"/>
                <a:ea typeface="Calibri"/>
                <a:cs typeface="Calibri"/>
                <a:sym typeface="Calibri (MS)"/>
              </a:rPr>
              <a:t>novas associadas</a:t>
            </a:r>
            <a:endParaRPr lang="pt-br" sz="3650" spc="-110">
              <a:solidFill>
                <a:srgbClr val="FFFFFF"/>
              </a:solidFill>
              <a:latin typeface="Calibri"/>
              <a:ea typeface="Calibri"/>
              <a:cs typeface="Calibri"/>
            </a:endParaRPr>
          </a:p>
        </p:txBody>
      </p:sp>
      <p:sp>
        <p:nvSpPr>
          <p:cNvPr id="25" name="TextBox 25"/>
          <p:cNvSpPr txBox="1"/>
          <p:nvPr/>
        </p:nvSpPr>
        <p:spPr>
          <a:xfrm>
            <a:off x="2718232" y="7404054"/>
            <a:ext cx="12861324" cy="601127"/>
          </a:xfrm>
          <a:prstGeom prst="rect">
            <a:avLst/>
          </a:prstGeom>
        </p:spPr>
        <p:txBody>
          <a:bodyPr lIns="0" tIns="0" rIns="0" bIns="0" rtlCol="0" anchor="t">
            <a:spAutoFit/>
          </a:bodyPr>
          <a:lstStyle/>
          <a:p>
            <a:pPr algn="ctr" rtl="0">
              <a:lnSpc>
                <a:spcPts val="5039"/>
              </a:lnSpc>
            </a:pPr>
            <a:r>
              <a:rPr lang="pt-br" sz="3550" b="0" i="0" u="none" baseline="0">
                <a:solidFill>
                  <a:srgbClr val="FFFFFF"/>
                </a:solidFill>
                <a:latin typeface="Calibri"/>
                <a:ea typeface="Calibri"/>
                <a:cs typeface="Calibri"/>
                <a:sym typeface="Calibri (MS)"/>
              </a:rPr>
              <a:t>Juntas, transformamos o mundo.</a:t>
            </a:r>
            <a:endParaRPr lang="pt-br" sz="3550">
              <a:solidFill>
                <a:srgbClr val="FFFFFF"/>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2592" r="-116794"/>
              </a:stretch>
            </a:blipFill>
          </p:spPr>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sp>
      <p:sp>
        <p:nvSpPr>
          <p:cNvPr id="5" name="TextBox 5"/>
          <p:cNvSpPr txBox="1"/>
          <p:nvPr/>
        </p:nvSpPr>
        <p:spPr>
          <a:xfrm>
            <a:off x="1028700" y="1257300"/>
            <a:ext cx="9691865" cy="2943251"/>
          </a:xfrm>
          <a:prstGeom prst="rect">
            <a:avLst/>
          </a:prstGeom>
        </p:spPr>
        <p:txBody>
          <a:bodyPr lIns="0" tIns="0" rIns="0" bIns="0" rtlCol="0" anchor="t">
            <a:spAutoFit/>
          </a:bodyPr>
          <a:lstStyle/>
          <a:p>
            <a:pPr algn="l" rtl="0">
              <a:lnSpc>
                <a:spcPts val="7799"/>
              </a:lnSpc>
            </a:pPr>
            <a:r>
              <a:rPr lang="pt-br" sz="6500" b="0" i="0" u="none" baseline="0" dirty="0">
                <a:solidFill>
                  <a:srgbClr val="293374"/>
                </a:solidFill>
                <a:latin typeface="Effra 1"/>
                <a:ea typeface="Effra 1"/>
                <a:cs typeface="Effra 1"/>
                <a:sym typeface="Effra 1"/>
              </a:rPr>
              <a:t>Nossos projetos podem parecer diferentes, mas nosso propósito é o mesmo:  </a:t>
            </a:r>
          </a:p>
        </p:txBody>
      </p:sp>
      <p:sp>
        <p:nvSpPr>
          <p:cNvPr id="6" name="TextBox 6"/>
          <p:cNvSpPr txBox="1"/>
          <p:nvPr/>
        </p:nvSpPr>
        <p:spPr>
          <a:xfrm>
            <a:off x="1028700" y="5143500"/>
            <a:ext cx="10447509" cy="2943251"/>
          </a:xfrm>
          <a:prstGeom prst="rect">
            <a:avLst/>
          </a:prstGeom>
        </p:spPr>
        <p:txBody>
          <a:bodyPr lIns="0" tIns="0" rIns="0" bIns="0" rtlCol="0" anchor="t">
            <a:spAutoFit/>
          </a:bodyPr>
          <a:lstStyle/>
          <a:p>
            <a:pPr algn="l" rtl="0">
              <a:lnSpc>
                <a:spcPts val="7799"/>
              </a:lnSpc>
            </a:pPr>
            <a:r>
              <a:rPr lang="pt-br" sz="6500" b="0" i="0" u="none" baseline="0">
                <a:solidFill>
                  <a:srgbClr val="293374"/>
                </a:solidFill>
                <a:latin typeface="Effra 2"/>
                <a:ea typeface="Effra 2"/>
                <a:cs typeface="Effra 2"/>
                <a:sym typeface="Effra 2"/>
              </a:rPr>
              <a:t>ajudar mulheres e meninas a conquistarem educação, confiança e oportunidades.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691918"/>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sp>
      <p:sp>
        <p:nvSpPr>
          <p:cNvPr id="4" name="TextBox 4"/>
          <p:cNvSpPr txBox="1"/>
          <p:nvPr/>
        </p:nvSpPr>
        <p:spPr>
          <a:xfrm>
            <a:off x="1661901" y="2636542"/>
            <a:ext cx="14964197" cy="2943651"/>
          </a:xfrm>
          <a:prstGeom prst="rect">
            <a:avLst/>
          </a:prstGeom>
        </p:spPr>
        <p:txBody>
          <a:bodyPr lIns="0" tIns="0" rIns="0" bIns="0" rtlCol="0" anchor="t">
            <a:spAutoFit/>
          </a:bodyPr>
          <a:lstStyle/>
          <a:p>
            <a:pPr algn="ctr" rtl="0">
              <a:lnSpc>
                <a:spcPts val="7793"/>
              </a:lnSpc>
            </a:pPr>
            <a:r>
              <a:rPr lang="pt-br" sz="6500" b="0" i="0" u="none" baseline="0">
                <a:solidFill>
                  <a:srgbClr val="293374"/>
                </a:solidFill>
                <a:latin typeface="Effra 1"/>
                <a:ea typeface="Effra 1"/>
                <a:cs typeface="Effra 1"/>
                <a:sym typeface="Effra 1"/>
              </a:rPr>
              <a:t>Pequenos gestos,</a:t>
            </a:r>
          </a:p>
          <a:p>
            <a:pPr algn="ctr" rtl="0">
              <a:lnSpc>
                <a:spcPts val="7793"/>
              </a:lnSpc>
            </a:pPr>
            <a:r>
              <a:rPr lang="pt-br" sz="6500" b="0" i="0" u="none" baseline="0">
                <a:solidFill>
                  <a:srgbClr val="293374"/>
                </a:solidFill>
                <a:latin typeface="Effra 1"/>
                <a:ea typeface="Effra 1"/>
                <a:cs typeface="Effra 1"/>
                <a:sym typeface="Effra 1"/>
              </a:rPr>
              <a:t>multiplicados em </a:t>
            </a:r>
            <a:r>
              <a:rPr lang="pt-br" sz="6500" b="0" i="0" u="none" baseline="0">
                <a:solidFill>
                  <a:srgbClr val="518BC9"/>
                </a:solidFill>
                <a:latin typeface="Effra 1"/>
                <a:ea typeface="Effra 1"/>
                <a:cs typeface="Effra 1"/>
                <a:sym typeface="Effra 1"/>
              </a:rPr>
              <a:t>centenas de clubes</a:t>
            </a:r>
            <a:r>
              <a:rPr lang="pt-br" sz="6500" b="0" i="0" u="none" baseline="0">
                <a:solidFill>
                  <a:srgbClr val="293374"/>
                </a:solidFill>
                <a:latin typeface="Effra 1"/>
                <a:ea typeface="Effra 1"/>
                <a:cs typeface="Effra 1"/>
                <a:sym typeface="Effra 1"/>
              </a:rPr>
              <a:t>,</a:t>
            </a:r>
          </a:p>
          <a:p>
            <a:pPr algn="ctr" rtl="0">
              <a:lnSpc>
                <a:spcPts val="7799"/>
              </a:lnSpc>
            </a:pPr>
            <a:r>
              <a:rPr lang="pt-br" sz="6500" b="0" i="0" u="none" baseline="0">
                <a:solidFill>
                  <a:srgbClr val="293374"/>
                </a:solidFill>
                <a:latin typeface="Effra 1"/>
                <a:ea typeface="Effra 1"/>
                <a:cs typeface="Effra 1"/>
                <a:sym typeface="Effra 1"/>
              </a:rPr>
              <a:t>transformarão o mundo.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1986</Words>
  <Application>Microsoft Office PowerPoint</Application>
  <PresentationFormat>Custom</PresentationFormat>
  <Paragraphs>157</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 Speech PPTX</dc:title>
  <cp:lastModifiedBy>Hasan Alkan</cp:lastModifiedBy>
  <cp:revision>44</cp:revision>
  <dcterms:created xsi:type="dcterms:W3CDTF">2006-08-16T00:00:00Z</dcterms:created>
  <dcterms:modified xsi:type="dcterms:W3CDTF">2026-03-03T15:29:51Z</dcterms:modified>
  <dc:identifier>DAHBm61Ma6U</dc:identifier>
</cp:coreProperties>
</file>