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Effra 1" panose="020B0604020202020204" charset="0"/>
      <p:regular r:id="rId9"/>
    </p:embeddedFont>
    <p:embeddedFont>
      <p:font typeface="Effra 2"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104C06-03BB-C3A8-B77D-3A3FF1EC5FF5}" v="3" dt="2026-03-03T15:29:13.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0" d="100"/>
          <a:sy n="40" d="100"/>
        </p:scale>
        <p:origin x="78" y="9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Wainer" userId="S::zoe@soroptimist.org::acebdcbb-bb9e-4818-90ed-f9f3709df770" providerId="AD" clId="Web-{11104C06-03BB-C3A8-B77D-3A3FF1EC5FF5}"/>
    <pc:docChg chg="modSld">
      <pc:chgData name="Zoe Wainer" userId="S::zoe@soroptimist.org::acebdcbb-bb9e-4818-90ed-f9f3709df770" providerId="AD" clId="Web-{11104C06-03BB-C3A8-B77D-3A3FF1EC5FF5}" dt="2026-03-03T15:29:13.700" v="2" actId="1076"/>
      <pc:docMkLst>
        <pc:docMk/>
      </pc:docMkLst>
      <pc:sldChg chg="modSp">
        <pc:chgData name="Zoe Wainer" userId="S::zoe@soroptimist.org::acebdcbb-bb9e-4818-90ed-f9f3709df770" providerId="AD" clId="Web-{11104C06-03BB-C3A8-B77D-3A3FF1EC5FF5}" dt="2026-03-03T15:29:13.700" v="2" actId="1076"/>
        <pc:sldMkLst>
          <pc:docMk/>
          <pc:sldMk cId="0" sldId="257"/>
        </pc:sldMkLst>
        <pc:spChg chg="mod">
          <ac:chgData name="Zoe Wainer" userId="S::zoe@soroptimist.org::acebdcbb-bb9e-4818-90ed-f9f3709df770" providerId="AD" clId="Web-{11104C06-03BB-C3A8-B77D-3A3FF1EC5FF5}" dt="2026-03-03T15:29:13.700" v="2" actId="1076"/>
          <ac:spMkLst>
            <pc:docMk/>
            <pc:sldMk cId="0" sldId="257"/>
            <ac:spMk id="6" creationId="{00000000-0000-0000-0000-000000000000}"/>
          </ac:spMkLst>
        </pc:spChg>
        <pc:spChg chg="mod">
          <ac:chgData name="Zoe Wainer" userId="S::zoe@soroptimist.org::acebdcbb-bb9e-4818-90ed-f9f3709df770" providerId="AD" clId="Web-{11104C06-03BB-C3A8-B77D-3A3FF1EC5FF5}" dt="2026-03-03T15:29:04.590" v="1" actId="1076"/>
          <ac:spMkLst>
            <pc:docMk/>
            <pc:sldMk cId="0" sldId="257"/>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03.03.2026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x-es-XL" b="0" i="0" u="none" baseline="0">
                <a:highlight>
                  <a:srgbClr val="FFFFFF"/>
                </a:highlight>
              </a:rPr>
              <a:t>Todo movimiento importante comienza con una chispa, y esta sala está llena de ellas. En este momento, en todo el mundo, miles de mujeres están soñando un poco más en grande, gracias a ustedes.</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[Pausa|sonríe].</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Buenos días, soroptimistas.</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Es una gran alegría estar aquí con todas ustedes, líderes, generadoras de cambios y constructoras de sueños, unidas por un único propósito: mejorar la vida de mujeres y niñas mediante el acceso a la educación, las oportunidades y la esperanza.</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[Pausa|mira alrededor de la sala].</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Empecemos con una votación rápida. ¿Cuántas de ustedes pueden recordar algún momento en que Soroptimist haya cambiado algo en su vida?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Quizás fue confianza. Quizás fue amistades. Quizás fue encontrar un sentido de propósito que no sabían que les faltaba.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[Pausa].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Precisamente eso es la transformación. Y siempre comienza con el liderazgo.</a:t>
            </a:r>
            <a:endParaRPr lang="x-es-XL" dirty="0"/>
          </a:p>
          <a:p>
            <a:pPr algn="l" rtl="0"/>
            <a:r>
              <a:rPr lang="x-es-XL" b="0" i="0" u="none" baseline="0">
                <a:highlight>
                  <a:srgbClr val="FFFFFF"/>
                </a:highlight>
              </a:rPr>
              <a:t>Nuestro tema de este año, transformación a través del liderazgo, puede sonar un poco exagerado, pero es profundamente humano.</a:t>
            </a:r>
            <a:endParaRPr lang="x-es-XL" dirty="0"/>
          </a:p>
          <a:p>
            <a:pPr algn="l" rtl="0"/>
            <a:br>
              <a:rPr lang="x-es-XL">
                <a:cs typeface="+mn-lt"/>
              </a:rPr>
            </a:br>
            <a:r>
              <a:rPr lang="x-es-XL" b="0" i="0" u="none" baseline="0">
                <a:highlight>
                  <a:srgbClr val="FFFFFF"/>
                </a:highlight>
              </a:rPr>
              <a:t>Se trata de cómo crecemos. Cómo ayudamos a otras a crecer. Y cómo el cambio echa raíces cuando alguien se atreve a dar el primer paso.</a:t>
            </a:r>
            <a:endParaRPr lang="x-es-XL" dirty="0"/>
          </a:p>
          <a:p>
            <a:pPr algn="l" rtl="0"/>
            <a:r>
              <a:rPr lang="x-es-XL" b="0" i="0" u="none" baseline="0">
                <a:highlight>
                  <a:srgbClr val="FFFFFF"/>
                </a:highlight>
              </a:rPr>
              <a:t> </a:t>
            </a:r>
            <a:endParaRPr lang="x-es-XL" dirty="0"/>
          </a:p>
          <a:p>
            <a:pPr algn="l" rtl="0"/>
            <a:r>
              <a:rPr lang="x-es-XL" b="0" i="1" u="none" baseline="0">
                <a:highlight>
                  <a:srgbClr val="FFFFFF"/>
                </a:highlight>
              </a:rPr>
              <a:t>(Agrega aquí tu propia reflexión o historia; por ejemplo, cómo conectaste por primera vez con Soroptimist o qué te inspiró a unirte).</a:t>
            </a:r>
            <a:endParaRPr lang="x-es-XL" dirty="0"/>
          </a:p>
          <a:p>
            <a:pPr algn="l" rtl="0"/>
            <a:r>
              <a:rPr lang="x-es-XL" b="0" i="0" u="none" baseline="0">
                <a:highlight>
                  <a:srgbClr val="FFFFFF"/>
                </a:highlight>
              </a:rPr>
              <a:t> </a:t>
            </a:r>
            <a:endParaRPr lang="x-es-XL" dirty="0"/>
          </a:p>
          <a:p>
            <a:endParaRPr lang="x-es-XL" i="1"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1</a:t>
            </a:fld>
            <a:endParaRPr lang="x-es-XL"/>
          </a:p>
        </p:txBody>
      </p:sp>
    </p:spTree>
    <p:extLst>
      <p:ext uri="{BB962C8B-B14F-4D97-AF65-F5344CB8AC3E}">
        <p14:creationId xmlns:p14="http://schemas.microsoft.com/office/powerpoint/2010/main" val="14683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x-es-XL" b="0" i="0" u="none" baseline="0">
                <a:highlight>
                  <a:srgbClr val="FFFFFF"/>
                </a:highlight>
              </a:rPr>
              <a:t>Cuando miro alrededor de esta sala, veo a mujeres que me recuerdan por qué me uní a Soroptimist; mujeres que creen que cuando cambiamos una vida, cambiamos generaciones.</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El liderazgo no es un título, es una elección: servir con visión, escuchar con empatía, adaptarse con valentía y actuar con compasión.</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La transformación ocurre cuando elegimos ser valientes incluso cuando es incómodo; y también ocurre cuando abrimos puertas para que otras hagan lo mismo.</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Cada soroptimista que lanza un proyecto, asesora a una niña, habla en una reunión o invita a alguien nuevo a unirse está demostrando liderazgo. Y cuando una mujer lidera con intención, da permiso para que otras también lo hagan.</a:t>
            </a:r>
            <a:endParaRPr lang="x-es-XL"/>
          </a:p>
          <a:p>
            <a:pPr algn="l" rtl="0"/>
            <a:r>
              <a:rPr lang="x-es-XL" b="0" i="0" u="none" baseline="0">
                <a:highlight>
                  <a:srgbClr val="FFFFFF"/>
                </a:highlight>
              </a:rPr>
              <a:t> </a:t>
            </a:r>
            <a:endParaRPr lang="x-es-XL" dirty="0"/>
          </a:p>
          <a:p>
            <a:pPr algn="l" rtl="0"/>
            <a:r>
              <a:rPr lang="x-es-XL" b="0" i="1" u="none" baseline="0">
                <a:highlight>
                  <a:srgbClr val="FFFFFF"/>
                </a:highlight>
              </a:rPr>
              <a:t>(Agrega una perspectiva personal sobre el liderazgo; tal vez cómo tu comprensión del liderazgo se desarrolló con el tiempo).</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Solía pensar que el liderazgo significaba ser la voz más fuerte del lugar. Pero, con el tiempo, aprendí que lo importante es ser la que escucha con más atención.</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Y, a veces, los ejemplos más auténticos de liderazgo no se encuentran en las salas de juntas ni en los cargos: se encuentran en la valentía.</a:t>
            </a:r>
            <a:endParaRPr lang="x-es-XL"/>
          </a:p>
          <a:p>
            <a:pPr algn="l" rtl="0"/>
            <a:r>
              <a:rPr lang="x-es-XL" b="0" i="0" u="none" baseline="0">
                <a:highlight>
                  <a:srgbClr val="FFFFFF"/>
                </a:highlight>
              </a:rPr>
              <a:t> </a:t>
            </a:r>
            <a:endParaRPr lang="x-es-XL" dirty="0"/>
          </a:p>
          <a:p>
            <a:endParaRPr lang="x-es-XL" dirty="0">
              <a:highlight>
                <a:srgbClr val="FFFFFF"/>
              </a:highlight>
              <a:ea typeface="Calibri"/>
              <a:cs typeface="Calibri"/>
            </a:endParaRPr>
          </a:p>
          <a:p>
            <a:endParaRPr lang="x-es-XL"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2</a:t>
            </a:fld>
            <a:endParaRPr lang="x-es-XL"/>
          </a:p>
        </p:txBody>
      </p:sp>
    </p:spTree>
    <p:extLst>
      <p:ext uri="{BB962C8B-B14F-4D97-AF65-F5344CB8AC3E}">
        <p14:creationId xmlns:p14="http://schemas.microsoft.com/office/powerpoint/2010/main" val="346820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x-es-XL" b="0" i="0" u="none" baseline="0">
                <a:highlight>
                  <a:srgbClr val="FFFFFF"/>
                </a:highlight>
              </a:rPr>
              <a:t>Permítanme compartir una historia que capta lo que realmente significa la transformación a través del liderazgo.</a:t>
            </a:r>
            <a:endParaRPr lang="x-es-XL"/>
          </a:p>
          <a:p>
            <a:pPr algn="l" rtl="0"/>
            <a:r>
              <a:rPr lang="x-es-XL" b="0" i="0" u="none" baseline="0">
                <a:highlight>
                  <a:srgbClr val="FFFFFF"/>
                </a:highlight>
              </a:rPr>
              <a:t>En 2018, una mujer llamada Kharmen recibió nuestro premio Vive Tu Sueño.</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Originaria de las Bahamas, se había mudado recientemente a los Estados Unidos tras salir de una relación abusiva. Ante su nueva realidad como madre sola, ella estaba decidida a reconstruir su vida, pero las dificultades económicas y la falta de confianza hicieron que ese sueño pareciera estar fuera de su alcance. Cuando supo que la habían seleccionado para el premio, dijo que sintió como si la vieran por primera vez; como si alguien creyera en su potencial incluso cuando ella no podía.</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Ella nos dijo lo siguiente: “El premio me quitó un gran peso de encima. Me permitió concentrarme en mis estudios, cuidar a mi hija y seguir adelante. Realmente marcó toda la diferencia”.</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Ese apoyo lo cambió todo.</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Kharmen fue la primera en su familia en graduarse de la universidad, como enfermera titulada y, más tarde, como enfermera empresaria. Hoy en día, ella orienta a otras mujeres, cría a una hija segura de sí misma y transmite la compasión que una vez la animó.</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Ella dice: “Esa beca no fue solo una ayuda económica, fue un salvavidas. Espero que mi historia muestre lo que se puede lograr cuando las mujeres apoyan a otras mujeres”.</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Así es como se ve la transformación; una mujer que se eleva y levanta a otras a medida que asciende.</a:t>
            </a:r>
            <a:endParaRPr lang="x-es-XL" dirty="0"/>
          </a:p>
          <a:p>
            <a:pPr algn="l" rtl="0"/>
            <a:r>
              <a:rPr lang="x-es-XL" b="0" i="0" u="none" baseline="0">
                <a:highlight>
                  <a:srgbClr val="FFFFFF"/>
                </a:highlight>
              </a:rPr>
              <a:t>[Pausa para la reflexión].</a:t>
            </a:r>
            <a:endParaRPr lang="x-es-XL" dirty="0"/>
          </a:p>
          <a:p>
            <a:pPr algn="l" rtl="0"/>
            <a:r>
              <a:rPr lang="x-es-XL" b="0" i="0" u="none" baseline="0">
                <a:highlight>
                  <a:srgbClr val="FFFFFF"/>
                </a:highlight>
              </a:rPr>
              <a:t> </a:t>
            </a:r>
            <a:endParaRPr lang="x-es-XL" dirty="0"/>
          </a:p>
          <a:p>
            <a:pPr algn="l" rtl="0"/>
            <a:r>
              <a:rPr lang="x-es-XL" b="0" i="1" u="none" baseline="0">
                <a:highlight>
                  <a:srgbClr val="FFFFFF"/>
                </a:highlight>
              </a:rPr>
              <a:t>(Agrega una breve reflexión que conecte esta historia con tu audiencia; por ejemplo, cómo te recuerda al trabajo de tu club o un momento en el que presenciaste una transformación con tus propios ojos).</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 </a:t>
            </a:r>
            <a:endParaRPr lang="x-es-XL" dirty="0"/>
          </a:p>
          <a:p>
            <a:endParaRPr lang="x-es-XL" dirty="0">
              <a:highlight>
                <a:srgbClr val="FFFFFF"/>
              </a:highlight>
              <a:ea typeface="Calibri"/>
              <a:cs typeface="Calibri"/>
            </a:endParaRPr>
          </a:p>
          <a:p>
            <a:endParaRPr lang="x-es-XL"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3</a:t>
            </a:fld>
            <a:endParaRPr lang="x-es-XL"/>
          </a:p>
        </p:txBody>
      </p:sp>
    </p:spTree>
    <p:extLst>
      <p:ext uri="{BB962C8B-B14F-4D97-AF65-F5344CB8AC3E}">
        <p14:creationId xmlns:p14="http://schemas.microsoft.com/office/powerpoint/2010/main" val="3962508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highlight>
                  <a:srgbClr val="FFFFFF"/>
                </a:highlight>
              </a:rPr>
              <a:t>Cada vez que escucho historias como la de Kharmen, recuerdo que lo que hacemos no es abstracto, sino profundamente personal. Estas son mujeres reales cuyas vidas cambian porque apareció alguien como ustedes.</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La historia de Kharmen es una de las miles que todas ustedes hicieron posible.</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Solo en el último año, Soroptimist ha destinado más de 3.4 millones de dólares a premios de educación y formación, lo que ha ayudado a más de 2300 mujeres en todo el mundo.</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Nuestras miembros contribuyeron con más de 31 000 horas de voluntariado y 646 miembros nuevas se unieron a nuestra federación.</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Estas no son solo cifras. Son historias de esperanza y valentía; son pruebas vivientes de lo que sucede cuando las mujeres lideran con propósito.</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[Pausa].</a:t>
            </a:r>
            <a:endParaRPr lang="x-es-XL" dirty="0"/>
          </a:p>
          <a:p>
            <a:endParaRPr lang="x-es-XL" dirty="0">
              <a:highlight>
                <a:srgbClr val="FFFFFF"/>
              </a:highlight>
            </a:endParaRPr>
          </a:p>
          <a:p>
            <a:pPr algn="l" rtl="0"/>
            <a:r>
              <a:rPr lang="x-es-XL" b="0" i="0" u="none" baseline="0">
                <a:highlight>
                  <a:srgbClr val="FFFFFF"/>
                </a:highlight>
              </a:rPr>
              <a:t>Me gustaría detenerme un momento.</a:t>
            </a:r>
            <a:endParaRPr lang="x-es-XL" dirty="0"/>
          </a:p>
          <a:p>
            <a:pPr algn="l" rtl="0"/>
            <a:br>
              <a:rPr lang="x-es-XL">
                <a:cs typeface="+mn-lt"/>
              </a:rPr>
            </a:br>
            <a:r>
              <a:rPr lang="x-es-XL" b="0" i="0" u="none" baseline="0">
                <a:highlight>
                  <a:srgbClr val="FFFFFF"/>
                </a:highlight>
              </a:rPr>
              <a:t>Piensen en una mujer o niña cuya vida haya cambiado gracias al trabajo de sus clubes. Imagínenla. ¿Qué descubrió sobre ella misma gracias a su apoyo?</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Ahora, si están sentadas al lado de alguien, tómense un momento para compartir esa historia. Si prefieren reflexionar en silencio, simplemente guarden su historia en el corazón y dejen que les recuerde por qué nuestra misión es importante.</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Adelante, busquen a alguien cerca de ustedes y compartan esa historia. ¿Qué transformación han presenciado gracias al liderazgo soroptimista?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[Dales uno o dos minutos. Sonríe, escucha y deja que la sala se conecte].</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Muchas gracias. Esas historias que acaban de compartir son el corazón de Soroptimist. Cada una de ellas comienza con alguien que dice “sí”.</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Sí al liderazgo.</a:t>
            </a:r>
            <a:br>
              <a:rPr lang="x-es-XL">
                <a:highlight>
                  <a:srgbClr val="FFFFFF"/>
                </a:highlight>
                <a:cs typeface="+mn-lt"/>
              </a:rPr>
            </a:br>
            <a:r>
              <a:rPr lang="x-es-XL" b="0" i="0" u="none" baseline="0">
                <a:highlight>
                  <a:srgbClr val="FFFFFF"/>
                </a:highlight>
              </a:rPr>
              <a:t>Sí a creer.</a:t>
            </a:r>
            <a:br>
              <a:rPr lang="x-es-XL">
                <a:highlight>
                  <a:srgbClr val="FFFFFF"/>
                </a:highlight>
                <a:cs typeface="+mn-lt"/>
              </a:rPr>
            </a:br>
            <a:r>
              <a:rPr lang="x-es-XL" b="0" i="0" u="none" baseline="0">
                <a:highlight>
                  <a:srgbClr val="FFFFFF"/>
                </a:highlight>
              </a:rPr>
              <a:t>Sí a contribuir.</a:t>
            </a:r>
            <a:endParaRPr lang="x-es-XL" dirty="0"/>
          </a:p>
          <a:p>
            <a:pPr algn="l" rtl="0"/>
            <a:br>
              <a:rPr lang="x-es-XL">
                <a:highlight>
                  <a:srgbClr val="FFFFFF"/>
                </a:highlight>
                <a:cs typeface="+mn-lt"/>
              </a:rPr>
            </a:br>
            <a:endParaRPr lang="x-es-XL">
              <a:highlight>
                <a:srgbClr val="FFFFFF"/>
              </a:highlight>
              <a:ea typeface="Calibri"/>
              <a:cs typeface="Calibri"/>
            </a:endParaRPr>
          </a:p>
          <a:p>
            <a:endParaRPr lang="x-es-XL" dirty="0">
              <a:highlight>
                <a:srgbClr val="606060"/>
              </a:highlight>
            </a:endParaRPr>
          </a:p>
          <a:p>
            <a:endParaRPr lang="x-es-XL"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x-es-XL" b="0" i="0" u="none" baseline="0">
                <a:highlight>
                  <a:srgbClr val="FFFFFF"/>
                </a:highlight>
              </a:rPr>
              <a:t>Y eso es lo que hace que este movimiento sea poderoso. Ya sea que sus clubes se reúnan en California, Tokio, Ciudad de México o Seúl, todas somos parte de una comunidad global.</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Nuestros proyectos pueden parecer diferentes (un círculo de mentoría en Japón, una beca en Chile, un taller de habilidades en Corea, una sesión de Suéñalo, Puedes Lograrlo en Canadá), pero nuestro propósito es el mismo: ayudar a mujeres y niñas a obtener educación, confianza y oportunidades.</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Esta unidad entre culturas es lo que hace fuerte a Soroptimist. Aprendemos unas de otras. Nos celebramos unas a otras. Y le recordamos al mundo que el cambio real ocurre cuando las mujeres trabajan juntas con una visión unificada y un respeto mutuo.</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Cuando me uní a Soroptimist, pensé que el liderazgo significaba tener todas las respuestas. Con el tiempo, aprendí que lo importante es hacer las preguntas correctas:</a:t>
            </a:r>
            <a:endParaRPr lang="x-es-XL" dirty="0"/>
          </a:p>
          <a:p>
            <a:pPr algn="l" rtl="0"/>
            <a:r>
              <a:rPr lang="x-es-XL" b="0" i="0" u="none" baseline="0">
                <a:highlight>
                  <a:srgbClr val="FFFFFF"/>
                </a:highlight>
              </a:rPr>
              <a:t>¿Qué necesitan nuestras miembros? ¿Cómo podemos eliminar los obstáculos? ¿A quién más podemos invitar para que nos ayude a llegar a una mujer o niña más?</a:t>
            </a:r>
            <a:endParaRPr lang="x-es-XL" dirty="0"/>
          </a:p>
          <a:p>
            <a:pPr algn="l" rtl="0"/>
            <a:r>
              <a:rPr lang="x-es-XL" b="0" i="0" u="none" baseline="0">
                <a:highlight>
                  <a:srgbClr val="FFFFFF"/>
                </a:highlight>
              </a:rPr>
              <a:t> </a:t>
            </a:r>
            <a:endParaRPr lang="x-es-XL" dirty="0"/>
          </a:p>
          <a:p>
            <a:pPr algn="l" rtl="0"/>
            <a:r>
              <a:rPr lang="x-es-XL" b="0" i="1" u="none" baseline="0">
                <a:highlight>
                  <a:srgbClr val="FFFFFF"/>
                </a:highlight>
              </a:rPr>
              <a:t>(Inserta aquí tu propia historia de liderazgo, tal vez un momento en el que algo no salió según lo planeado, pero aprendiste o creciste a través de la experiencia).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En mi primer año como miembro, recuerdo haberme ofrecido como voluntaria para un proyecto que no salió como estaba planeado. Pero, a través de esa experiencia, aprendí algo poderoso: el liderazgo no se trata de perfección, se trata de perseverancia.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Cada experiencia de liderazgo me ha cambiado. Me enseñó paciencia, humildad y la alegría de ver a otras triunfar. Porque la transformación a través del liderazgo nunca es unidireccional; cuando ayudamos a otras a crecer, nosotras también lo hacemos.</a:t>
            </a:r>
            <a:endParaRPr lang="x-es-XL" dirty="0"/>
          </a:p>
          <a:p>
            <a:pPr algn="l" rtl="0"/>
            <a:r>
              <a:rPr lang="x-es-XL" b="0" i="0" u="none" baseline="0">
                <a:highlight>
                  <a:srgbClr val="FFFFFF"/>
                </a:highlight>
              </a:rPr>
              <a:t> </a:t>
            </a:r>
            <a:endParaRPr lang="x-es-XL" dirty="0"/>
          </a:p>
          <a:p>
            <a:endParaRPr lang="x-es-XL" b="1" dirty="0">
              <a:highlight>
                <a:srgbClr val="FFFFFF"/>
              </a:highlight>
              <a:ea typeface="Calibri"/>
              <a:cs typeface="Calibri"/>
            </a:endParaRPr>
          </a:p>
          <a:p>
            <a:endParaRPr lang="x-es-XL"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5</a:t>
            </a:fld>
            <a:endParaRPr lang="x-es-XL"/>
          </a:p>
        </p:txBody>
      </p:sp>
    </p:spTree>
    <p:extLst>
      <p:ext uri="{BB962C8B-B14F-4D97-AF65-F5344CB8AC3E}">
        <p14:creationId xmlns:p14="http://schemas.microsoft.com/office/powerpoint/2010/main" val="488316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highlight>
                  <a:srgbClr val="FFFFFF"/>
                </a:highlight>
              </a:rPr>
              <a:t>¿Cómo mantenemos entonces este espíritu vivo en nuestros clubes y regiones?</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Nos mantenemos curiosas. Escuchamos nuevas voces, especialmente de mujeres más jóvenes que descubren su poder. Creamos espacios para que todas puedan liderar, ya sea que hayan sido miembros durante 30 años o tres meses. Invertimos en formación, mentoría y diálogo abierto.</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Y, sobre todo, conectamos nuestro trabajo diario con nuestro propósito compartido: transformar vidas a través de la educación y las oportunidades.</a:t>
            </a:r>
            <a:endParaRPr lang="x-es-XL"/>
          </a:p>
          <a:p>
            <a:pPr algn="l" rtl="0"/>
            <a:r>
              <a:rPr lang="x-es-XL" b="0" i="0" u="none" baseline="0">
                <a:highlight>
                  <a:srgbClr val="FFFFFF"/>
                </a:highlight>
              </a:rPr>
              <a:t> </a:t>
            </a:r>
            <a:endParaRPr lang="x-es-XL" dirty="0"/>
          </a:p>
          <a:p>
            <a:pPr algn="l" rtl="0"/>
            <a:r>
              <a:rPr lang="x-es-XL" b="0" i="1" u="none" baseline="0">
                <a:highlight>
                  <a:srgbClr val="FFFFFF"/>
                </a:highlight>
              </a:rPr>
              <a:t>(Agrega un llamado a la acción o un desafío que sea significativo para tu audiencia; algo específico con lo que tu región o club pueda comprometerse).</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Imagínense si todos los clubes salen de esta conferencia con una excelente idea nueva; una alianza más, una mujer más a la que podemos ayudar. Si todas las soroptimistas aquí presentes se comprometieran a realizar un acto de liderazgo este año, imagínense el impacto que eso crearía.</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Sean mentoras de una chica Suéñalo, Puedes Lograrlo. Nominen a una postulante de Vive Tu Sueño. Inicien una conversación sobre equidad en sus comunidades. O, simplemente, compartan su historia soroptimista con alguien que nunca la haya escuchado.</a:t>
            </a:r>
            <a:endParaRPr lang="x-es-XL"/>
          </a:p>
          <a:p>
            <a:pPr algn="l" rtl="0"/>
            <a:r>
              <a:rPr lang="x-es-XL" b="0" i="0" u="none" baseline="0">
                <a:highlight>
                  <a:srgbClr val="FFFFFF"/>
                </a:highlight>
              </a:rPr>
              <a:t> </a:t>
            </a:r>
            <a:endParaRPr lang="x-es-XL" dirty="0"/>
          </a:p>
          <a:p>
            <a:pPr algn="l" rtl="0"/>
            <a:r>
              <a:rPr lang="x-es-XL" b="0" i="0" u="none" baseline="0">
                <a:highlight>
                  <a:srgbClr val="FFFFFF"/>
                </a:highlight>
              </a:rPr>
              <a:t>Pequeños actos, multiplicados en cientos de clubes, cambiarán el mundo.</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La transformación a través del liderazgo comienza con la valentía, que crece a través de la conexión y perdura con esperanza.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Cada vez que defienden el derecho de una mujer a aprender, a liderar o a soñar, están moldeando el futuro.</a:t>
            </a:r>
            <a:endParaRPr lang="x-es-XL" dirty="0"/>
          </a:p>
          <a:p>
            <a:pPr algn="l" rtl="0"/>
            <a:r>
              <a:rPr lang="x-es-XL" b="0" i="0" u="none" baseline="0">
                <a:highlight>
                  <a:srgbClr val="FFFFFF"/>
                </a:highlight>
              </a:rPr>
              <a:t> </a:t>
            </a:r>
            <a:endParaRPr lang="x-es-XL" dirty="0"/>
          </a:p>
          <a:p>
            <a:pPr algn="l" rtl="0"/>
            <a:r>
              <a:rPr lang="x-es-XL" b="0" i="1" u="none" baseline="0">
                <a:highlight>
                  <a:srgbClr val="FFFFFF"/>
                </a:highlight>
              </a:rPr>
              <a:t>(Agrega una reflexión final o una expresión de gratitud; comparte lo que significa para ti ser parte del liderazgo de Soroptimist).</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Al estar aquí hoy, me siento llena de gratitud, no solo por lo que hemos logrado, sino por el liderazgo que veo en cada una de ustedes. Me recuerdan que el coraje no es algo raro, es contagioso.</a:t>
            </a:r>
            <a:endParaRPr lang="x-es-XL" dirty="0"/>
          </a:p>
          <a:p>
            <a:pPr algn="l" rtl="0"/>
            <a:r>
              <a:rPr lang="x-es-XL" b="0" i="0" u="none" baseline="0">
                <a:highlight>
                  <a:srgbClr val="FFFFFF"/>
                </a:highlight>
              </a:rPr>
              <a:t>Al mirar hacia nuestro próximo siglo de servicio, intentemos liderar con corazón, aceptar el cambio con curiosidad y alumbrar el camino para quienes vengan después de nosotras. Juntas, a través de culturas, idiomas y generaciones, somos un movimiento soroptimista que transforma vidas a través del liderazgo, la valentía y la esperanza.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[Pausa. Sonrisa].</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Gracias por su liderazgo, su servicio y las innumerables vidas que continúan transformando.</a:t>
            </a:r>
            <a:endParaRPr lang="x-es-XL" dirty="0"/>
          </a:p>
          <a:p>
            <a:pPr algn="l" rtl="0"/>
            <a:r>
              <a:rPr lang="x-es-XL" b="0" i="1" u="none" baseline="0">
                <a:highlight>
                  <a:srgbClr val="FFFFFF"/>
                </a:highlight>
              </a:rPr>
              <a:t>[Eco final opcional para aplausos].</a:t>
            </a:r>
            <a:endParaRPr lang="x-es-XL" dirty="0"/>
          </a:p>
          <a:p>
            <a:pPr algn="l" rtl="0"/>
            <a:r>
              <a:rPr lang="x-es-XL" b="0" i="0" u="none" baseline="0">
                <a:highlight>
                  <a:srgbClr val="FFFFFF"/>
                </a:highlight>
              </a:rPr>
              <a:t> </a:t>
            </a:r>
            <a:endParaRPr lang="x-es-XL" dirty="0"/>
          </a:p>
          <a:p>
            <a:pPr algn="l" rtl="0"/>
            <a:r>
              <a:rPr lang="x-es-XL" b="0" i="0" u="none" baseline="0">
                <a:highlight>
                  <a:srgbClr val="FFFFFF"/>
                </a:highlight>
              </a:rPr>
              <a:t>Juntas, somos soroptimistas; y juntas, transformamos el mundo.</a:t>
            </a:r>
            <a:endParaRPr lang="x-es-XL" dirty="0"/>
          </a:p>
          <a:p>
            <a:endParaRPr lang="x-es-XL" b="1" dirty="0">
              <a:highlight>
                <a:srgbClr val="FFFFFF"/>
              </a:highlight>
              <a:ea typeface="Calibri"/>
              <a:cs typeface="Calibri"/>
            </a:endParaRPr>
          </a:p>
          <a:p>
            <a:endParaRPr lang="x-es-XL" dirty="0">
              <a:highlight>
                <a:srgbClr val="606060"/>
              </a:highligh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896509" y="3023388"/>
            <a:ext cx="13867462" cy="2581109"/>
          </a:xfrm>
          <a:prstGeom prst="rect">
            <a:avLst/>
          </a:prstGeom>
        </p:spPr>
        <p:txBody>
          <a:bodyPr lIns="0" tIns="0" rIns="0" bIns="0" rtlCol="0" anchor="t">
            <a:spAutoFit/>
          </a:bodyPr>
          <a:lstStyle/>
          <a:p>
            <a:pPr algn="l" rtl="0">
              <a:lnSpc>
                <a:spcPts val="9960"/>
              </a:lnSpc>
            </a:pPr>
            <a:r>
              <a:rPr lang="x-es-XL" sz="9861" b="0" i="0" u="none" baseline="0">
                <a:solidFill>
                  <a:srgbClr val="293374"/>
                </a:solidFill>
                <a:latin typeface="Effra 1"/>
                <a:ea typeface="Effra 1"/>
                <a:cs typeface="Effra 1"/>
                <a:sym typeface="Effra 1"/>
              </a:rPr>
              <a:t>Transformación</a:t>
            </a:r>
          </a:p>
          <a:p>
            <a:pPr algn="l" rtl="0">
              <a:lnSpc>
                <a:spcPts val="9960"/>
              </a:lnSpc>
            </a:pPr>
            <a:r>
              <a:rPr lang="x-es-XL" sz="9861" b="0" i="0" u="none" baseline="0">
                <a:solidFill>
                  <a:srgbClr val="293374"/>
                </a:solidFill>
                <a:latin typeface="Effra 1"/>
                <a:ea typeface="Effra 1"/>
                <a:cs typeface="Effra 1"/>
                <a:sym typeface="Effra 1"/>
              </a:rPr>
              <a:t>a través del liderazgo</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sp>
      <p:sp>
        <p:nvSpPr>
          <p:cNvPr id="8" name="TextBox 8"/>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x-es-XL" sz="2200" b="1" i="0" u="none" spc="109" baseline="0">
                <a:solidFill>
                  <a:srgbClr val="293374"/>
                </a:solidFill>
                <a:latin typeface="Calibri"/>
                <a:ea typeface="Calibri"/>
                <a:cs typeface="Calibri"/>
                <a:sym typeface="Calibri (MS) Bold"/>
              </a:rPr>
              <a:t>SOROPTIMIST INTERNATIONAL OF THE AMERICAS, INC.</a:t>
            </a:r>
            <a:endParaRPr lang="x-es-XL" sz="2200" b="1" spc="109">
              <a:solidFill>
                <a:srgbClr val="293374"/>
              </a:solidFill>
              <a:latin typeface="Calibri"/>
              <a:ea typeface="Calibri"/>
              <a:cs typeface="Calibri"/>
            </a:endParaRPr>
          </a:p>
        </p:txBody>
      </p:sp>
      <p:sp>
        <p:nvSpPr>
          <p:cNvPr id="9" name="TextBox 9"/>
          <p:cNvSpPr txBox="1"/>
          <p:nvPr/>
        </p:nvSpPr>
        <p:spPr>
          <a:xfrm>
            <a:off x="1028700" y="5747285"/>
            <a:ext cx="9368954" cy="887630"/>
          </a:xfrm>
          <a:prstGeom prst="rect">
            <a:avLst/>
          </a:prstGeom>
        </p:spPr>
        <p:txBody>
          <a:bodyPr lIns="0" tIns="0" rIns="0" bIns="0" rtlCol="0" anchor="t">
            <a:spAutoFit/>
          </a:bodyPr>
          <a:lstStyle/>
          <a:p>
            <a:pPr algn="l" rtl="0">
              <a:lnSpc>
                <a:spcPts val="7250"/>
              </a:lnSpc>
            </a:pPr>
            <a:r>
              <a:rPr lang="x-es-XL" sz="5178" b="0" i="0" u="none" baseline="0">
                <a:solidFill>
                  <a:srgbClr val="518BC9"/>
                </a:solidFill>
                <a:latin typeface="Effra 1"/>
                <a:ea typeface="Effra 1"/>
                <a:cs typeface="Effra 1"/>
                <a:sym typeface="Effra 1"/>
              </a:rPr>
              <a:t>Cuando las mujeres lideran, las vidas cambian.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35805" r="-59460" b="-30095"/>
              </a:stretch>
            </a:blipFill>
          </p:spPr>
        </p:sp>
      </p:grpSp>
      <p:sp>
        <p:nvSpPr>
          <p:cNvPr id="6" name="TextBox 6"/>
          <p:cNvSpPr txBox="1"/>
          <p:nvPr/>
        </p:nvSpPr>
        <p:spPr>
          <a:xfrm>
            <a:off x="990792" y="4104930"/>
            <a:ext cx="8153208" cy="2677796"/>
          </a:xfrm>
          <a:prstGeom prst="rect">
            <a:avLst/>
          </a:prstGeom>
        </p:spPr>
        <p:txBody>
          <a:bodyPr lIns="0" tIns="0" rIns="0" bIns="0" rtlCol="0" anchor="t">
            <a:spAutoFit/>
          </a:bodyPr>
          <a:lstStyle/>
          <a:p>
            <a:pPr marL="798195" lvl="1" indent="-398780" algn="l" rtl="0">
              <a:lnSpc>
                <a:spcPts val="5179"/>
              </a:lnSpc>
              <a:buFont typeface="Arial"/>
              <a:buChar char="•"/>
            </a:pPr>
            <a:r>
              <a:rPr lang="x-es-XL" sz="3650" b="0" i="0" u="none" baseline="0">
                <a:solidFill>
                  <a:srgbClr val="000000"/>
                </a:solidFill>
                <a:latin typeface="Calibri"/>
                <a:ea typeface="Calibri"/>
                <a:cs typeface="Calibri"/>
                <a:sym typeface="Calibri (MS)"/>
              </a:rPr>
              <a:t>El coraje por encima de la comodidad</a:t>
            </a:r>
            <a:endParaRPr lang="x-es-XL" sz="3650">
              <a:solidFill>
                <a:srgbClr val="000000"/>
              </a:solidFill>
              <a:latin typeface="Calibri"/>
              <a:ea typeface="Calibri"/>
              <a:cs typeface="Calibri"/>
            </a:endParaRPr>
          </a:p>
          <a:p>
            <a:pPr marL="798195" lvl="1" indent="-398780" algn="l" rtl="0">
              <a:lnSpc>
                <a:spcPts val="5179"/>
              </a:lnSpc>
              <a:buFont typeface="Arial"/>
              <a:buChar char="•"/>
            </a:pPr>
            <a:r>
              <a:rPr lang="x-es-XL" sz="3650" b="0" i="0" u="none" baseline="0">
                <a:solidFill>
                  <a:srgbClr val="000000"/>
                </a:solidFill>
                <a:latin typeface="Calibri"/>
                <a:ea typeface="Calibri"/>
                <a:cs typeface="Calibri"/>
                <a:sym typeface="Calibri (MS)"/>
              </a:rPr>
              <a:t>Escuchar con empatía</a:t>
            </a:r>
            <a:endParaRPr lang="x-es-XL" sz="3650">
              <a:solidFill>
                <a:srgbClr val="000000"/>
              </a:solidFill>
              <a:latin typeface="Calibri"/>
              <a:ea typeface="Calibri"/>
              <a:cs typeface="Calibri"/>
            </a:endParaRPr>
          </a:p>
          <a:p>
            <a:pPr marL="798195" lvl="1" indent="-398780" algn="l" rtl="0">
              <a:lnSpc>
                <a:spcPts val="5179"/>
              </a:lnSpc>
              <a:buFont typeface="Arial"/>
              <a:buChar char="•"/>
            </a:pPr>
            <a:r>
              <a:rPr lang="x-es-XL" sz="3650" b="0" i="0" u="none" baseline="0">
                <a:solidFill>
                  <a:srgbClr val="000000"/>
                </a:solidFill>
                <a:latin typeface="Calibri"/>
                <a:ea typeface="Calibri"/>
                <a:cs typeface="Calibri"/>
                <a:sym typeface="Calibri (MS)"/>
              </a:rPr>
              <a:t>Actuar con compasión</a:t>
            </a:r>
            <a:endParaRPr lang="x-es-XL" sz="3650">
              <a:solidFill>
                <a:srgbClr val="000000"/>
              </a:solidFill>
              <a:latin typeface="Calibri"/>
              <a:ea typeface="Calibri"/>
              <a:cs typeface="Calibri"/>
            </a:endParaRPr>
          </a:p>
          <a:p>
            <a:pPr marL="798195" lvl="1" indent="-398780" algn="l" rtl="0">
              <a:lnSpc>
                <a:spcPts val="5179"/>
              </a:lnSpc>
              <a:buFont typeface="Arial"/>
              <a:buChar char="•"/>
            </a:pPr>
            <a:r>
              <a:rPr lang="x-es-XL" sz="3650" b="0" i="0" u="none" baseline="0">
                <a:solidFill>
                  <a:srgbClr val="000000"/>
                </a:solidFill>
                <a:latin typeface="Calibri"/>
                <a:ea typeface="Calibri"/>
                <a:cs typeface="Calibri"/>
                <a:sym typeface="Calibri (MS)"/>
              </a:rPr>
              <a:t>Abrir puertas para otras personas</a:t>
            </a:r>
            <a:endParaRPr lang="x-es-XL" sz="3650">
              <a:solidFill>
                <a:srgbClr val="000000"/>
              </a:solidFill>
              <a:latin typeface="Calibri"/>
              <a:ea typeface="Calibri"/>
              <a:cs typeface="Calibri"/>
            </a:endParaRPr>
          </a:p>
        </p:txBody>
      </p:sp>
      <p:sp>
        <p:nvSpPr>
          <p:cNvPr id="7" name="TextBox 7"/>
          <p:cNvSpPr txBox="1"/>
          <p:nvPr/>
        </p:nvSpPr>
        <p:spPr>
          <a:xfrm>
            <a:off x="990792" y="1880530"/>
            <a:ext cx="9070502" cy="2000548"/>
          </a:xfrm>
          <a:prstGeom prst="rect">
            <a:avLst/>
          </a:prstGeom>
        </p:spPr>
        <p:txBody>
          <a:bodyPr wrap="square" lIns="0" tIns="0" rIns="0" bIns="0" rtlCol="0" anchor="t">
            <a:spAutoFit/>
          </a:bodyPr>
          <a:lstStyle/>
          <a:p>
            <a:pPr algn="l" rtl="0">
              <a:lnSpc>
                <a:spcPts val="7799"/>
              </a:lnSpc>
            </a:pPr>
            <a:r>
              <a:rPr lang="x-es-XL" sz="6500" b="0" i="0" u="none" baseline="0" dirty="0">
                <a:solidFill>
                  <a:srgbClr val="293374"/>
                </a:solidFill>
                <a:latin typeface="Effra 1"/>
                <a:ea typeface="Effra 1"/>
                <a:cs typeface="Effra 1"/>
                <a:sym typeface="Effra 1"/>
              </a:rPr>
              <a:t>El liderazgo es una elección</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grpSp>
        <p:nvGrpSpPr>
          <p:cNvPr id="3" name="Group 3"/>
          <p:cNvGrpSpPr/>
          <p:nvPr/>
        </p:nvGrpSpPr>
        <p:grpSpPr>
          <a:xfrm>
            <a:off x="10121452" y="0"/>
            <a:ext cx="8294467" cy="10287000"/>
            <a:chOff x="0" y="0"/>
            <a:chExt cx="11059289" cy="13716000"/>
          </a:xfrm>
        </p:grpSpPr>
        <p:sp>
          <p:nvSpPr>
            <p:cNvPr id="4" name="Freeform 4"/>
            <p:cNvSpPr/>
            <p:nvPr/>
          </p:nvSpPr>
          <p:spPr>
            <a:xfrm>
              <a:off x="0" y="0"/>
              <a:ext cx="11059338" cy="13715930"/>
            </a:xfrm>
            <a:custGeom>
              <a:avLst/>
              <a:gdLst/>
              <a:ahLst/>
              <a:cxnLst/>
              <a:rect l="l" t="t" r="r" b="b"/>
              <a:pathLst>
                <a:path w="11059338" h="13715930">
                  <a:moveTo>
                    <a:pt x="0" y="0"/>
                  </a:moveTo>
                  <a:lnTo>
                    <a:pt x="11059338" y="0"/>
                  </a:lnTo>
                  <a:lnTo>
                    <a:pt x="11059338" y="13715930"/>
                  </a:lnTo>
                  <a:lnTo>
                    <a:pt x="0" y="13715930"/>
                  </a:lnTo>
                  <a:lnTo>
                    <a:pt x="0" y="0"/>
                  </a:lnTo>
                  <a:close/>
                </a:path>
              </a:pathLst>
            </a:custGeom>
            <a:blipFill>
              <a:blip r:embed="rId4"/>
              <a:stretch>
                <a:fillRect l="-13460" t="-14343" b="-14343"/>
              </a:stretch>
            </a:blipFill>
          </p:spPr>
        </p:sp>
      </p:grpSp>
      <p:sp>
        <p:nvSpPr>
          <p:cNvPr id="5" name="Freeform 5"/>
          <p:cNvSpPr/>
          <p:nvPr/>
        </p:nvSpPr>
        <p:spPr>
          <a:xfrm>
            <a:off x="844561"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sp>
      <p:grpSp>
        <p:nvGrpSpPr>
          <p:cNvPr id="6" name="Group 6"/>
          <p:cNvGrpSpPr/>
          <p:nvPr/>
        </p:nvGrpSpPr>
        <p:grpSpPr>
          <a:xfrm>
            <a:off x="10790694" y="7490337"/>
            <a:ext cx="6846317" cy="2211466"/>
            <a:chOff x="0" y="0"/>
            <a:chExt cx="1803145" cy="582444"/>
          </a:xfrm>
        </p:grpSpPr>
        <p:sp>
          <p:nvSpPr>
            <p:cNvPr id="7" name="Freeform 7"/>
            <p:cNvSpPr/>
            <p:nvPr/>
          </p:nvSpPr>
          <p:spPr>
            <a:xfrm>
              <a:off x="0" y="0"/>
              <a:ext cx="1803145" cy="582444"/>
            </a:xfrm>
            <a:custGeom>
              <a:avLst/>
              <a:gdLst/>
              <a:ahLst/>
              <a:cxnLst/>
              <a:rect l="l" t="t" r="r" b="b"/>
              <a:pathLst>
                <a:path w="1803145" h="582444">
                  <a:moveTo>
                    <a:pt x="0" y="0"/>
                  </a:moveTo>
                  <a:lnTo>
                    <a:pt x="1803145" y="0"/>
                  </a:lnTo>
                  <a:lnTo>
                    <a:pt x="1803145" y="582444"/>
                  </a:lnTo>
                  <a:lnTo>
                    <a:pt x="0" y="582444"/>
                  </a:lnTo>
                  <a:close/>
                </a:path>
              </a:pathLst>
            </a:custGeom>
            <a:solidFill>
              <a:srgbClr val="FFFFFF"/>
            </a:solidFill>
          </p:spPr>
        </p:sp>
        <p:sp>
          <p:nvSpPr>
            <p:cNvPr id="8" name="TextBox 8"/>
            <p:cNvSpPr txBox="1"/>
            <p:nvPr/>
          </p:nvSpPr>
          <p:spPr>
            <a:xfrm>
              <a:off x="0" y="-38100"/>
              <a:ext cx="1803145" cy="620544"/>
            </a:xfrm>
            <a:prstGeom prst="rect">
              <a:avLst/>
            </a:prstGeom>
          </p:spPr>
          <p:txBody>
            <a:bodyPr lIns="50800" tIns="50800" rIns="50800" bIns="50800" rtlCol="0" anchor="ctr"/>
            <a:lstStyle/>
            <a:p>
              <a:pPr algn="ctr" rtl="0">
                <a:lnSpc>
                  <a:spcPts val="2541"/>
                </a:lnSpc>
              </a:pPr>
              <a:endParaRPr/>
            </a:p>
          </p:txBody>
        </p:sp>
      </p:grpSp>
      <p:sp>
        <p:nvSpPr>
          <p:cNvPr id="9" name="TextBox 9"/>
          <p:cNvSpPr txBox="1"/>
          <p:nvPr/>
        </p:nvSpPr>
        <p:spPr>
          <a:xfrm>
            <a:off x="11067420" y="7589158"/>
            <a:ext cx="6271487" cy="2004075"/>
          </a:xfrm>
          <a:prstGeom prst="rect">
            <a:avLst/>
          </a:prstGeom>
        </p:spPr>
        <p:txBody>
          <a:bodyPr lIns="0" tIns="0" rIns="0" bIns="0" rtlCol="0" anchor="t">
            <a:spAutoFit/>
          </a:bodyPr>
          <a:lstStyle/>
          <a:p>
            <a:pPr algn="ctr" rtl="0">
              <a:lnSpc>
                <a:spcPts val="7699"/>
              </a:lnSpc>
            </a:pPr>
            <a:r>
              <a:rPr lang="x-es-XL" sz="5450" b="1" i="0" u="none" baseline="0">
                <a:solidFill>
                  <a:srgbClr val="101852"/>
                </a:solidFill>
                <a:latin typeface="Calibri"/>
                <a:ea typeface="Calibri"/>
                <a:cs typeface="Calibri"/>
                <a:sym typeface="Calibri (MS) Bold"/>
              </a:rPr>
              <a:t>Kharmen</a:t>
            </a:r>
            <a:endParaRPr lang="x-es-XL" sz="5450" b="1">
              <a:solidFill>
                <a:srgbClr val="101852"/>
              </a:solidFill>
              <a:latin typeface="Calibri"/>
              <a:ea typeface="Calibri"/>
              <a:cs typeface="Calibri"/>
            </a:endParaRPr>
          </a:p>
          <a:p>
            <a:pPr algn="ctr" rtl="0">
              <a:lnSpc>
                <a:spcPts val="4059"/>
              </a:lnSpc>
            </a:pPr>
            <a:r>
              <a:rPr lang="x-es-XL" sz="2850" b="0" i="0" u="none" baseline="0">
                <a:solidFill>
                  <a:srgbClr val="101852"/>
                </a:solidFill>
                <a:latin typeface="Calibri"/>
                <a:ea typeface="Calibri"/>
                <a:cs typeface="Calibri"/>
                <a:sym typeface="Calibri (MS)"/>
              </a:rPr>
              <a:t> Beneficiaria del premio Vive Tu Sueño | 2018</a:t>
            </a:r>
            <a:endParaRPr lang="x-es-XL" sz="2850">
              <a:solidFill>
                <a:srgbClr val="101852"/>
              </a:solidFill>
              <a:latin typeface="Calibri"/>
              <a:ea typeface="Calibri"/>
              <a:cs typeface="Calibri"/>
            </a:endParaRPr>
          </a:p>
          <a:p>
            <a:pPr algn="ctr" rtl="0">
              <a:lnSpc>
                <a:spcPts val="4059"/>
              </a:lnSpc>
            </a:pPr>
            <a:endParaRPr lang="x-es-XL" sz="2850" dirty="0">
              <a:solidFill>
                <a:srgbClr val="101852"/>
              </a:solidFill>
              <a:latin typeface="Calibri"/>
              <a:ea typeface="Calibri"/>
              <a:cs typeface="Calibri"/>
            </a:endParaRPr>
          </a:p>
        </p:txBody>
      </p:sp>
      <p:sp>
        <p:nvSpPr>
          <p:cNvPr id="10" name="TextBox 10"/>
          <p:cNvSpPr txBox="1"/>
          <p:nvPr/>
        </p:nvSpPr>
        <p:spPr>
          <a:xfrm>
            <a:off x="1028700" y="3660025"/>
            <a:ext cx="8936221" cy="2943651"/>
          </a:xfrm>
          <a:prstGeom prst="rect">
            <a:avLst/>
          </a:prstGeom>
        </p:spPr>
        <p:txBody>
          <a:bodyPr lIns="0" tIns="0" rIns="0" bIns="0" rtlCol="0" anchor="t">
            <a:spAutoFit/>
          </a:bodyPr>
          <a:lstStyle/>
          <a:p>
            <a:pPr algn="l" rtl="0">
              <a:lnSpc>
                <a:spcPts val="7793"/>
              </a:lnSpc>
            </a:pPr>
            <a:r>
              <a:rPr lang="x-es-XL" sz="6500" b="0" i="0" u="none" baseline="0">
                <a:solidFill>
                  <a:srgbClr val="FFFFFF"/>
                </a:solidFill>
                <a:latin typeface="Effra 1"/>
                <a:ea typeface="Effra 1"/>
                <a:cs typeface="Effra 1"/>
                <a:sym typeface="Effra 1"/>
              </a:rPr>
              <a:t>Una mujer. </a:t>
            </a:r>
          </a:p>
          <a:p>
            <a:pPr algn="l" rtl="0">
              <a:lnSpc>
                <a:spcPts val="7799"/>
              </a:lnSpc>
            </a:pPr>
            <a:r>
              <a:rPr lang="x-es-XL" sz="6500" b="0" i="0" u="none" baseline="0">
                <a:solidFill>
                  <a:srgbClr val="FFFFFF"/>
                </a:solidFill>
                <a:latin typeface="Effra 1"/>
                <a:ea typeface="Effra 1"/>
                <a:cs typeface="Effra 1"/>
                <a:sym typeface="Effra 1"/>
              </a:rPr>
              <a:t>Una oportunidad. Generaciones cambiadas.</a:t>
            </a:r>
          </a:p>
        </p:txBody>
      </p:sp>
      <p:sp>
        <p:nvSpPr>
          <p:cNvPr id="11" name="Freeform 11"/>
          <p:cNvSpPr/>
          <p:nvPr/>
        </p:nvSpPr>
        <p:spPr>
          <a:xfrm>
            <a:off x="1028700" y="1548068"/>
            <a:ext cx="3326100" cy="1733277"/>
          </a:xfrm>
          <a:custGeom>
            <a:avLst/>
            <a:gdLst/>
            <a:ahLst/>
            <a:cxnLst/>
            <a:rect l="l" t="t" r="r" b="b"/>
            <a:pathLst>
              <a:path w="3326100" h="1733277">
                <a:moveTo>
                  <a:pt x="0" y="0"/>
                </a:moveTo>
                <a:lnTo>
                  <a:pt x="3326100" y="0"/>
                </a:lnTo>
                <a:lnTo>
                  <a:pt x="3326100" y="1733277"/>
                </a:lnTo>
                <a:lnTo>
                  <a:pt x="0" y="1733277"/>
                </a:lnTo>
                <a:lnTo>
                  <a:pt x="0" y="0"/>
                </a:lnTo>
                <a:close/>
              </a:path>
            </a:pathLst>
          </a:custGeom>
          <a:blipFill>
            <a:blip r:embed="rId6"/>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sp>
        <p:nvSpPr>
          <p:cNvPr id="3" name="Freeform 3"/>
          <p:cNvSpPr/>
          <p:nvPr/>
        </p:nvSpPr>
        <p:spPr>
          <a:xfrm>
            <a:off x="7937377"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sp>
      <p:grpSp>
        <p:nvGrpSpPr>
          <p:cNvPr id="4" name="Group 4"/>
          <p:cNvGrpSpPr/>
          <p:nvPr/>
        </p:nvGrpSpPr>
        <p:grpSpPr>
          <a:xfrm>
            <a:off x="1602322" y="2771465"/>
            <a:ext cx="7179140" cy="1890335"/>
            <a:chOff x="0" y="0"/>
            <a:chExt cx="1636685" cy="430955"/>
          </a:xfrm>
        </p:grpSpPr>
        <p:sp>
          <p:nvSpPr>
            <p:cNvPr id="5" name="Freeform 5"/>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6" name="TextBox 6"/>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8" name="TextBox 8"/>
          <p:cNvSpPr txBox="1"/>
          <p:nvPr/>
        </p:nvSpPr>
        <p:spPr>
          <a:xfrm>
            <a:off x="2915698" y="978532"/>
            <a:ext cx="12098960" cy="1120706"/>
          </a:xfrm>
          <a:prstGeom prst="rect">
            <a:avLst/>
          </a:prstGeom>
        </p:spPr>
        <p:txBody>
          <a:bodyPr lIns="0" tIns="0" rIns="0" bIns="0" rtlCol="0" anchor="t">
            <a:spAutoFit/>
          </a:bodyPr>
          <a:lstStyle/>
          <a:p>
            <a:pPr algn="ctr" rtl="0">
              <a:lnSpc>
                <a:spcPts val="9100"/>
              </a:lnSpc>
            </a:pPr>
            <a:r>
              <a:rPr lang="x-es-XL" sz="6500" b="0" i="0" u="none" spc="-194" baseline="0">
                <a:solidFill>
                  <a:srgbClr val="FFFFFF"/>
                </a:solidFill>
                <a:latin typeface="Effra 1"/>
                <a:ea typeface="Effra 1"/>
                <a:cs typeface="Effra 1"/>
                <a:sym typeface="Effra 1"/>
              </a:rPr>
              <a:t>Su liderazgo es la próxima chispa</a:t>
            </a:r>
          </a:p>
        </p:txBody>
      </p:sp>
      <p:sp>
        <p:nvSpPr>
          <p:cNvPr id="9" name="TextBox 9"/>
          <p:cNvSpPr txBox="1"/>
          <p:nvPr/>
        </p:nvSpPr>
        <p:spPr>
          <a:xfrm>
            <a:off x="2718232" y="3156460"/>
            <a:ext cx="4937508" cy="976358"/>
          </a:xfrm>
          <a:prstGeom prst="rect">
            <a:avLst/>
          </a:prstGeom>
        </p:spPr>
        <p:txBody>
          <a:bodyPr wrap="square" lIns="0" tIns="0" rIns="0" bIns="0" rtlCol="0" anchor="t">
            <a:spAutoFit/>
          </a:bodyPr>
          <a:lstStyle/>
          <a:p>
            <a:pPr algn="ctr" rtl="0">
              <a:lnSpc>
                <a:spcPts val="3834"/>
              </a:lnSpc>
            </a:pPr>
            <a:r>
              <a:rPr lang="x-es-XL" sz="3650" b="1" i="0" u="none" spc="-110" baseline="0" dirty="0">
                <a:solidFill>
                  <a:srgbClr val="FFFFFF"/>
                </a:solidFill>
                <a:latin typeface="Calibri"/>
                <a:ea typeface="Calibri"/>
                <a:cs typeface="Calibri"/>
                <a:sym typeface="Calibri (MS) Bold"/>
              </a:rPr>
              <a:t>$3.4 millones </a:t>
            </a:r>
            <a:r>
              <a:rPr lang="x-es-XL" sz="3650" b="0" i="0" u="none" spc="-110" baseline="0" dirty="0">
                <a:solidFill>
                  <a:srgbClr val="FFFFFF"/>
                </a:solidFill>
                <a:latin typeface="Calibri"/>
                <a:ea typeface="Calibri"/>
                <a:cs typeface="Calibri"/>
                <a:sym typeface="Calibri (MS)"/>
              </a:rPr>
              <a:t>invertidos en la educación de las mujeres</a:t>
            </a:r>
            <a:endParaRPr lang="x-es-XL" sz="3650" spc="-110" dirty="0">
              <a:solidFill>
                <a:srgbClr val="FFFFFF"/>
              </a:solidFill>
              <a:latin typeface="Calibri"/>
              <a:ea typeface="Calibri"/>
              <a:cs typeface="Calibri"/>
            </a:endParaRPr>
          </a:p>
        </p:txBody>
      </p:sp>
      <p:grpSp>
        <p:nvGrpSpPr>
          <p:cNvPr id="10" name="Group 10"/>
          <p:cNvGrpSpPr/>
          <p:nvPr/>
        </p:nvGrpSpPr>
        <p:grpSpPr>
          <a:xfrm>
            <a:off x="9148894" y="2771465"/>
            <a:ext cx="7179140" cy="1890335"/>
            <a:chOff x="0" y="0"/>
            <a:chExt cx="1636685" cy="430955"/>
          </a:xfrm>
        </p:grpSpPr>
        <p:sp>
          <p:nvSpPr>
            <p:cNvPr id="11" name="Freeform 1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2" name="TextBox 1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4" name="TextBox 14"/>
          <p:cNvSpPr txBox="1"/>
          <p:nvPr/>
        </p:nvSpPr>
        <p:spPr>
          <a:xfrm>
            <a:off x="9897372" y="3156460"/>
            <a:ext cx="5672396" cy="976358"/>
          </a:xfrm>
          <a:prstGeom prst="rect">
            <a:avLst/>
          </a:prstGeom>
        </p:spPr>
        <p:txBody>
          <a:bodyPr wrap="square" lIns="0" tIns="0" rIns="0" bIns="0" rtlCol="0" anchor="t">
            <a:spAutoFit/>
          </a:bodyPr>
          <a:lstStyle/>
          <a:p>
            <a:pPr algn="ctr" rtl="0">
              <a:lnSpc>
                <a:spcPts val="3834"/>
              </a:lnSpc>
            </a:pPr>
            <a:r>
              <a:rPr lang="x-es-XL" sz="3650" b="1" i="0" u="none" spc="-110" baseline="0" dirty="0">
                <a:solidFill>
                  <a:srgbClr val="FFFFFF"/>
                </a:solidFill>
                <a:latin typeface="Calibri"/>
                <a:ea typeface="Calibri"/>
                <a:cs typeface="Calibri"/>
                <a:sym typeface="Calibri (MS) Bold"/>
              </a:rPr>
              <a:t>Más de 2300 mujeres </a:t>
            </a:r>
            <a:r>
              <a:rPr lang="x-es-XL" sz="3650" b="0" i="0" u="none" spc="-110" baseline="0" dirty="0">
                <a:solidFill>
                  <a:srgbClr val="FFFFFF"/>
                </a:solidFill>
                <a:latin typeface="Calibri"/>
                <a:ea typeface="Calibri"/>
                <a:cs typeface="Calibri"/>
                <a:sym typeface="Calibri (MS)"/>
              </a:rPr>
              <a:t>respaldadas en todo el mundo</a:t>
            </a:r>
            <a:endParaRPr lang="x-es-XL" sz="3650" spc="-110" dirty="0">
              <a:solidFill>
                <a:srgbClr val="FFFFFF"/>
              </a:solidFill>
              <a:latin typeface="Calibri"/>
              <a:ea typeface="Calibri"/>
              <a:cs typeface="Calibri"/>
            </a:endParaRPr>
          </a:p>
        </p:txBody>
      </p:sp>
      <p:grpSp>
        <p:nvGrpSpPr>
          <p:cNvPr id="15" name="Group 15"/>
          <p:cNvGrpSpPr/>
          <p:nvPr/>
        </p:nvGrpSpPr>
        <p:grpSpPr>
          <a:xfrm>
            <a:off x="1602322" y="5072750"/>
            <a:ext cx="7179140" cy="1890335"/>
            <a:chOff x="0" y="0"/>
            <a:chExt cx="1636685" cy="430955"/>
          </a:xfrm>
        </p:grpSpPr>
        <p:sp>
          <p:nvSpPr>
            <p:cNvPr id="16" name="Freeform 16"/>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7" name="TextBox 17"/>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9" name="TextBox 19"/>
          <p:cNvSpPr txBox="1"/>
          <p:nvPr/>
        </p:nvSpPr>
        <p:spPr>
          <a:xfrm>
            <a:off x="1959966" y="5699029"/>
            <a:ext cx="6574434" cy="489045"/>
          </a:xfrm>
          <a:prstGeom prst="rect">
            <a:avLst/>
          </a:prstGeom>
        </p:spPr>
        <p:txBody>
          <a:bodyPr wrap="square" lIns="0" tIns="0" rIns="0" bIns="0" rtlCol="0" anchor="t">
            <a:spAutoFit/>
          </a:bodyPr>
          <a:lstStyle/>
          <a:p>
            <a:pPr algn="ctr" rtl="0">
              <a:lnSpc>
                <a:spcPts val="3834"/>
              </a:lnSpc>
            </a:pPr>
            <a:r>
              <a:rPr lang="x-es-XL" sz="3650" b="1" i="0" u="none" spc="-110" baseline="0" dirty="0">
                <a:solidFill>
                  <a:srgbClr val="FFFFFF"/>
                </a:solidFill>
                <a:latin typeface="Calibri"/>
                <a:ea typeface="Calibri"/>
                <a:cs typeface="Calibri"/>
                <a:sym typeface="Calibri (MS) Bold"/>
              </a:rPr>
              <a:t>31 000 </a:t>
            </a:r>
            <a:r>
              <a:rPr lang="x-es-XL" sz="3650" b="1" i="0" u="none" spc="-110" baseline="0" dirty="0">
                <a:solidFill>
                  <a:srgbClr val="FFFFFF"/>
                </a:solidFill>
                <a:latin typeface="Calibri"/>
                <a:ea typeface="Calibri"/>
                <a:cs typeface="Calibri"/>
                <a:sym typeface="Calibri (MS)"/>
              </a:rPr>
              <a:t>horas de voluntariado</a:t>
            </a:r>
            <a:endParaRPr lang="x-es-XL" sz="3650" spc="-110" dirty="0">
              <a:solidFill>
                <a:srgbClr val="FFFFFF"/>
              </a:solidFill>
              <a:latin typeface="Calibri"/>
              <a:ea typeface="Calibri"/>
              <a:cs typeface="Calibri"/>
            </a:endParaRPr>
          </a:p>
        </p:txBody>
      </p:sp>
      <p:grpSp>
        <p:nvGrpSpPr>
          <p:cNvPr id="20" name="Group 20"/>
          <p:cNvGrpSpPr/>
          <p:nvPr/>
        </p:nvGrpSpPr>
        <p:grpSpPr>
          <a:xfrm>
            <a:off x="9148894" y="5072750"/>
            <a:ext cx="7179140" cy="1890335"/>
            <a:chOff x="0" y="0"/>
            <a:chExt cx="1636685" cy="430955"/>
          </a:xfrm>
        </p:grpSpPr>
        <p:sp>
          <p:nvSpPr>
            <p:cNvPr id="21" name="Freeform 2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22" name="TextBox 2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24" name="TextBox 24"/>
          <p:cNvSpPr txBox="1"/>
          <p:nvPr/>
        </p:nvSpPr>
        <p:spPr>
          <a:xfrm>
            <a:off x="10638194" y="5699029"/>
            <a:ext cx="4196686" cy="489045"/>
          </a:xfrm>
          <a:prstGeom prst="rect">
            <a:avLst/>
          </a:prstGeom>
        </p:spPr>
        <p:txBody>
          <a:bodyPr lIns="0" tIns="0" rIns="0" bIns="0" rtlCol="0" anchor="t">
            <a:spAutoFit/>
          </a:bodyPr>
          <a:lstStyle/>
          <a:p>
            <a:pPr algn="ctr" rtl="0">
              <a:lnSpc>
                <a:spcPts val="3834"/>
              </a:lnSpc>
            </a:pPr>
            <a:r>
              <a:rPr lang="x-es-XL" sz="3650" b="1" i="0" u="none" spc="-110" baseline="0">
                <a:solidFill>
                  <a:srgbClr val="FFFFFF"/>
                </a:solidFill>
                <a:latin typeface="Calibri"/>
                <a:ea typeface="Calibri"/>
                <a:cs typeface="Calibri"/>
                <a:sym typeface="Calibri (MS) Bold"/>
              </a:rPr>
              <a:t>646</a:t>
            </a:r>
            <a:r>
              <a:rPr lang="x-es-XL" sz="3650" b="0" i="0" u="none" spc="-110" baseline="0">
                <a:solidFill>
                  <a:srgbClr val="FFFFFF"/>
                </a:solidFill>
                <a:latin typeface="Calibri"/>
                <a:ea typeface="Calibri"/>
                <a:cs typeface="Calibri"/>
                <a:sym typeface="Calibri (MS) Bold"/>
              </a:rPr>
              <a:t> </a:t>
            </a:r>
            <a:r>
              <a:rPr lang="x-es-XL" sz="3650" b="0" i="0" u="none" spc="-110" baseline="0">
                <a:solidFill>
                  <a:srgbClr val="FFFFFF"/>
                </a:solidFill>
                <a:latin typeface="Calibri"/>
                <a:ea typeface="Calibri"/>
                <a:cs typeface="Calibri"/>
                <a:sym typeface="Calibri (MS)"/>
              </a:rPr>
              <a:t>miembros nuevas</a:t>
            </a:r>
            <a:endParaRPr lang="x-es-XL" sz="3650" spc="-110">
              <a:solidFill>
                <a:srgbClr val="FFFFFF"/>
              </a:solidFill>
              <a:latin typeface="Calibri"/>
              <a:ea typeface="Calibri"/>
              <a:cs typeface="Calibri"/>
            </a:endParaRPr>
          </a:p>
        </p:txBody>
      </p:sp>
      <p:sp>
        <p:nvSpPr>
          <p:cNvPr id="25" name="TextBox 25"/>
          <p:cNvSpPr txBox="1"/>
          <p:nvPr/>
        </p:nvSpPr>
        <p:spPr>
          <a:xfrm>
            <a:off x="2718232" y="7404054"/>
            <a:ext cx="12861324" cy="601127"/>
          </a:xfrm>
          <a:prstGeom prst="rect">
            <a:avLst/>
          </a:prstGeom>
        </p:spPr>
        <p:txBody>
          <a:bodyPr lIns="0" tIns="0" rIns="0" bIns="0" rtlCol="0" anchor="t">
            <a:spAutoFit/>
          </a:bodyPr>
          <a:lstStyle/>
          <a:p>
            <a:pPr algn="ctr" rtl="0">
              <a:lnSpc>
                <a:spcPts val="5039"/>
              </a:lnSpc>
            </a:pPr>
            <a:r>
              <a:rPr lang="x-es-XL" sz="3550" b="0" i="0" u="none" baseline="0">
                <a:solidFill>
                  <a:srgbClr val="FFFFFF"/>
                </a:solidFill>
                <a:latin typeface="Calibri"/>
                <a:ea typeface="Calibri"/>
                <a:cs typeface="Calibri"/>
                <a:sym typeface="Calibri (MS)"/>
              </a:rPr>
              <a:t>Juntas, transformamos el mundo.</a:t>
            </a:r>
            <a:endParaRPr lang="x-es-XL" sz="3550">
              <a:solidFill>
                <a:srgbClr val="FFFFFF"/>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2592" r="-116794"/>
              </a:stretch>
            </a:blipFill>
          </p:spPr>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sp>
      <p:sp>
        <p:nvSpPr>
          <p:cNvPr id="5" name="TextBox 5"/>
          <p:cNvSpPr txBox="1"/>
          <p:nvPr/>
        </p:nvSpPr>
        <p:spPr>
          <a:xfrm>
            <a:off x="1004637" y="1333500"/>
            <a:ext cx="9691865" cy="2943251"/>
          </a:xfrm>
          <a:prstGeom prst="rect">
            <a:avLst/>
          </a:prstGeom>
        </p:spPr>
        <p:txBody>
          <a:bodyPr lIns="0" tIns="0" rIns="0" bIns="0" rtlCol="0" anchor="t">
            <a:spAutoFit/>
          </a:bodyPr>
          <a:lstStyle/>
          <a:p>
            <a:pPr algn="l" rtl="0">
              <a:lnSpc>
                <a:spcPts val="7799"/>
              </a:lnSpc>
            </a:pPr>
            <a:r>
              <a:rPr lang="x-es-XL" sz="6500" b="0" i="0" u="none" baseline="0" dirty="0">
                <a:solidFill>
                  <a:srgbClr val="293374"/>
                </a:solidFill>
                <a:latin typeface="Effra 1"/>
                <a:ea typeface="Effra 1"/>
                <a:cs typeface="Effra 1"/>
                <a:sym typeface="Effra 1"/>
              </a:rPr>
              <a:t>Nuestros proyectos pueden parecer diferentes, pero nuestro propósito es el mismo:  </a:t>
            </a:r>
          </a:p>
        </p:txBody>
      </p:sp>
      <p:sp>
        <p:nvSpPr>
          <p:cNvPr id="6" name="TextBox 6"/>
          <p:cNvSpPr txBox="1"/>
          <p:nvPr/>
        </p:nvSpPr>
        <p:spPr>
          <a:xfrm>
            <a:off x="1028700" y="5143500"/>
            <a:ext cx="10447509" cy="2943251"/>
          </a:xfrm>
          <a:prstGeom prst="rect">
            <a:avLst/>
          </a:prstGeom>
        </p:spPr>
        <p:txBody>
          <a:bodyPr lIns="0" tIns="0" rIns="0" bIns="0" rtlCol="0" anchor="t">
            <a:spAutoFit/>
          </a:bodyPr>
          <a:lstStyle/>
          <a:p>
            <a:pPr algn="l" rtl="0">
              <a:lnSpc>
                <a:spcPts val="7799"/>
              </a:lnSpc>
            </a:pPr>
            <a:r>
              <a:rPr lang="x-es-XL" sz="6500" b="0" i="0" u="none" baseline="0">
                <a:solidFill>
                  <a:srgbClr val="293374"/>
                </a:solidFill>
                <a:latin typeface="Effra 2"/>
                <a:ea typeface="Effra 2"/>
                <a:cs typeface="Effra 2"/>
                <a:sym typeface="Effra 2"/>
              </a:rPr>
              <a:t>ayudar a mujeres y niñas a obtener educación, confianza y oportunidades.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691918"/>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sp>
      <p:sp>
        <p:nvSpPr>
          <p:cNvPr id="4" name="TextBox 4"/>
          <p:cNvSpPr txBox="1"/>
          <p:nvPr/>
        </p:nvSpPr>
        <p:spPr>
          <a:xfrm>
            <a:off x="1661901" y="2636542"/>
            <a:ext cx="14964197" cy="2943651"/>
          </a:xfrm>
          <a:prstGeom prst="rect">
            <a:avLst/>
          </a:prstGeom>
        </p:spPr>
        <p:txBody>
          <a:bodyPr lIns="0" tIns="0" rIns="0" bIns="0" rtlCol="0" anchor="t">
            <a:spAutoFit/>
          </a:bodyPr>
          <a:lstStyle/>
          <a:p>
            <a:pPr algn="ctr" rtl="0">
              <a:lnSpc>
                <a:spcPts val="7793"/>
              </a:lnSpc>
            </a:pPr>
            <a:r>
              <a:rPr lang="x-es-XL" sz="6500" b="0" i="0" u="none" baseline="0">
                <a:solidFill>
                  <a:srgbClr val="293374"/>
                </a:solidFill>
                <a:latin typeface="Effra 1"/>
                <a:ea typeface="Effra 1"/>
                <a:cs typeface="Effra 1"/>
                <a:sym typeface="Effra 1"/>
              </a:rPr>
              <a:t>Pequeños actos,</a:t>
            </a:r>
          </a:p>
          <a:p>
            <a:pPr algn="ctr" rtl="0">
              <a:lnSpc>
                <a:spcPts val="7793"/>
              </a:lnSpc>
            </a:pPr>
            <a:r>
              <a:rPr lang="x-es-XL" sz="6500" b="0" i="0" u="none" baseline="0">
                <a:solidFill>
                  <a:srgbClr val="293374"/>
                </a:solidFill>
                <a:latin typeface="Effra 1"/>
                <a:ea typeface="Effra 1"/>
                <a:cs typeface="Effra 1"/>
                <a:sym typeface="Effra 1"/>
              </a:rPr>
              <a:t>multiplicados en cientos </a:t>
            </a:r>
            <a:r>
              <a:rPr lang="x-es-XL" sz="6500" b="0" i="0" u="none" baseline="0">
                <a:solidFill>
                  <a:srgbClr val="518BC9"/>
                </a:solidFill>
                <a:latin typeface="Effra 1"/>
                <a:ea typeface="Effra 1"/>
                <a:cs typeface="Effra 1"/>
                <a:sym typeface="Effra 1"/>
              </a:rPr>
              <a:t>de clubes</a:t>
            </a:r>
            <a:r>
              <a:rPr lang="x-es-XL" sz="6500" b="0" i="0" u="none" baseline="0">
                <a:solidFill>
                  <a:srgbClr val="293374"/>
                </a:solidFill>
                <a:latin typeface="Effra 1"/>
                <a:ea typeface="Effra 1"/>
                <a:cs typeface="Effra 1"/>
                <a:sym typeface="Effra 1"/>
              </a:rPr>
              <a:t>,</a:t>
            </a:r>
          </a:p>
          <a:p>
            <a:pPr algn="ctr" rtl="0">
              <a:lnSpc>
                <a:spcPts val="7799"/>
              </a:lnSpc>
            </a:pPr>
            <a:r>
              <a:rPr lang="x-es-XL" sz="6500" b="0" i="0" u="none" baseline="0">
                <a:solidFill>
                  <a:srgbClr val="293374"/>
                </a:solidFill>
                <a:latin typeface="Effra 1"/>
                <a:ea typeface="Effra 1"/>
                <a:cs typeface="Effra 1"/>
                <a:sym typeface="Effra 1"/>
              </a:rPr>
              <a:t>cambiarán el mundo.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2049</Words>
  <Application>Microsoft Office PowerPoint</Application>
  <PresentationFormat>Custom</PresentationFormat>
  <Paragraphs>157</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 Speech PPTX</dc:title>
  <cp:lastModifiedBy>Hasan Alkan</cp:lastModifiedBy>
  <cp:revision>45</cp:revision>
  <dcterms:created xsi:type="dcterms:W3CDTF">2006-08-16T00:00:00Z</dcterms:created>
  <dcterms:modified xsi:type="dcterms:W3CDTF">2026-03-03T15:29:17Z</dcterms:modified>
  <dc:identifier>DAHBm61Ma6U</dc:identifier>
</cp:coreProperties>
</file>