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61" r:id="rId3"/>
    <p:sldId id="266" r:id="rId4"/>
    <p:sldId id="263" r:id="rId5"/>
    <p:sldId id="267" r:id="rId6"/>
    <p:sldId id="268" r:id="rId7"/>
    <p:sldId id="270" r:id="rId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rlene Friedman" initials="" lastIdx="4" clrIdx="0"/>
  <p:cmAuthor id="1" name="Jessica Puterbaugh"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198897"/>
    <a:srgbClr val="AE3169"/>
    <a:srgbClr val="79A7B4"/>
    <a:srgbClr val="A74975"/>
    <a:srgbClr val="E7C7D6"/>
    <a:srgbClr val="A531A6"/>
    <a:srgbClr val="773975"/>
    <a:srgbClr val="993E76"/>
    <a:srgbClr val="712B8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42742" autoAdjust="0"/>
  </p:normalViewPr>
  <p:slideViewPr>
    <p:cSldViewPr snapToGrid="0" snapToObjects="1">
      <p:cViewPr varScale="1">
        <p:scale>
          <a:sx n="28" d="100"/>
          <a:sy n="28" d="100"/>
        </p:scale>
        <p:origin x="2380" y="36"/>
      </p:cViewPr>
      <p:guideLst>
        <p:guide orient="horz" pos="2160"/>
        <p:guide pos="2880"/>
      </p:guideLst>
    </p:cSldViewPr>
  </p:slideViewPr>
  <p:notesTextViewPr>
    <p:cViewPr>
      <p:scale>
        <a:sx n="100" d="100"/>
        <a:sy n="100" d="100"/>
      </p:scale>
      <p:origin x="0" y="0"/>
    </p:cViewPr>
  </p:notesTextViewPr>
  <p:notesViewPr>
    <p:cSldViewPr snapToGrid="0" snapToObjects="1">
      <p:cViewPr>
        <p:scale>
          <a:sx n="90" d="100"/>
          <a:sy n="90" d="100"/>
        </p:scale>
        <p:origin x="-1728" y="14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98265A-3EAB-E547-A3D4-CF42397409CF}" type="datetimeFigureOut">
              <a:rPr lang="en-US" smtClean="0"/>
              <a:t>4/8/2020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7B82943-3861-1F44-A1C5-80923817F65C}" type="slidenum">
              <a:rPr lang="en-US" smtClean="0"/>
              <a:t>‹#›</a:t>
            </a:fld>
            <a:endParaRPr lang="en-US"/>
          </a:p>
        </p:txBody>
      </p:sp>
    </p:spTree>
    <p:extLst>
      <p:ext uri="{BB962C8B-B14F-4D97-AF65-F5344CB8AC3E}">
        <p14:creationId xmlns:p14="http://schemas.microsoft.com/office/powerpoint/2010/main" val="12329983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development@soroptimist.or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5000"/>
              </a:lnSpc>
            </a:pPr>
            <a:r>
              <a:rPr lang="zh-TW" altLang="en-US" sz="1200" kern="1200" dirty="0">
                <a:solidFill>
                  <a:schemeClr val="tx1"/>
                </a:solidFill>
                <a:effectLst/>
                <a:latin typeface="+mn-lt"/>
                <a:ea typeface="+mn-ea"/>
                <a:cs typeface="+mn-cs"/>
              </a:rPr>
              <a:t>大家好</a:t>
            </a:r>
            <a:r>
              <a:rPr lang="en-US" sz="1200" kern="1200" dirty="0">
                <a:solidFill>
                  <a:schemeClr val="tx1"/>
                </a:solidFill>
                <a:effectLst/>
                <a:latin typeface="+mn-lt"/>
                <a:ea typeface="+mn-ea"/>
                <a:cs typeface="+mn-cs"/>
              </a:rPr>
              <a:t>! </a:t>
            </a:r>
          </a:p>
          <a:p>
            <a:pPr>
              <a:lnSpc>
                <a:spcPct val="105000"/>
              </a:lnSpc>
            </a:pPr>
            <a:endParaRPr lang="en-US" sz="1200" kern="1200" dirty="0">
              <a:solidFill>
                <a:schemeClr val="tx1"/>
              </a:solidFill>
              <a:effectLst/>
              <a:latin typeface="+mn-lt"/>
              <a:ea typeface="+mn-ea"/>
              <a:cs typeface="+mn-cs"/>
            </a:endParaRPr>
          </a:p>
          <a:p>
            <a:pPr>
              <a:lnSpc>
                <a:spcPct val="105000"/>
              </a:lnSpc>
            </a:pPr>
            <a:r>
              <a:rPr lang="zh-TW" altLang="en-US" sz="1200" kern="1200" dirty="0">
                <a:solidFill>
                  <a:schemeClr val="tx1"/>
                </a:solidFill>
                <a:effectLst/>
                <a:latin typeface="+mn-lt"/>
                <a:ea typeface="+mn-ea"/>
                <a:cs typeface="+mn-cs"/>
              </a:rPr>
              <a:t>我是</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在此填入演講人資料</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我是</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專區名稱</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的基金籌募主委</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今天我們將來討論基金發展如何使我們所有人團結起來追求一個共同的目標</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通過我們的全球性夢想活動幫助更多的婦女與女孩實現夢想</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F7B82943-3861-1F44-A1C5-80923817F65C}" type="slidenum">
              <a:rPr lang="en-US" smtClean="0"/>
              <a:t>1</a:t>
            </a:fld>
            <a:endParaRPr lang="en-US"/>
          </a:p>
        </p:txBody>
      </p:sp>
    </p:spTree>
    <p:extLst>
      <p:ext uri="{BB962C8B-B14F-4D97-AF65-F5344CB8AC3E}">
        <p14:creationId xmlns:p14="http://schemas.microsoft.com/office/powerpoint/2010/main" val="2564330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sz="1200" kern="1200" dirty="0">
                <a:solidFill>
                  <a:schemeClr val="tx1"/>
                </a:solidFill>
                <a:effectLst/>
                <a:latin typeface="+mn-lt"/>
                <a:ea typeface="+mn-ea"/>
                <a:cs typeface="+mn-cs"/>
              </a:rPr>
              <a:t>在我們深入討論之前</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我先概述一下我們今天要討論的要點</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首先</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我們先來回顧我們的全球影響力</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然後我要和大家分享一個很有啟發性的分會故事</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接著我們將討論你的捐款如何資助我們的全球活動</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以及你可以如何投資來幫助我們社區和世界各地更多的婦女與女孩</a:t>
            </a:r>
            <a:r>
              <a:rPr lang="en-US" sz="1200" kern="1200" dirty="0">
                <a:solidFill>
                  <a:schemeClr val="tx1"/>
                </a:solidFill>
                <a:effectLst/>
                <a:latin typeface="+mn-lt"/>
                <a:ea typeface="+mn-ea"/>
                <a:cs typeface="+mn-cs"/>
              </a:rPr>
              <a:t> - </a:t>
            </a:r>
            <a:r>
              <a:rPr lang="zh-HK" altLang="en-US" sz="1200" kern="1200" dirty="0">
                <a:solidFill>
                  <a:schemeClr val="tx1"/>
                </a:solidFill>
                <a:effectLst/>
                <a:latin typeface="+mn-lt"/>
                <a:ea typeface="+mn-ea"/>
                <a:cs typeface="+mn-cs"/>
              </a:rPr>
              <a:t>尤其</a:t>
            </a:r>
            <a:r>
              <a:rPr lang="zh-TW" altLang="en-US" sz="1200" kern="1200" dirty="0">
                <a:solidFill>
                  <a:schemeClr val="tx1"/>
                </a:solidFill>
                <a:effectLst/>
                <a:latin typeface="+mn-lt"/>
                <a:ea typeface="+mn-ea"/>
                <a:cs typeface="+mn-cs"/>
              </a:rPr>
              <a:t>是在這麼一個充滿挑戰的時刻</a:t>
            </a:r>
            <a:r>
              <a:rPr lang="en-US" sz="1200" kern="1200" dirty="0">
                <a:solidFill>
                  <a:schemeClr val="tx1"/>
                </a:solidFill>
                <a:effectLst/>
                <a:latin typeface="+mn-lt"/>
                <a:ea typeface="+mn-ea"/>
                <a:cs typeface="+mn-cs"/>
              </a:rPr>
              <a:t>.</a:t>
            </a:r>
          </a:p>
          <a:p>
            <a:pPr defTabSz="474739">
              <a:defRPr/>
            </a:pPr>
            <a:endParaRPr lang="en-US" dirty="0"/>
          </a:p>
          <a:p>
            <a:pPr defTabSz="474739">
              <a:defRPr/>
            </a:pPr>
            <a:endParaRPr lang="en-US" dirty="0"/>
          </a:p>
        </p:txBody>
      </p:sp>
      <p:sp>
        <p:nvSpPr>
          <p:cNvPr id="4" name="Slide Number Placeholder 3"/>
          <p:cNvSpPr>
            <a:spLocks noGrp="1"/>
          </p:cNvSpPr>
          <p:nvPr>
            <p:ph type="sldNum" sz="quarter" idx="10"/>
          </p:nvPr>
        </p:nvSpPr>
        <p:spPr/>
        <p:txBody>
          <a:bodyPr/>
          <a:lstStyle/>
          <a:p>
            <a:fld id="{A243B3A1-3FEE-FE4A-99EB-676EA24EBDAD}" type="slidenum">
              <a:rPr lang="en-US" smtClean="0"/>
              <a:pPr/>
              <a:t>2</a:t>
            </a:fld>
            <a:endParaRPr lang="en-US"/>
          </a:p>
        </p:txBody>
      </p:sp>
    </p:spTree>
    <p:extLst>
      <p:ext uri="{BB962C8B-B14F-4D97-AF65-F5344CB8AC3E}">
        <p14:creationId xmlns:p14="http://schemas.microsoft.com/office/powerpoint/2010/main" val="2403396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a:solidFill>
                  <a:schemeClr val="tx1"/>
                </a:solidFill>
                <a:effectLst/>
                <a:latin typeface="+mn-lt"/>
                <a:ea typeface="+mn-ea"/>
                <a:cs typeface="+mn-cs"/>
              </a:rPr>
              <a:t>經由我們的共同努力</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我們透過</a:t>
            </a:r>
            <a:r>
              <a:rPr lang="zh-TW" altLang="en-US" sz="1200" i="1" kern="1200" dirty="0">
                <a:solidFill>
                  <a:schemeClr val="tx1"/>
                </a:solidFill>
                <a:effectLst/>
                <a:latin typeface="+mn-lt"/>
                <a:ea typeface="+mn-ea"/>
                <a:cs typeface="+mn-cs"/>
              </a:rPr>
              <a:t>「實現你的夢想獎」</a:t>
            </a:r>
            <a:r>
              <a:rPr lang="zh-TW" altLang="en-US" sz="1200" kern="1200" dirty="0">
                <a:solidFill>
                  <a:schemeClr val="tx1"/>
                </a:solidFill>
                <a:effectLst/>
                <a:latin typeface="+mn-lt"/>
                <a:ea typeface="+mn-ea"/>
                <a:cs typeface="+mn-cs"/>
              </a:rPr>
              <a:t>幫助了超過</a:t>
            </a:r>
            <a:r>
              <a:rPr lang="en-US" sz="1200" kern="1200" dirty="0">
                <a:solidFill>
                  <a:schemeClr val="tx1"/>
                </a:solidFill>
                <a:effectLst/>
                <a:latin typeface="+mn-lt"/>
                <a:ea typeface="+mn-ea"/>
                <a:cs typeface="+mn-cs"/>
              </a:rPr>
              <a:t> 1,650 </a:t>
            </a:r>
            <a:r>
              <a:rPr lang="zh-TW" altLang="en-US" sz="1200" kern="1200" dirty="0">
                <a:solidFill>
                  <a:schemeClr val="tx1"/>
                </a:solidFill>
                <a:effectLst/>
                <a:latin typeface="+mn-lt"/>
                <a:ea typeface="+mn-ea"/>
                <a:cs typeface="+mn-cs"/>
              </a:rPr>
              <a:t>名婦女</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並透過</a:t>
            </a:r>
            <a:r>
              <a:rPr lang="zh-TW" altLang="en-US" sz="1200" i="1" kern="1200" dirty="0">
                <a:solidFill>
                  <a:schemeClr val="tx1"/>
                </a:solidFill>
                <a:effectLst/>
                <a:latin typeface="+mn-lt"/>
                <a:ea typeface="+mn-ea"/>
                <a:cs typeface="+mn-cs"/>
              </a:rPr>
              <a:t>「夢想它</a:t>
            </a:r>
            <a:r>
              <a:rPr lang="en-US" sz="1200" i="1" kern="1200" dirty="0">
                <a:solidFill>
                  <a:schemeClr val="tx1"/>
                </a:solidFill>
                <a:effectLst/>
                <a:latin typeface="+mn-lt"/>
                <a:ea typeface="+mn-ea"/>
                <a:cs typeface="+mn-cs"/>
              </a:rPr>
              <a:t>, </a:t>
            </a:r>
            <a:r>
              <a:rPr lang="zh-TW" altLang="en-US" sz="1200" i="1" kern="1200" dirty="0">
                <a:solidFill>
                  <a:schemeClr val="tx1"/>
                </a:solidFill>
                <a:effectLst/>
                <a:latin typeface="+mn-lt"/>
                <a:ea typeface="+mn-ea"/>
                <a:cs typeface="+mn-cs"/>
              </a:rPr>
              <a:t>實現它」</a:t>
            </a:r>
            <a:r>
              <a:rPr lang="zh-TW" altLang="en-US" sz="1200" kern="1200" dirty="0">
                <a:solidFill>
                  <a:schemeClr val="tx1"/>
                </a:solidFill>
                <a:effectLst/>
                <a:latin typeface="+mn-lt"/>
                <a:ea typeface="+mn-ea"/>
                <a:cs typeface="+mn-cs"/>
              </a:rPr>
              <a:t>幫助了超過</a:t>
            </a:r>
            <a:r>
              <a:rPr lang="en-US" sz="1200" kern="1200" dirty="0">
                <a:solidFill>
                  <a:schemeClr val="tx1"/>
                </a:solidFill>
                <a:effectLst/>
                <a:latin typeface="+mn-lt"/>
                <a:ea typeface="+mn-ea"/>
                <a:cs typeface="+mn-cs"/>
              </a:rPr>
              <a:t> 20,000 </a:t>
            </a:r>
            <a:r>
              <a:rPr lang="zh-TW" altLang="en-US" sz="1200" kern="1200" dirty="0">
                <a:solidFill>
                  <a:schemeClr val="tx1"/>
                </a:solidFill>
                <a:effectLst/>
                <a:latin typeface="+mn-lt"/>
                <a:ea typeface="+mn-ea"/>
                <a:cs typeface="+mn-cs"/>
              </a:rPr>
              <a:t>名女青年</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因為我們的分會和會員</a:t>
            </a:r>
            <a:r>
              <a:rPr lang="zh-HK" altLang="en-US" sz="1200" kern="1200" dirty="0">
                <a:solidFill>
                  <a:schemeClr val="tx1"/>
                </a:solidFill>
                <a:effectLst/>
                <a:latin typeface="+mn-lt"/>
                <a:ea typeface="+mn-ea"/>
                <a:cs typeface="+mn-cs"/>
              </a:rPr>
              <a:t>的</a:t>
            </a:r>
            <a:r>
              <a:rPr lang="zh-TW" altLang="en-US" sz="1200" kern="1200" dirty="0">
                <a:solidFill>
                  <a:schemeClr val="tx1"/>
                </a:solidFill>
                <a:effectLst/>
                <a:latin typeface="+mn-lt"/>
                <a:ea typeface="+mn-ea"/>
                <a:cs typeface="+mn-cs"/>
              </a:rPr>
              <a:t>支持</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我們的全球影響力才得以實現</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每年我們都能幫助更多的婦女與女孩實現她們的夢想</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那都是因爲</a:t>
            </a:r>
            <a:r>
              <a:rPr lang="zh-TW" altLang="en-US" sz="1200" b="1" kern="1200" dirty="0">
                <a:solidFill>
                  <a:schemeClr val="tx1"/>
                </a:solidFill>
                <a:effectLst/>
                <a:latin typeface="+mn-lt"/>
                <a:ea typeface="+mn-ea"/>
                <a:cs typeface="+mn-cs"/>
              </a:rPr>
              <a:t>你</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你的支持不僅直接幫助婦女與女孩</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而且對社區營造了更廣泛的影響力</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艾麗莎</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照片左</a:t>
            </a:r>
            <a:r>
              <a:rPr lang="zh-HK" altLang="en-US" sz="1200" kern="1200" dirty="0">
                <a:solidFill>
                  <a:schemeClr val="tx1"/>
                </a:solidFill>
                <a:effectLst/>
                <a:latin typeface="+mn-lt"/>
                <a:ea typeface="+mn-ea"/>
                <a:cs typeface="+mn-cs"/>
              </a:rPr>
              <a:t>邊</a:t>
            </a:r>
            <a:r>
              <a:rPr lang="en-US" sz="1200" kern="1200" dirty="0">
                <a:solidFill>
                  <a:schemeClr val="tx1"/>
                </a:solidFill>
                <a:effectLst/>
                <a:latin typeface="+mn-lt"/>
                <a:ea typeface="+mn-ea"/>
                <a:cs typeface="+mn-cs"/>
              </a:rPr>
              <a:t>) </a:t>
            </a:r>
            <a:r>
              <a:rPr lang="zh-HK" altLang="en-US" sz="1200" kern="1200" dirty="0">
                <a:solidFill>
                  <a:schemeClr val="tx1"/>
                </a:solidFill>
                <a:effectLst/>
                <a:latin typeface="+mn-lt"/>
                <a:ea typeface="+mn-ea"/>
                <a:cs typeface="+mn-cs"/>
              </a:rPr>
              <a:t>之所以</a:t>
            </a:r>
            <a:r>
              <a:rPr lang="zh-TW" altLang="en-US" sz="1200" kern="1200" dirty="0">
                <a:solidFill>
                  <a:schemeClr val="tx1"/>
                </a:solidFill>
                <a:effectLst/>
                <a:latin typeface="+mn-lt"/>
                <a:ea typeface="+mn-ea"/>
                <a:cs typeface="+mn-cs"/>
              </a:rPr>
              <a:t>能夠取得學位</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現在成為一位全職的註冊護士</a:t>
            </a:r>
            <a:r>
              <a:rPr lang="en-US" sz="1200" kern="1200" dirty="0">
                <a:solidFill>
                  <a:schemeClr val="tx1"/>
                </a:solidFill>
                <a:effectLst/>
                <a:latin typeface="+mn-lt"/>
                <a:ea typeface="+mn-ea"/>
                <a:cs typeface="+mn-cs"/>
              </a:rPr>
              <a:t>, </a:t>
            </a:r>
            <a:r>
              <a:rPr lang="zh-HK" altLang="en-US" sz="1200" kern="1200" dirty="0">
                <a:solidFill>
                  <a:schemeClr val="tx1"/>
                </a:solidFill>
                <a:effectLst/>
                <a:latin typeface="+mn-lt"/>
                <a:ea typeface="+mn-ea"/>
                <a:cs typeface="+mn-cs"/>
              </a:rPr>
              <a:t>這</a:t>
            </a:r>
            <a:r>
              <a:rPr lang="zh-TW" altLang="en-US" sz="1200" kern="1200" dirty="0">
                <a:solidFill>
                  <a:schemeClr val="tx1"/>
                </a:solidFill>
                <a:effectLst/>
                <a:latin typeface="+mn-lt"/>
                <a:ea typeface="+mn-ea"/>
                <a:cs typeface="+mn-cs"/>
              </a:rPr>
              <a:t>都是因爲得到了「實現你的夢想獎」的支持</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接下來</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a:t>
            </a:r>
            <a:r>
              <a:rPr lang="zh-HK" altLang="en-US" sz="1200" kern="1200" dirty="0">
                <a:solidFill>
                  <a:schemeClr val="tx1"/>
                </a:solidFill>
                <a:effectLst/>
                <a:latin typeface="+mn-lt"/>
                <a:ea typeface="+mn-ea"/>
                <a:cs typeface="+mn-cs"/>
              </a:rPr>
              <a:t>要和大家</a:t>
            </a:r>
            <a:r>
              <a:rPr lang="zh-TW" altLang="en-US" sz="1200" kern="1200" dirty="0">
                <a:solidFill>
                  <a:schemeClr val="tx1"/>
                </a:solidFill>
                <a:effectLst/>
                <a:latin typeface="+mn-lt"/>
                <a:ea typeface="+mn-ea"/>
                <a:cs typeface="+mn-cs"/>
              </a:rPr>
              <a:t>分享蘭馨會米遜山谷分會爲支持她們的分會活動和投資</a:t>
            </a:r>
            <a:r>
              <a:rPr lang="zh-HK" altLang="en-US" sz="1200" kern="1200" dirty="0">
                <a:solidFill>
                  <a:schemeClr val="tx1"/>
                </a:solidFill>
                <a:effectLst/>
                <a:latin typeface="+mn-lt"/>
                <a:ea typeface="+mn-ea"/>
                <a:cs typeface="+mn-cs"/>
              </a:rPr>
              <a:t>於</a:t>
            </a:r>
            <a:r>
              <a:rPr lang="zh-TW" altLang="en-US" sz="1200" kern="1200" dirty="0">
                <a:solidFill>
                  <a:schemeClr val="tx1"/>
                </a:solidFill>
                <a:effectLst/>
                <a:latin typeface="+mn-lt"/>
                <a:ea typeface="+mn-ea"/>
                <a:cs typeface="+mn-cs"/>
              </a:rPr>
              <a:t>世界各地的婦女與女孩所做的努力</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A243B3A1-3FEE-FE4A-99EB-676EA24EBDAD}" type="slidenum">
              <a:rPr lang="en-US" smtClean="0"/>
              <a:pPr/>
              <a:t>3</a:t>
            </a:fld>
            <a:endParaRPr lang="en-US"/>
          </a:p>
        </p:txBody>
      </p:sp>
    </p:spTree>
    <p:extLst>
      <p:ext uri="{BB962C8B-B14F-4D97-AF65-F5344CB8AC3E}">
        <p14:creationId xmlns:p14="http://schemas.microsoft.com/office/powerpoint/2010/main" val="303395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a:solidFill>
                  <a:schemeClr val="tx1"/>
                </a:solidFill>
                <a:effectLst/>
                <a:latin typeface="+mn-lt"/>
                <a:ea typeface="+mn-ea"/>
                <a:cs typeface="+mn-cs"/>
              </a:rPr>
              <a:t>蘭馨會米遜山谷分會</a:t>
            </a:r>
            <a:r>
              <a:rPr lang="zh-HK" altLang="en-US" sz="1200" kern="1200" dirty="0">
                <a:solidFill>
                  <a:schemeClr val="tx1"/>
                </a:solidFill>
                <a:effectLst/>
                <a:latin typeface="+mn-lt"/>
                <a:ea typeface="+mn-ea"/>
                <a:cs typeface="+mn-cs"/>
              </a:rPr>
              <a:t>成立之後</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她們想舉辦一個基金籌募活動</a:t>
            </a:r>
            <a:r>
              <a:rPr lang="zh-HK" altLang="en-US" sz="1200" kern="1200" dirty="0">
                <a:solidFill>
                  <a:schemeClr val="tx1"/>
                </a:solidFill>
                <a:effectLst/>
                <a:latin typeface="+mn-lt"/>
                <a:ea typeface="+mn-ea"/>
                <a:cs typeface="+mn-cs"/>
              </a:rPr>
              <a:t>來</a:t>
            </a:r>
            <a:r>
              <a:rPr lang="zh-TW" altLang="en-US" sz="1200" kern="1200" dirty="0">
                <a:solidFill>
                  <a:schemeClr val="tx1"/>
                </a:solidFill>
                <a:effectLst/>
                <a:latin typeface="+mn-lt"/>
                <a:ea typeface="+mn-ea"/>
                <a:cs typeface="+mn-cs"/>
              </a:rPr>
              <a:t>募得足夠的捐款</a:t>
            </a:r>
            <a:r>
              <a:rPr lang="zh-HK" altLang="en-US" sz="1200" kern="1200" dirty="0">
                <a:solidFill>
                  <a:schemeClr val="tx1"/>
                </a:solidFill>
                <a:effectLst/>
                <a:latin typeface="+mn-lt"/>
                <a:ea typeface="+mn-ea"/>
                <a:cs typeface="+mn-cs"/>
              </a:rPr>
              <a:t>以</a:t>
            </a:r>
            <a:r>
              <a:rPr lang="zh-TW" altLang="en-US" sz="1200" kern="1200" dirty="0">
                <a:solidFill>
                  <a:schemeClr val="tx1"/>
                </a:solidFill>
                <a:effectLst/>
                <a:latin typeface="+mn-lt"/>
                <a:ea typeface="+mn-ea"/>
                <a:cs typeface="+mn-cs"/>
              </a:rPr>
              <a:t>支援分會全年要推行的活動</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這是她們第一個年度舉辦</a:t>
            </a:r>
            <a:r>
              <a:rPr lang="zh-TW" altLang="en-US" sz="1200" i="1" kern="1200" dirty="0">
                <a:solidFill>
                  <a:schemeClr val="tx1"/>
                </a:solidFill>
                <a:effectLst/>
                <a:latin typeface="+mn-lt"/>
                <a:ea typeface="+mn-ea"/>
                <a:cs typeface="+mn-cs"/>
              </a:rPr>
              <a:t>「夢想它</a:t>
            </a:r>
            <a:r>
              <a:rPr lang="en-US" sz="1200" i="1" kern="1200" dirty="0">
                <a:solidFill>
                  <a:schemeClr val="tx1"/>
                </a:solidFill>
                <a:effectLst/>
                <a:latin typeface="+mn-lt"/>
                <a:ea typeface="+mn-ea"/>
                <a:cs typeface="+mn-cs"/>
              </a:rPr>
              <a:t>, </a:t>
            </a:r>
            <a:r>
              <a:rPr lang="zh-TW" altLang="en-US" sz="1200" i="1" kern="1200" dirty="0">
                <a:solidFill>
                  <a:schemeClr val="tx1"/>
                </a:solidFill>
                <a:effectLst/>
                <a:latin typeface="+mn-lt"/>
                <a:ea typeface="+mn-ea"/>
                <a:cs typeface="+mn-cs"/>
              </a:rPr>
              <a:t>實現它」</a:t>
            </a:r>
            <a:r>
              <a:rPr lang="zh-TW" altLang="en-US" sz="1200" kern="1200" dirty="0">
                <a:solidFill>
                  <a:schemeClr val="tx1"/>
                </a:solidFill>
                <a:effectLst/>
                <a:latin typeface="+mn-lt"/>
                <a:ea typeface="+mn-ea"/>
                <a:cs typeface="+mn-cs"/>
              </a:rPr>
              <a:t>活動</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第個二年度頒發</a:t>
            </a:r>
            <a:r>
              <a:rPr lang="zh-TW" altLang="en-US" sz="1200" i="1" kern="1200" dirty="0">
                <a:solidFill>
                  <a:schemeClr val="tx1"/>
                </a:solidFill>
                <a:effectLst/>
                <a:latin typeface="+mn-lt"/>
                <a:ea typeface="+mn-ea"/>
                <a:cs typeface="+mn-cs"/>
              </a:rPr>
              <a:t>「實現你的夢想獎」</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她們除了著重於活動目標之外</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也非常著重於提升社區對蘭馨會的認知</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米遜山谷分會通過「分會捐贈」捐獻了她們在地方上募得款項的</a:t>
            </a:r>
            <a:r>
              <a:rPr lang="en-US" sz="1200" kern="1200" dirty="0">
                <a:solidFill>
                  <a:schemeClr val="tx1"/>
                </a:solidFill>
                <a:effectLst/>
                <a:latin typeface="+mn-lt"/>
                <a:ea typeface="+mn-ea"/>
                <a:cs typeface="+mn-cs"/>
              </a:rPr>
              <a:t> 10% </a:t>
            </a:r>
            <a:r>
              <a:rPr lang="zh-TW" altLang="en-US" sz="1200" kern="1200" dirty="0">
                <a:solidFill>
                  <a:schemeClr val="tx1"/>
                </a:solidFill>
                <a:effectLst/>
                <a:latin typeface="+mn-lt"/>
                <a:ea typeface="+mn-ea"/>
                <a:cs typeface="+mn-cs"/>
              </a:rPr>
              <a:t>來支持我們的全球夢想活動</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這也同時是在幫助新成立的分會開始自己的</a:t>
            </a:r>
            <a:r>
              <a:rPr lang="zh-TW" altLang="en-US" sz="1200" i="1" kern="1200" dirty="0">
                <a:solidFill>
                  <a:schemeClr val="tx1"/>
                </a:solidFill>
                <a:effectLst/>
                <a:latin typeface="+mn-lt"/>
                <a:ea typeface="+mn-ea"/>
                <a:cs typeface="+mn-cs"/>
              </a:rPr>
              <a:t>「夢想它</a:t>
            </a:r>
            <a:r>
              <a:rPr lang="en-US" sz="1200" i="1" kern="1200" dirty="0">
                <a:solidFill>
                  <a:schemeClr val="tx1"/>
                </a:solidFill>
                <a:effectLst/>
                <a:latin typeface="+mn-lt"/>
                <a:ea typeface="+mn-ea"/>
                <a:cs typeface="+mn-cs"/>
              </a:rPr>
              <a:t>, </a:t>
            </a:r>
            <a:r>
              <a:rPr lang="zh-TW" altLang="en-US" sz="1200" i="1" kern="1200" dirty="0">
                <a:solidFill>
                  <a:schemeClr val="tx1"/>
                </a:solidFill>
                <a:effectLst/>
                <a:latin typeface="+mn-lt"/>
                <a:ea typeface="+mn-ea"/>
                <a:cs typeface="+mn-cs"/>
              </a:rPr>
              <a:t>實現它」</a:t>
            </a:r>
            <a:r>
              <a:rPr lang="zh-TW" altLang="en-US" sz="1200" kern="1200" dirty="0">
                <a:solidFill>
                  <a:schemeClr val="tx1"/>
                </a:solidFill>
                <a:effectLst/>
                <a:latin typeface="+mn-lt"/>
                <a:ea typeface="+mn-ea"/>
                <a:cs typeface="+mn-cs"/>
              </a:rPr>
              <a:t>和</a:t>
            </a:r>
            <a:r>
              <a:rPr lang="zh-TW" altLang="en-US" sz="1200" i="1" kern="1200" dirty="0">
                <a:solidFill>
                  <a:schemeClr val="tx1"/>
                </a:solidFill>
                <a:effectLst/>
                <a:latin typeface="+mn-lt"/>
                <a:ea typeface="+mn-ea"/>
                <a:cs typeface="+mn-cs"/>
              </a:rPr>
              <a:t>「實現你的夢想獎」活動</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分會捐贈和個人捐款都幫助我們的全球夢想活動付諸實現</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這些捐款如何幫助我們的夢想活動呢</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A243B3A1-3FEE-FE4A-99EB-676EA24EBDAD}" type="slidenum">
              <a:rPr lang="en-US" smtClean="0"/>
              <a:pPr/>
              <a:t>4</a:t>
            </a:fld>
            <a:endParaRPr lang="en-US"/>
          </a:p>
        </p:txBody>
      </p:sp>
    </p:spTree>
    <p:extLst>
      <p:ext uri="{BB962C8B-B14F-4D97-AF65-F5344CB8AC3E}">
        <p14:creationId xmlns:p14="http://schemas.microsoft.com/office/powerpoint/2010/main" val="3691773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sz="1200" kern="1200" dirty="0">
                <a:solidFill>
                  <a:schemeClr val="tx1"/>
                </a:solidFill>
                <a:effectLst/>
                <a:latin typeface="+mn-lt"/>
                <a:ea typeface="+mn-ea"/>
                <a:cs typeface="+mn-cs"/>
              </a:rPr>
              <a:t>捐款幫助</a:t>
            </a:r>
            <a:r>
              <a:rPr lang="en-US" sz="1200" kern="1200" dirty="0">
                <a:solidFill>
                  <a:schemeClr val="tx1"/>
                </a:solidFill>
                <a:effectLst/>
                <a:latin typeface="+mn-lt"/>
                <a:ea typeface="+mn-ea"/>
                <a:cs typeface="+mn-cs"/>
              </a:rPr>
              <a:t> SIA</a:t>
            </a:r>
            <a:r>
              <a:rPr lang="zh-TW" altLang="en-US" sz="1200" kern="1200" dirty="0">
                <a:solidFill>
                  <a:schemeClr val="tx1"/>
                </a:solidFill>
                <a:effectLst/>
                <a:latin typeface="+mn-lt"/>
                <a:ea typeface="+mn-ea"/>
                <a:cs typeface="+mn-cs"/>
              </a:rPr>
              <a:t>總部提供活動的各種資源和支持</a:t>
            </a:r>
            <a:r>
              <a:rPr lang="zh-HK" altLang="en-US" sz="1200" kern="1200" dirty="0">
                <a:solidFill>
                  <a:schemeClr val="tx1"/>
                </a:solidFill>
                <a:effectLst/>
                <a:latin typeface="+mn-lt"/>
                <a:ea typeface="+mn-ea"/>
                <a:cs typeface="+mn-cs"/>
              </a:rPr>
              <a:t>給分會</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並提供</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zh-TW" altLang="en-US" sz="1200" kern="1200" dirty="0">
                <a:solidFill>
                  <a:schemeClr val="tx1"/>
                </a:solidFill>
                <a:effectLst/>
                <a:latin typeface="+mn-lt"/>
                <a:ea typeface="+mn-ea"/>
                <a:cs typeface="+mn-cs"/>
              </a:rPr>
              <a:t>「實現你的夢想獎」</a:t>
            </a:r>
            <a:r>
              <a:rPr lang="en-US" sz="1200" kern="1200" dirty="0">
                <a:solidFill>
                  <a:schemeClr val="tx1"/>
                </a:solidFill>
                <a:effectLst/>
                <a:latin typeface="+mn-lt"/>
                <a:ea typeface="+mn-ea"/>
                <a:cs typeface="+mn-cs"/>
              </a:rPr>
              <a:t>(</a:t>
            </a:r>
            <a:r>
              <a:rPr lang="zh-TW" altLang="en-US" sz="1200" kern="1200" dirty="0">
                <a:solidFill>
                  <a:schemeClr val="tx1"/>
                </a:solidFill>
                <a:effectLst/>
                <a:latin typeface="+mn-lt"/>
                <a:ea typeface="+mn-ea"/>
                <a:cs typeface="+mn-cs"/>
              </a:rPr>
              <a:t>專區和聯盟層級</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每個獎項</a:t>
            </a:r>
            <a:r>
              <a:rPr lang="en-US" sz="1200" kern="1200" dirty="0">
                <a:solidFill>
                  <a:schemeClr val="tx1"/>
                </a:solidFill>
                <a:effectLst/>
                <a:latin typeface="+mn-lt"/>
                <a:ea typeface="+mn-ea"/>
                <a:cs typeface="+mn-cs"/>
              </a:rPr>
              <a:t>$3,000 </a:t>
            </a:r>
            <a:r>
              <a:rPr lang="zh-TW" altLang="en-US" sz="1200" kern="1200" dirty="0">
                <a:solidFill>
                  <a:schemeClr val="tx1"/>
                </a:solidFill>
                <a:effectLst/>
                <a:latin typeface="+mn-lt"/>
                <a:ea typeface="+mn-ea"/>
                <a:cs typeface="+mn-cs"/>
              </a:rPr>
              <a:t>至 </a:t>
            </a:r>
            <a:r>
              <a:rPr lang="en-US" sz="1200" kern="1200" dirty="0">
                <a:solidFill>
                  <a:schemeClr val="tx1"/>
                </a:solidFill>
                <a:effectLst/>
                <a:latin typeface="+mn-lt"/>
                <a:ea typeface="+mn-ea"/>
                <a:cs typeface="+mn-cs"/>
              </a:rPr>
              <a:t>$10,000 </a:t>
            </a:r>
            <a:r>
              <a:rPr lang="zh-TW" altLang="en-US" sz="1200" kern="1200" dirty="0">
                <a:solidFill>
                  <a:schemeClr val="tx1"/>
                </a:solidFill>
                <a:effectLst/>
                <a:latin typeface="+mn-lt"/>
                <a:ea typeface="+mn-ea"/>
                <a:cs typeface="+mn-cs"/>
              </a:rPr>
              <a:t>美元</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zh-TW" altLang="en-US" sz="1200" kern="1200" dirty="0">
                <a:solidFill>
                  <a:schemeClr val="tx1"/>
                </a:solidFill>
                <a:effectLst/>
                <a:latin typeface="+mn-lt"/>
                <a:ea typeface="+mn-ea"/>
                <a:cs typeface="+mn-cs"/>
              </a:rPr>
              <a:t>經由「蘭馨會分會專款」提供給「夢想它</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實現它」活動及當地的分會專案</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每個專案最高</a:t>
            </a:r>
            <a:r>
              <a:rPr lang="en-US" sz="1200" kern="1200" dirty="0">
                <a:solidFill>
                  <a:schemeClr val="tx1"/>
                </a:solidFill>
                <a:effectLst/>
                <a:latin typeface="+mn-lt"/>
                <a:ea typeface="+mn-ea"/>
                <a:cs typeface="+mn-cs"/>
              </a:rPr>
              <a:t>$5,000 </a:t>
            </a:r>
            <a:r>
              <a:rPr lang="zh-TW" altLang="en-US" sz="1200" kern="1200" dirty="0">
                <a:solidFill>
                  <a:schemeClr val="tx1"/>
                </a:solidFill>
                <a:effectLst/>
                <a:latin typeface="+mn-lt"/>
                <a:ea typeface="+mn-ea"/>
                <a:cs typeface="+mn-cs"/>
              </a:rPr>
              <a:t>美元</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$1,000 </a:t>
            </a:r>
            <a:r>
              <a:rPr lang="zh-TW" altLang="en-US" sz="1200" kern="1200" dirty="0">
                <a:solidFill>
                  <a:schemeClr val="tx1"/>
                </a:solidFill>
                <a:effectLst/>
                <a:latin typeface="+mn-lt"/>
                <a:ea typeface="+mn-ea"/>
                <a:cs typeface="+mn-cs"/>
              </a:rPr>
              <a:t>美元給予新成立的分會以頒發當地的「實現你的夢想獎」</a:t>
            </a:r>
            <a:endParaRPr lang="en-US" sz="1200" kern="1200" dirty="0">
              <a:solidFill>
                <a:schemeClr val="tx1"/>
              </a:solidFill>
              <a:effectLst/>
              <a:latin typeface="+mn-lt"/>
              <a:ea typeface="+mn-ea"/>
              <a:cs typeface="+mn-cs"/>
            </a:endParaRPr>
          </a:p>
          <a:p>
            <a:endParaRPr lang="en-US" altLang="zh-TW"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然而</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捐款無法完全支付我們的全球性夢想活動</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因此</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我們呼籲會員和分會通過我們的各種捐贈計劃來投資於我們的夢想活動</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例如</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分會捐贈、個人捐贈</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包括每月捐贈</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此金額會列入桂冠基金獎勵中計算</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以及未來捐贈或計劃性捐贈</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這些都會列入桂冠遺產獎勵中計算</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A243B3A1-3FEE-FE4A-99EB-676EA24EBDAD}" type="slidenum">
              <a:rPr lang="en-US" smtClean="0"/>
              <a:pPr/>
              <a:t>5</a:t>
            </a:fld>
            <a:endParaRPr lang="en-US"/>
          </a:p>
        </p:txBody>
      </p:sp>
    </p:spTree>
    <p:extLst>
      <p:ext uri="{BB962C8B-B14F-4D97-AF65-F5344CB8AC3E}">
        <p14:creationId xmlns:p14="http://schemas.microsoft.com/office/powerpoint/2010/main" val="2193765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HK" altLang="en-US" sz="1200" kern="1200" dirty="0">
                <a:solidFill>
                  <a:schemeClr val="tx1"/>
                </a:solidFill>
                <a:effectLst/>
                <a:latin typeface="+mn-lt"/>
                <a:ea typeface="+mn-ea"/>
                <a:cs typeface="+mn-cs"/>
              </a:rPr>
              <a:t>大家都知道</a:t>
            </a:r>
            <a:r>
              <a:rPr lang="zh-TW" altLang="en-US" sz="1200" kern="1200" dirty="0">
                <a:solidFill>
                  <a:schemeClr val="tx1"/>
                </a:solidFill>
                <a:effectLst/>
                <a:latin typeface="+mn-lt"/>
                <a:ea typeface="+mn-ea"/>
                <a:cs typeface="+mn-cs"/>
              </a:rPr>
              <a:t>新冠狀病毒對我們的生活造成了極度的破壞</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我們的世界正面臨著前所未有的挑戰</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而婦女與女孩繼續需要我們的幫助</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並且比以往任何時候都更需要</a:t>
            </a:r>
            <a:r>
              <a:rPr lang="zh-HK" altLang="en-US" sz="1200" kern="1200" dirty="0">
                <a:solidFill>
                  <a:schemeClr val="tx1"/>
                </a:solidFill>
                <a:effectLst/>
                <a:latin typeface="+mn-lt"/>
                <a:ea typeface="+mn-ea"/>
                <a:cs typeface="+mn-cs"/>
              </a:rPr>
              <a:t>我們</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你是「蘭馨會觀星者」嗎</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zh-TW" altLang="en-US" sz="1200" kern="1200" dirty="0">
                <a:solidFill>
                  <a:schemeClr val="tx1"/>
                </a:solidFill>
                <a:effectLst/>
                <a:latin typeface="+mn-lt"/>
                <a:ea typeface="+mn-ea"/>
                <a:cs typeface="+mn-cs"/>
              </a:rPr>
              <a:t>登記每月捐贈</a:t>
            </a:r>
            <a:r>
              <a:rPr lang="en-US" sz="1200" kern="1200" dirty="0">
                <a:solidFill>
                  <a:schemeClr val="tx1"/>
                </a:solidFill>
                <a:effectLst/>
                <a:latin typeface="+mn-lt"/>
                <a:ea typeface="+mn-ea"/>
                <a:cs typeface="+mn-cs"/>
              </a:rPr>
              <a:t> $50 </a:t>
            </a:r>
            <a:r>
              <a:rPr lang="zh-TW" altLang="en-US" sz="1200" kern="1200" dirty="0">
                <a:solidFill>
                  <a:schemeClr val="tx1"/>
                </a:solidFill>
                <a:effectLst/>
                <a:latin typeface="+mn-lt"/>
                <a:ea typeface="+mn-ea"/>
                <a:cs typeface="+mn-cs"/>
              </a:rPr>
              <a:t>美元或以上</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你將收到漂亮的促銷別針</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zh-TW" altLang="en-US" sz="1200" kern="1200" dirty="0">
                <a:solidFill>
                  <a:schemeClr val="tx1"/>
                </a:solidFill>
                <a:effectLst/>
                <a:latin typeface="+mn-lt"/>
                <a:ea typeface="+mn-ea"/>
                <a:cs typeface="+mn-cs"/>
              </a:rPr>
              <a:t>登記每月捐贈</a:t>
            </a:r>
            <a:r>
              <a:rPr lang="en-US" sz="1200" kern="1200" dirty="0">
                <a:solidFill>
                  <a:schemeClr val="tx1"/>
                </a:solidFill>
                <a:effectLst/>
                <a:latin typeface="+mn-lt"/>
                <a:ea typeface="+mn-ea"/>
                <a:cs typeface="+mn-cs"/>
              </a:rPr>
              <a:t> $20</a:t>
            </a:r>
            <a:r>
              <a:rPr lang="zh-TW" altLang="en-US" sz="1200" kern="1200" dirty="0">
                <a:solidFill>
                  <a:schemeClr val="tx1"/>
                </a:solidFill>
                <a:effectLst/>
                <a:latin typeface="+mn-lt"/>
                <a:ea typeface="+mn-ea"/>
                <a:cs typeface="+mn-cs"/>
              </a:rPr>
              <a:t>美元或以上</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你將收到蘭馨會手提袋</a:t>
            </a:r>
            <a:r>
              <a:rPr lang="en-US" sz="1200" kern="1200" dirty="0">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我希望你在財務狀況允許的情況下考慮成為「蘭馨會觀星者」</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或考慮做一次性的捐款</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任何金額的捐贈都可以幫助確保我們有能力繼續</a:t>
            </a:r>
            <a:r>
              <a:rPr lang="zh-HK" altLang="en-US" sz="1200" kern="1200" dirty="0">
                <a:solidFill>
                  <a:schemeClr val="tx1"/>
                </a:solidFill>
                <a:effectLst/>
                <a:latin typeface="+mn-lt"/>
                <a:ea typeface="+mn-ea"/>
                <a:cs typeface="+mn-cs"/>
              </a:rPr>
              <a:t>實踐</a:t>
            </a:r>
            <a:r>
              <a:rPr lang="zh-TW" altLang="en-US" sz="1200" kern="1200" dirty="0">
                <a:solidFill>
                  <a:schemeClr val="tx1"/>
                </a:solidFill>
                <a:effectLst/>
                <a:latin typeface="+mn-lt"/>
                <a:ea typeface="+mn-ea"/>
                <a:cs typeface="+mn-cs"/>
              </a:rPr>
              <a:t>我們的宗旨</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並在</a:t>
            </a:r>
            <a:r>
              <a:rPr lang="zh-HK" altLang="en-US" sz="1200" kern="1200" dirty="0">
                <a:solidFill>
                  <a:schemeClr val="tx1"/>
                </a:solidFill>
                <a:effectLst/>
                <a:latin typeface="+mn-lt"/>
                <a:ea typeface="+mn-ea"/>
                <a:cs typeface="+mn-cs"/>
              </a:rPr>
              <a:t>這個</a:t>
            </a:r>
            <a:r>
              <a:rPr lang="zh-TW" altLang="en-US" sz="1200" kern="1200" dirty="0">
                <a:solidFill>
                  <a:schemeClr val="tx1"/>
                </a:solidFill>
                <a:effectLst/>
                <a:latin typeface="+mn-lt"/>
                <a:ea typeface="+mn-ea"/>
                <a:cs typeface="+mn-cs"/>
              </a:rPr>
              <a:t>危機時</a:t>
            </a:r>
            <a:r>
              <a:rPr lang="zh-HK" altLang="en-US" sz="1200" kern="1200" dirty="0">
                <a:solidFill>
                  <a:schemeClr val="tx1"/>
                </a:solidFill>
                <a:effectLst/>
                <a:latin typeface="+mn-lt"/>
                <a:ea typeface="+mn-ea"/>
                <a:cs typeface="+mn-cs"/>
              </a:rPr>
              <a:t>刻能夠</a:t>
            </a:r>
            <a:r>
              <a:rPr lang="zh-TW" altLang="en-US" sz="1200" kern="1200" dirty="0">
                <a:solidFill>
                  <a:schemeClr val="tx1"/>
                </a:solidFill>
                <a:effectLst/>
                <a:latin typeface="+mn-lt"/>
                <a:ea typeface="+mn-ea"/>
                <a:cs typeface="+mn-cs"/>
              </a:rPr>
              <a:t>提供至關重要的支持</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有了你們的幫助</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我們將可以建立一個更美好的世界</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所有的婦女與女孩都有機會按自己的意願生活並實現夢想</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A243B3A1-3FEE-FE4A-99EB-676EA24EBDAD}" type="slidenum">
              <a:rPr lang="en-US" smtClean="0"/>
              <a:pPr/>
              <a:t>6</a:t>
            </a:fld>
            <a:endParaRPr lang="en-US"/>
          </a:p>
        </p:txBody>
      </p:sp>
    </p:spTree>
    <p:extLst>
      <p:ext uri="{BB962C8B-B14F-4D97-AF65-F5344CB8AC3E}">
        <p14:creationId xmlns:p14="http://schemas.microsoft.com/office/powerpoint/2010/main" val="951804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a:solidFill>
                  <a:schemeClr val="tx1"/>
                </a:solidFill>
                <a:effectLst/>
                <a:latin typeface="+mn-lt"/>
                <a:ea typeface="+mn-ea"/>
                <a:cs typeface="+mn-cs"/>
              </a:rPr>
              <a:t>我們知道還有許多工作需要我們去做</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但有像你一般如此優異的蘭馨會員和我們一起努力</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一切都是可能的</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感謝你的聆聽</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並感謝你對我們全球夢想活動的支持</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zh-TW" altLang="en-US" sz="1200" kern="1200" dirty="0">
                <a:solidFill>
                  <a:schemeClr val="tx1"/>
                </a:solidFill>
                <a:effectLst/>
                <a:latin typeface="+mn-lt"/>
                <a:ea typeface="+mn-ea"/>
                <a:cs typeface="+mn-cs"/>
              </a:rPr>
              <a:t>如果你想更詳細了解今天所討論的任何內容</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請隨時與我們在</a:t>
            </a:r>
            <a:r>
              <a:rPr lang="en-US" sz="1200" kern="1200" dirty="0">
                <a:solidFill>
                  <a:schemeClr val="tx1"/>
                </a:solidFill>
                <a:effectLst/>
                <a:latin typeface="+mn-lt"/>
                <a:ea typeface="+mn-ea"/>
                <a:cs typeface="+mn-cs"/>
              </a:rPr>
              <a:t> SIA </a:t>
            </a:r>
            <a:r>
              <a:rPr lang="zh-TW" altLang="en-US" sz="1200" kern="1200" dirty="0">
                <a:solidFill>
                  <a:schemeClr val="tx1"/>
                </a:solidFill>
                <a:effectLst/>
                <a:latin typeface="+mn-lt"/>
                <a:ea typeface="+mn-ea"/>
                <a:cs typeface="+mn-cs"/>
              </a:rPr>
              <a:t>總部的基金發展部門職員聯繫</a:t>
            </a:r>
            <a:r>
              <a:rPr lang="en-US" sz="1200" kern="1200" dirty="0">
                <a:solidFill>
                  <a:schemeClr val="tx1"/>
                </a:solidFill>
                <a:effectLst/>
                <a:latin typeface="+mn-lt"/>
                <a:ea typeface="+mn-ea"/>
                <a:cs typeface="+mn-cs"/>
              </a:rPr>
              <a:t>, </a:t>
            </a:r>
            <a:r>
              <a:rPr lang="zh-TW" altLang="en-US" sz="1200" kern="1200" dirty="0">
                <a:solidFill>
                  <a:schemeClr val="tx1"/>
                </a:solidFill>
                <a:effectLst/>
                <a:latin typeface="+mn-lt"/>
                <a:ea typeface="+mn-ea"/>
                <a:cs typeface="+mn-cs"/>
              </a:rPr>
              <a:t>電郵地址</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development@soroptimist.org</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243B3A1-3FEE-FE4A-99EB-676EA24EBDAD}" type="slidenum">
              <a:rPr lang="en-US" smtClean="0"/>
              <a:pPr/>
              <a:t>7</a:t>
            </a:fld>
            <a:endParaRPr lang="en-US"/>
          </a:p>
        </p:txBody>
      </p:sp>
    </p:spTree>
    <p:extLst>
      <p:ext uri="{BB962C8B-B14F-4D97-AF65-F5344CB8AC3E}">
        <p14:creationId xmlns:p14="http://schemas.microsoft.com/office/powerpoint/2010/main" val="2711939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0909008-31FC-2D44-B527-B68135987C9B}"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2863676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6511A9-3439-EA45-BDA6-DC4EE1EC1801}"/>
              </a:ext>
            </a:extLst>
          </p:cNvPr>
          <p:cNvPicPr>
            <a:picLocks noChangeAspect="1"/>
          </p:cNvPicPr>
          <p:nvPr userDrawn="1"/>
        </p:nvPicPr>
        <p:blipFill rotWithShape="1">
          <a:blip r:embed="rId2"/>
          <a:srcRect t="38153" b="41446"/>
          <a:stretch/>
        </p:blipFill>
        <p:spPr>
          <a:xfrm>
            <a:off x="0" y="0"/>
            <a:ext cx="9144000" cy="1119234"/>
          </a:xfrm>
          <a:prstGeom prst="rect">
            <a:avLst/>
          </a:prstGeom>
        </p:spPr>
      </p:pic>
      <p:sp>
        <p:nvSpPr>
          <p:cNvPr id="3" name="Content Placeholder 2"/>
          <p:cNvSpPr>
            <a:spLocks noGrp="1"/>
          </p:cNvSpPr>
          <p:nvPr>
            <p:ph idx="1"/>
          </p:nvPr>
        </p:nvSpPr>
        <p:spPr>
          <a:xfrm>
            <a:off x="457200" y="1610139"/>
            <a:ext cx="8229600" cy="4525963"/>
          </a:xfrm>
        </p:spPr>
        <p:txBody>
          <a:bodyPr/>
          <a:lstStyle>
            <a:lvl1pPr marL="0" indent="0">
              <a:buNone/>
              <a:defRPr>
                <a:solidFill>
                  <a:srgbClr val="595959"/>
                </a:solidFill>
                <a:latin typeface="Tw Cen MT"/>
                <a:cs typeface="Tw Cen MT"/>
              </a:defRPr>
            </a:lvl1pPr>
            <a:lvl2pPr marL="457200" indent="0">
              <a:buNone/>
              <a:defRPr>
                <a:solidFill>
                  <a:srgbClr val="595959"/>
                </a:solidFill>
                <a:latin typeface="Tw Cen MT"/>
                <a:cs typeface="Tw Cen MT"/>
              </a:defRPr>
            </a:lvl2pPr>
            <a:lvl3pPr marL="914400" indent="0">
              <a:buNone/>
              <a:defRPr>
                <a:solidFill>
                  <a:srgbClr val="595959"/>
                </a:solidFill>
                <a:latin typeface="Tw Cen MT"/>
                <a:cs typeface="Tw Cen MT"/>
              </a:defRPr>
            </a:lvl3pPr>
            <a:lvl4pPr marL="1371600" indent="0">
              <a:buNone/>
              <a:defRPr>
                <a:solidFill>
                  <a:srgbClr val="595959"/>
                </a:solidFill>
                <a:latin typeface="Tw Cen MT"/>
                <a:cs typeface="Tw Cen MT"/>
              </a:defRPr>
            </a:lvl4pPr>
            <a:lvl5pPr marL="1828800" indent="0">
              <a:buNone/>
              <a:defRPr>
                <a:solidFill>
                  <a:srgbClr val="595959"/>
                </a:solidFill>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947" y="6392017"/>
            <a:ext cx="9142053" cy="478815"/>
          </a:xfrm>
          <a:prstGeom prst="rect">
            <a:avLst/>
          </a:prstGeom>
          <a:solidFill>
            <a:srgbClr val="1988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60066"/>
              </a:solidFill>
            </a:endParaRPr>
          </a:p>
        </p:txBody>
      </p:sp>
      <p:sp>
        <p:nvSpPr>
          <p:cNvPr id="9" name="TextBox 8"/>
          <p:cNvSpPr txBox="1"/>
          <p:nvPr userDrawn="1"/>
        </p:nvSpPr>
        <p:spPr>
          <a:xfrm>
            <a:off x="5419631" y="6392018"/>
            <a:ext cx="3541619" cy="430887"/>
          </a:xfrm>
          <a:prstGeom prst="rect">
            <a:avLst/>
          </a:prstGeom>
          <a:noFill/>
        </p:spPr>
        <p:txBody>
          <a:bodyPr wrap="square" rtlCol="0">
            <a:spAutoFit/>
          </a:bodyPr>
          <a:lstStyle/>
          <a:p>
            <a:pPr algn="ctr"/>
            <a:r>
              <a:rPr lang="en-US" sz="2200" b="0" dirty="0">
                <a:solidFill>
                  <a:schemeClr val="bg1"/>
                </a:solidFill>
                <a:latin typeface="Tw Cen MT"/>
                <a:cs typeface="Tw Cen MT"/>
              </a:rPr>
              <a:t>2020</a:t>
            </a:r>
            <a:r>
              <a:rPr lang="zh-TW" altLang="en-US" sz="2200" b="0" dirty="0">
                <a:solidFill>
                  <a:schemeClr val="bg1"/>
                </a:solidFill>
                <a:latin typeface="Tw Cen MT"/>
                <a:cs typeface="Tw Cen MT"/>
              </a:rPr>
              <a:t>專區大會</a:t>
            </a:r>
            <a:endParaRPr lang="en-US" sz="2200" b="0" dirty="0">
              <a:solidFill>
                <a:schemeClr val="bg1"/>
              </a:solidFill>
              <a:latin typeface="Tw Cen MT"/>
              <a:cs typeface="Tw Cen MT"/>
            </a:endParaRPr>
          </a:p>
        </p:txBody>
      </p:sp>
      <p:sp>
        <p:nvSpPr>
          <p:cNvPr id="2" name="Title 1"/>
          <p:cNvSpPr>
            <a:spLocks noGrp="1"/>
          </p:cNvSpPr>
          <p:nvPr>
            <p:ph type="title"/>
          </p:nvPr>
        </p:nvSpPr>
        <p:spPr>
          <a:xfrm>
            <a:off x="457200" y="-1"/>
            <a:ext cx="8229600" cy="1129173"/>
          </a:xfrm>
        </p:spPr>
        <p:txBody>
          <a:bodyPr/>
          <a:lstStyle>
            <a:lvl1pPr>
              <a:defRPr b="1">
                <a:solidFill>
                  <a:schemeClr val="bg1"/>
                </a:solidFill>
                <a:latin typeface="Tw Cen MT"/>
                <a:cs typeface="Tw Cen MT"/>
              </a:defRPr>
            </a:lvl1pPr>
          </a:lstStyle>
          <a:p>
            <a:r>
              <a:rPr lang="en-US" dirty="0"/>
              <a:t>Click to edit Master title style</a:t>
            </a:r>
          </a:p>
        </p:txBody>
      </p:sp>
    </p:spTree>
    <p:extLst>
      <p:ext uri="{BB962C8B-B14F-4D97-AF65-F5344CB8AC3E}">
        <p14:creationId xmlns:p14="http://schemas.microsoft.com/office/powerpoint/2010/main" val="281234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6511A9-3439-EA45-BDA6-DC4EE1EC1801}"/>
              </a:ext>
            </a:extLst>
          </p:cNvPr>
          <p:cNvPicPr>
            <a:picLocks noChangeAspect="1"/>
          </p:cNvPicPr>
          <p:nvPr userDrawn="1"/>
        </p:nvPicPr>
        <p:blipFill rotWithShape="1">
          <a:blip r:embed="rId2"/>
          <a:srcRect t="38153" b="41446"/>
          <a:stretch/>
        </p:blipFill>
        <p:spPr>
          <a:xfrm>
            <a:off x="0" y="0"/>
            <a:ext cx="9144000" cy="1119234"/>
          </a:xfrm>
          <a:prstGeom prst="rect">
            <a:avLst/>
          </a:prstGeom>
        </p:spPr>
      </p:pic>
      <p:sp>
        <p:nvSpPr>
          <p:cNvPr id="3" name="Content Placeholder 2"/>
          <p:cNvSpPr>
            <a:spLocks noGrp="1"/>
          </p:cNvSpPr>
          <p:nvPr>
            <p:ph idx="1"/>
          </p:nvPr>
        </p:nvSpPr>
        <p:spPr>
          <a:xfrm>
            <a:off x="457200" y="1610139"/>
            <a:ext cx="8229600" cy="4525963"/>
          </a:xfrm>
        </p:spPr>
        <p:txBody>
          <a:bodyPr/>
          <a:lstStyle>
            <a:lvl1pPr marL="0" indent="0">
              <a:buNone/>
              <a:defRPr>
                <a:solidFill>
                  <a:srgbClr val="595959"/>
                </a:solidFill>
                <a:latin typeface="Tw Cen MT"/>
                <a:cs typeface="Tw Cen MT"/>
              </a:defRPr>
            </a:lvl1pPr>
            <a:lvl2pPr marL="457200" indent="0">
              <a:buNone/>
              <a:defRPr>
                <a:solidFill>
                  <a:srgbClr val="595959"/>
                </a:solidFill>
                <a:latin typeface="Tw Cen MT"/>
                <a:cs typeface="Tw Cen MT"/>
              </a:defRPr>
            </a:lvl2pPr>
            <a:lvl3pPr marL="914400" indent="0">
              <a:buNone/>
              <a:defRPr>
                <a:solidFill>
                  <a:srgbClr val="595959"/>
                </a:solidFill>
                <a:latin typeface="Tw Cen MT"/>
                <a:cs typeface="Tw Cen MT"/>
              </a:defRPr>
            </a:lvl3pPr>
            <a:lvl4pPr marL="1371600" indent="0">
              <a:buNone/>
              <a:defRPr>
                <a:solidFill>
                  <a:srgbClr val="595959"/>
                </a:solidFill>
                <a:latin typeface="Tw Cen MT"/>
                <a:cs typeface="Tw Cen MT"/>
              </a:defRPr>
            </a:lvl4pPr>
            <a:lvl5pPr marL="1828800" indent="0">
              <a:buNone/>
              <a:defRPr>
                <a:solidFill>
                  <a:srgbClr val="595959"/>
                </a:solidFill>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947" y="6392017"/>
            <a:ext cx="9208439" cy="478815"/>
          </a:xfrm>
          <a:prstGeom prst="rect">
            <a:avLst/>
          </a:prstGeom>
          <a:solidFill>
            <a:srgbClr val="1988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60066"/>
              </a:solidFill>
            </a:endParaRPr>
          </a:p>
        </p:txBody>
      </p:sp>
      <p:sp>
        <p:nvSpPr>
          <p:cNvPr id="9" name="TextBox 8"/>
          <p:cNvSpPr txBox="1"/>
          <p:nvPr userDrawn="1"/>
        </p:nvSpPr>
        <p:spPr>
          <a:xfrm>
            <a:off x="6354501" y="6415168"/>
            <a:ext cx="2332300" cy="430887"/>
          </a:xfrm>
          <a:prstGeom prst="rect">
            <a:avLst/>
          </a:prstGeom>
          <a:noFill/>
        </p:spPr>
        <p:txBody>
          <a:bodyPr wrap="square" rtlCol="0">
            <a:spAutoFit/>
          </a:bodyPr>
          <a:lstStyle/>
          <a:p>
            <a:pPr algn="r"/>
            <a:r>
              <a:rPr lang="en-US" sz="2200" b="0" dirty="0">
                <a:solidFill>
                  <a:schemeClr val="bg1"/>
                </a:solidFill>
                <a:latin typeface="Tw Cen MT"/>
                <a:cs typeface="Tw Cen MT"/>
              </a:rPr>
              <a:t>2020</a:t>
            </a:r>
            <a:r>
              <a:rPr lang="zh-TW" altLang="en-US" sz="2200" b="0" dirty="0">
                <a:solidFill>
                  <a:schemeClr val="bg1"/>
                </a:solidFill>
                <a:latin typeface="Tw Cen MT"/>
                <a:cs typeface="Tw Cen MT"/>
              </a:rPr>
              <a:t> 專區大會</a:t>
            </a:r>
            <a:endParaRPr lang="en-US" sz="2200" b="0" dirty="0">
              <a:solidFill>
                <a:schemeClr val="bg1"/>
              </a:solidFill>
              <a:latin typeface="Tw Cen MT"/>
              <a:cs typeface="Tw Cen MT"/>
            </a:endParaRPr>
          </a:p>
        </p:txBody>
      </p:sp>
      <p:sp>
        <p:nvSpPr>
          <p:cNvPr id="2" name="Title 1"/>
          <p:cNvSpPr>
            <a:spLocks noGrp="1"/>
          </p:cNvSpPr>
          <p:nvPr>
            <p:ph type="title"/>
          </p:nvPr>
        </p:nvSpPr>
        <p:spPr>
          <a:xfrm>
            <a:off x="457200" y="-1"/>
            <a:ext cx="8229600" cy="1129173"/>
          </a:xfrm>
        </p:spPr>
        <p:txBody>
          <a:bodyPr/>
          <a:lstStyle>
            <a:lvl1pPr>
              <a:defRPr b="1">
                <a:solidFill>
                  <a:schemeClr val="bg1"/>
                </a:solidFill>
                <a:latin typeface="Tw Cen MT"/>
                <a:cs typeface="Tw Cen MT"/>
              </a:defRPr>
            </a:lvl1pPr>
          </a:lstStyle>
          <a:p>
            <a:r>
              <a:rPr lang="en-US" dirty="0"/>
              <a:t>Click to edit Master title style</a:t>
            </a:r>
          </a:p>
        </p:txBody>
      </p:sp>
    </p:spTree>
    <p:extLst>
      <p:ext uri="{BB962C8B-B14F-4D97-AF65-F5344CB8AC3E}">
        <p14:creationId xmlns:p14="http://schemas.microsoft.com/office/powerpoint/2010/main" val="242992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909008-31FC-2D44-B527-B68135987C9B}"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2013013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None/>
              <a:defRPr>
                <a:solidFill>
                  <a:schemeClr val="tx1">
                    <a:lumMod val="65000"/>
                    <a:lumOff val="35000"/>
                  </a:schemeClr>
                </a:solidFill>
                <a:latin typeface="Tw Cen MT"/>
                <a:cs typeface="Tw Cen MT"/>
              </a:defRPr>
            </a:lvl1pPr>
            <a:lvl2pPr marL="457200" indent="0">
              <a:buNone/>
              <a:defRPr>
                <a:solidFill>
                  <a:schemeClr val="tx1">
                    <a:lumMod val="65000"/>
                    <a:lumOff val="35000"/>
                  </a:schemeClr>
                </a:solidFill>
                <a:latin typeface="Tw Cen MT"/>
                <a:cs typeface="Tw Cen MT"/>
              </a:defRPr>
            </a:lvl2pPr>
            <a:lvl3pPr marL="914400" indent="0">
              <a:buNone/>
              <a:defRPr>
                <a:solidFill>
                  <a:schemeClr val="tx1">
                    <a:lumMod val="65000"/>
                    <a:lumOff val="35000"/>
                  </a:schemeClr>
                </a:solidFill>
                <a:latin typeface="Tw Cen MT"/>
                <a:cs typeface="Tw Cen MT"/>
              </a:defRPr>
            </a:lvl3pPr>
            <a:lvl4pPr marL="1371600" indent="0">
              <a:buNone/>
              <a:defRPr>
                <a:solidFill>
                  <a:schemeClr val="tx1">
                    <a:lumMod val="65000"/>
                    <a:lumOff val="35000"/>
                  </a:schemeClr>
                </a:solidFill>
                <a:latin typeface="Tw Cen MT"/>
                <a:cs typeface="Tw Cen MT"/>
              </a:defRPr>
            </a:lvl4pPr>
            <a:lvl5pPr marL="1828800" indent="0">
              <a:buNone/>
              <a:defRPr>
                <a:solidFill>
                  <a:schemeClr val="tx1">
                    <a:lumMod val="65000"/>
                    <a:lumOff val="35000"/>
                  </a:schemeClr>
                </a:solidFill>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8CF2A11-2C6F-7C40-9E86-E7D0CB4AC9D6}"/>
              </a:ext>
            </a:extLst>
          </p:cNvPr>
          <p:cNvSpPr txBox="1">
            <a:spLocks/>
          </p:cNvSpPr>
          <p:nvPr userDrawn="1"/>
        </p:nvSpPr>
        <p:spPr>
          <a:xfrm>
            <a:off x="491366" y="0"/>
            <a:ext cx="8229600" cy="111923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bg1"/>
                </a:solidFill>
                <a:latin typeface="Tw Cen MT"/>
                <a:ea typeface="+mj-ea"/>
                <a:cs typeface="Tw Cen MT"/>
              </a:defRPr>
            </a:lvl1pPr>
          </a:lstStyle>
          <a:p>
            <a:r>
              <a:rPr lang="en-US" dirty="0"/>
              <a:t>Click to edit Master title style</a:t>
            </a:r>
          </a:p>
        </p:txBody>
      </p:sp>
    </p:spTree>
    <p:extLst>
      <p:ext uri="{BB962C8B-B14F-4D97-AF65-F5344CB8AC3E}">
        <p14:creationId xmlns:p14="http://schemas.microsoft.com/office/powerpoint/2010/main" val="1697937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909008-31FC-2D44-B527-B68135987C9B}" type="datetimeFigureOut">
              <a:rPr lang="en-US" smtClean="0"/>
              <a:t>4/8/2020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3347377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Date Placeholder 2"/>
          <p:cNvSpPr>
            <a:spLocks noGrp="1"/>
          </p:cNvSpPr>
          <p:nvPr>
            <p:ph type="dt" sz="half" idx="10"/>
          </p:nvPr>
        </p:nvSpPr>
        <p:spPr/>
        <p:txBody>
          <a:bodyPr/>
          <a:lstStyle/>
          <a:p>
            <a:fld id="{C0909008-31FC-2D44-B527-B68135987C9B}"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2085728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09008-31FC-2D44-B527-B68135987C9B}" type="datetimeFigureOut">
              <a:rPr lang="en-US" smtClean="0"/>
              <a:t>4/8/2020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3654242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909008-31FC-2D44-B527-B68135987C9B}"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1662583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909008-31FC-2D44-B527-B68135987C9B}"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87479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09008-31FC-2D44-B527-B68135987C9B}"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3913623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09008-31FC-2D44-B527-B68135987C9B}"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4015080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644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1658" t="16211" r="1451" b="3542"/>
          <a:stretch/>
        </p:blipFill>
        <p:spPr>
          <a:xfrm>
            <a:off x="-1" y="0"/>
            <a:ext cx="9159679" cy="985756"/>
          </a:xfrm>
          <a:prstGeom prst="rect">
            <a:avLst/>
          </a:prstGeom>
          <a:effectLst/>
        </p:spPr>
      </p:pic>
      <p:sp>
        <p:nvSpPr>
          <p:cNvPr id="10" name="TextBox 9"/>
          <p:cNvSpPr txBox="1"/>
          <p:nvPr userDrawn="1"/>
        </p:nvSpPr>
        <p:spPr>
          <a:xfrm>
            <a:off x="440037" y="6372040"/>
            <a:ext cx="7291138" cy="646331"/>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dirty="0">
                <a:solidFill>
                  <a:srgbClr val="215B9C"/>
                </a:solidFill>
                <a:latin typeface="Tw Cen MT"/>
                <a:cs typeface="Tw Cen MT"/>
              </a:rPr>
              <a:t>SIA</a:t>
            </a:r>
            <a:r>
              <a:rPr lang="en-US" sz="1800" b="1" baseline="0" dirty="0">
                <a:solidFill>
                  <a:srgbClr val="215B9C"/>
                </a:solidFill>
                <a:latin typeface="Tw Cen MT"/>
                <a:cs typeface="Tw Cen MT"/>
              </a:rPr>
              <a:t> BOARD MEETING | July 2016</a:t>
            </a:r>
            <a:endParaRPr lang="en-US" sz="1800" dirty="0">
              <a:solidFill>
                <a:srgbClr val="215B9C"/>
              </a:solidFill>
              <a:latin typeface="Tw Cen MT"/>
              <a:cs typeface="Tw Cen MT"/>
            </a:endParaRPr>
          </a:p>
          <a:p>
            <a:pPr algn="l"/>
            <a:endParaRPr lang="en-US" sz="1800" dirty="0">
              <a:latin typeface="Tw Cen MT"/>
              <a:cs typeface="Tw Cen MT"/>
            </a:endParaRPr>
          </a:p>
        </p:txBody>
      </p:sp>
      <p:sp>
        <p:nvSpPr>
          <p:cNvPr id="12" name="Text Placeholder 2"/>
          <p:cNvSpPr>
            <a:spLocks noGrp="1"/>
          </p:cNvSpPr>
          <p:nvPr>
            <p:ph type="body" sz="quarter" idx="10"/>
          </p:nvPr>
        </p:nvSpPr>
        <p:spPr>
          <a:xfrm>
            <a:off x="689817" y="1501201"/>
            <a:ext cx="7995611" cy="4594225"/>
          </a:xfrm>
          <a:prstGeom prst="rect">
            <a:avLst/>
          </a:prstGeom>
        </p:spPr>
        <p:txBody>
          <a:bodyPr vert="horz"/>
          <a:lstStyle>
            <a:lvl1pPr marL="0" indent="0">
              <a:buNone/>
              <a:defRPr>
                <a:solidFill>
                  <a:srgbClr val="595959"/>
                </a:solidFill>
                <a:latin typeface="Tw Cen MT"/>
                <a:cs typeface="Tw Cen MT"/>
              </a:defRPr>
            </a:lvl1pPr>
            <a:lvl2pPr>
              <a:defRPr>
                <a:solidFill>
                  <a:srgbClr val="595959"/>
                </a:solidFill>
                <a:latin typeface="Tw Cen MT"/>
                <a:cs typeface="Tw Cen MT"/>
              </a:defRPr>
            </a:lvl2pPr>
            <a:lvl3pPr>
              <a:defRPr>
                <a:solidFill>
                  <a:srgbClr val="595959"/>
                </a:solidFill>
                <a:latin typeface="Tw Cen MT"/>
                <a:cs typeface="Tw Cen MT"/>
              </a:defRPr>
            </a:lvl3pPr>
            <a:lvl4pPr>
              <a:defRPr>
                <a:solidFill>
                  <a:srgbClr val="595959"/>
                </a:solidFill>
                <a:latin typeface="Tw Cen MT"/>
                <a:cs typeface="Tw Cen MT"/>
              </a:defRPr>
            </a:lvl4pPr>
            <a:lvl5pPr>
              <a:defRPr>
                <a:solidFill>
                  <a:srgbClr val="595959"/>
                </a:solidFill>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p:cNvSpPr>
            <a:spLocks noGrp="1"/>
          </p:cNvSpPr>
          <p:nvPr>
            <p:ph type="title"/>
          </p:nvPr>
        </p:nvSpPr>
        <p:spPr>
          <a:xfrm>
            <a:off x="0" y="105603"/>
            <a:ext cx="9159676" cy="880152"/>
          </a:xfrm>
          <a:prstGeom prst="rect">
            <a:avLst/>
          </a:prstGeom>
        </p:spPr>
        <p:txBody>
          <a:bodyPr vert="horz"/>
          <a:lstStyle>
            <a:lvl1pPr algn="ctr">
              <a:defRPr sz="4000" b="1">
                <a:solidFill>
                  <a:schemeClr val="bg1"/>
                </a:solidFill>
                <a:latin typeface="Candara"/>
                <a:cs typeface="Candara"/>
              </a:defRPr>
            </a:lvl1pPr>
          </a:lstStyle>
          <a:p>
            <a:r>
              <a:rPr lang="en-US" dirty="0"/>
              <a:t>Click to edit Master title style</a:t>
            </a:r>
          </a:p>
        </p:txBody>
      </p:sp>
      <p:sp>
        <p:nvSpPr>
          <p:cNvPr id="16" name="Isosceles Triangle 15"/>
          <p:cNvSpPr/>
          <p:nvPr userDrawn="1"/>
        </p:nvSpPr>
        <p:spPr>
          <a:xfrm rot="16200000" flipH="1" flipV="1">
            <a:off x="196528" y="6442136"/>
            <a:ext cx="297918" cy="283167"/>
          </a:xfrm>
          <a:prstGeom prst="triangle">
            <a:avLst/>
          </a:prstGeom>
          <a:solidFill>
            <a:srgbClr val="9A98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3"/>
          <a:stretch>
            <a:fillRect/>
          </a:stretch>
        </p:blipFill>
        <p:spPr>
          <a:xfrm>
            <a:off x="0" y="6272196"/>
            <a:ext cx="9159678" cy="595371"/>
          </a:xfrm>
          <a:prstGeom prst="rect">
            <a:avLst/>
          </a:prstGeom>
        </p:spPr>
      </p:pic>
      <p:sp>
        <p:nvSpPr>
          <p:cNvPr id="18" name="TextBox 17"/>
          <p:cNvSpPr txBox="1"/>
          <p:nvPr userDrawn="1"/>
        </p:nvSpPr>
        <p:spPr>
          <a:xfrm>
            <a:off x="360586" y="6360625"/>
            <a:ext cx="8598511" cy="677108"/>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ndara"/>
                <a:cs typeface="Candara"/>
              </a:rPr>
              <a:t>Soroptimist International of the Americas,</a:t>
            </a:r>
            <a:r>
              <a:rPr lang="en-US" sz="2000" b="1" baseline="0" dirty="0">
                <a:solidFill>
                  <a:schemeClr val="bg1"/>
                </a:solidFill>
                <a:latin typeface="Candara"/>
                <a:cs typeface="Candara"/>
              </a:rPr>
              <a:t> Inc.</a:t>
            </a:r>
            <a:r>
              <a:rPr lang="en-US" sz="2000" b="1" dirty="0">
                <a:solidFill>
                  <a:schemeClr val="bg1"/>
                </a:solidFill>
                <a:latin typeface="Candara"/>
                <a:cs typeface="Candara"/>
              </a:rPr>
              <a:t> ®</a:t>
            </a:r>
            <a:endParaRPr lang="en-US" sz="2000" dirty="0">
              <a:solidFill>
                <a:schemeClr val="bg1"/>
              </a:solidFill>
              <a:latin typeface="Candara"/>
              <a:cs typeface="Candara"/>
            </a:endParaRPr>
          </a:p>
          <a:p>
            <a:pPr algn="r"/>
            <a:endParaRPr lang="en-US" dirty="0"/>
          </a:p>
        </p:txBody>
      </p:sp>
    </p:spTree>
    <p:extLst>
      <p:ext uri="{BB962C8B-B14F-4D97-AF65-F5344CB8AC3E}">
        <p14:creationId xmlns:p14="http://schemas.microsoft.com/office/powerpoint/2010/main" val="1165311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a:srcRect l="1658" t="16211" r="1451" b="3542"/>
          <a:stretch/>
        </p:blipFill>
        <p:spPr>
          <a:xfrm>
            <a:off x="-1" y="0"/>
            <a:ext cx="9159679" cy="985756"/>
          </a:xfrm>
          <a:prstGeom prst="rect">
            <a:avLst/>
          </a:prstGeom>
          <a:effectLst/>
        </p:spPr>
      </p:pic>
      <p:sp>
        <p:nvSpPr>
          <p:cNvPr id="2" name="Rectangle 1"/>
          <p:cNvSpPr/>
          <p:nvPr userDrawn="1"/>
        </p:nvSpPr>
        <p:spPr>
          <a:xfrm>
            <a:off x="235165" y="1301432"/>
            <a:ext cx="2806303" cy="4766693"/>
          </a:xfrm>
          <a:prstGeom prst="rect">
            <a:avLst/>
          </a:prstGeom>
          <a:solidFill>
            <a:srgbClr val="5B2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itle 13"/>
          <p:cNvSpPr>
            <a:spLocks noGrp="1"/>
          </p:cNvSpPr>
          <p:nvPr>
            <p:ph type="title"/>
          </p:nvPr>
        </p:nvSpPr>
        <p:spPr>
          <a:xfrm>
            <a:off x="360585" y="141120"/>
            <a:ext cx="8783413" cy="815355"/>
          </a:xfrm>
          <a:prstGeom prst="rect">
            <a:avLst/>
          </a:prstGeom>
          <a:ln>
            <a:noFill/>
          </a:ln>
        </p:spPr>
        <p:txBody>
          <a:bodyPr>
            <a:normAutofit/>
          </a:bodyPr>
          <a:lstStyle>
            <a:lvl1pPr algn="ctr">
              <a:defRPr sz="4000" b="1" baseline="0">
                <a:solidFill>
                  <a:srgbClr val="FFFFFF"/>
                </a:solidFill>
                <a:latin typeface="Candara"/>
                <a:cs typeface="Candara"/>
              </a:defRPr>
            </a:lvl1pPr>
          </a:lstStyle>
          <a:p>
            <a:endParaRPr lang="en-US" dirty="0"/>
          </a:p>
        </p:txBody>
      </p:sp>
      <p:sp>
        <p:nvSpPr>
          <p:cNvPr id="4" name="Text Placeholder 3"/>
          <p:cNvSpPr>
            <a:spLocks noGrp="1"/>
          </p:cNvSpPr>
          <p:nvPr>
            <p:ph type="body" sz="quarter" idx="10"/>
          </p:nvPr>
        </p:nvSpPr>
        <p:spPr>
          <a:xfrm>
            <a:off x="3574508" y="1417002"/>
            <a:ext cx="5314729" cy="4450187"/>
          </a:xfrm>
          <a:prstGeom prst="rect">
            <a:avLst/>
          </a:prstGeom>
        </p:spPr>
        <p:txBody>
          <a:bodyPr>
            <a:normAutofit/>
          </a:bodyPr>
          <a:lstStyle>
            <a:lvl1pPr marL="0" indent="0">
              <a:buNone/>
              <a:defRPr sz="3600">
                <a:solidFill>
                  <a:srgbClr val="404040"/>
                </a:solidFill>
                <a:latin typeface="Tw Cen MT"/>
                <a:cs typeface="Tw Cen MT"/>
              </a:defRPr>
            </a:lvl1pPr>
            <a:lvl2pPr marL="457200" indent="0">
              <a:buNone/>
              <a:defRPr sz="3600">
                <a:solidFill>
                  <a:srgbClr val="404040"/>
                </a:solidFill>
                <a:latin typeface="Tw Cen MT"/>
                <a:cs typeface="Tw Cen MT"/>
              </a:defRPr>
            </a:lvl2pPr>
            <a:lvl3pPr marL="914400" indent="0">
              <a:buNone/>
              <a:defRPr sz="3600">
                <a:solidFill>
                  <a:srgbClr val="404040"/>
                </a:solidFill>
                <a:latin typeface="Tw Cen MT"/>
                <a:cs typeface="Tw Cen MT"/>
              </a:defRPr>
            </a:lvl3pPr>
            <a:lvl4pPr marL="1371600" indent="0">
              <a:buNone/>
              <a:defRPr sz="3600">
                <a:solidFill>
                  <a:srgbClr val="404040"/>
                </a:solidFill>
                <a:latin typeface="Tw Cen MT"/>
                <a:cs typeface="Tw Cen MT"/>
              </a:defRPr>
            </a:lvl4pPr>
            <a:lvl5pPr marL="1828800" indent="0">
              <a:buNone/>
              <a:defRPr sz="3600">
                <a:solidFill>
                  <a:srgbClr val="404040"/>
                </a:solidFill>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70330" y="1630711"/>
            <a:ext cx="2210551" cy="4092456"/>
          </a:xfrm>
          <a:prstGeom prst="rect">
            <a:avLst/>
          </a:prstGeom>
        </p:spPr>
        <p:txBody>
          <a:bodyPr vert="horz"/>
          <a:lstStyle>
            <a:lvl1pPr marL="0" indent="0">
              <a:buNone/>
              <a:defRPr sz="2600">
                <a:solidFill>
                  <a:srgbClr val="FFFFFF"/>
                </a:solidFill>
                <a:latin typeface="Tw Cen MT"/>
                <a:cs typeface="Tw Cen MT"/>
              </a:defRPr>
            </a:lvl1pPr>
            <a:lvl2pPr marL="457200" indent="0">
              <a:buNone/>
              <a:defRPr sz="2600">
                <a:solidFill>
                  <a:srgbClr val="FFFFFF"/>
                </a:solidFill>
                <a:latin typeface="Tw Cen MT"/>
                <a:cs typeface="Tw Cen MT"/>
              </a:defRPr>
            </a:lvl2pPr>
            <a:lvl3pPr marL="914400" indent="0">
              <a:buNone/>
              <a:defRPr sz="2600">
                <a:solidFill>
                  <a:srgbClr val="FFFFFF"/>
                </a:solidFill>
                <a:latin typeface="Tw Cen MT"/>
                <a:cs typeface="Tw Cen MT"/>
              </a:defRPr>
            </a:lvl3pPr>
            <a:lvl4pPr marL="1371600" indent="0">
              <a:buNone/>
              <a:defRPr sz="2600">
                <a:solidFill>
                  <a:srgbClr val="FFFFFF"/>
                </a:solidFill>
                <a:latin typeface="Tw Cen MT"/>
                <a:cs typeface="Tw Cen MT"/>
              </a:defRPr>
            </a:lvl4pPr>
            <a:lvl5pPr marL="1828800" indent="0">
              <a:buNone/>
              <a:defRPr sz="2600">
                <a:solidFill>
                  <a:srgbClr val="FFFFFF"/>
                </a:solidFill>
                <a:latin typeface="Tw Cen MT"/>
                <a:cs typeface="Tw Cen MT"/>
              </a:defRPr>
            </a:lvl5pPr>
          </a:lstStyle>
          <a:p>
            <a:pPr lvl="0"/>
            <a:r>
              <a:rPr lang="en-US" dirty="0"/>
              <a:t>Click to edit Master text styles</a:t>
            </a:r>
          </a:p>
        </p:txBody>
      </p:sp>
      <p:pic>
        <p:nvPicPr>
          <p:cNvPr id="9" name="Picture 8"/>
          <p:cNvPicPr>
            <a:picLocks noChangeAspect="1"/>
          </p:cNvPicPr>
          <p:nvPr userDrawn="1"/>
        </p:nvPicPr>
        <p:blipFill>
          <a:blip r:embed="rId3"/>
          <a:stretch>
            <a:fillRect/>
          </a:stretch>
        </p:blipFill>
        <p:spPr>
          <a:xfrm>
            <a:off x="0" y="6272196"/>
            <a:ext cx="9159678" cy="595371"/>
          </a:xfrm>
          <a:prstGeom prst="rect">
            <a:avLst/>
          </a:prstGeom>
        </p:spPr>
      </p:pic>
      <p:sp>
        <p:nvSpPr>
          <p:cNvPr id="10" name="TextBox 9"/>
          <p:cNvSpPr txBox="1"/>
          <p:nvPr userDrawn="1"/>
        </p:nvSpPr>
        <p:spPr>
          <a:xfrm>
            <a:off x="360586" y="6360625"/>
            <a:ext cx="8598511" cy="677108"/>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Candara"/>
                <a:cs typeface="Candara"/>
              </a:rPr>
              <a:t>Soroptimist International of the Americas ®</a:t>
            </a:r>
            <a:endParaRPr lang="en-US" sz="2000" dirty="0">
              <a:solidFill>
                <a:srgbClr val="FFFFFF"/>
              </a:solidFill>
              <a:latin typeface="Candara"/>
              <a:cs typeface="Candara"/>
            </a:endParaRPr>
          </a:p>
          <a:p>
            <a:pPr algn="r"/>
            <a:endParaRPr lang="en-US" dirty="0"/>
          </a:p>
        </p:txBody>
      </p:sp>
    </p:spTree>
    <p:extLst>
      <p:ext uri="{BB962C8B-B14F-4D97-AF65-F5344CB8AC3E}">
        <p14:creationId xmlns:p14="http://schemas.microsoft.com/office/powerpoint/2010/main" val="3138095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70E274-6B8D-EF48-B311-1833005D4F70}"/>
              </a:ext>
            </a:extLst>
          </p:cNvPr>
          <p:cNvSpPr/>
          <p:nvPr userDrawn="1"/>
        </p:nvSpPr>
        <p:spPr>
          <a:xfrm>
            <a:off x="-1" y="6356350"/>
            <a:ext cx="9144001" cy="501650"/>
          </a:xfrm>
          <a:prstGeom prst="rect">
            <a:avLst/>
          </a:prstGeom>
          <a:solidFill>
            <a:srgbClr val="20538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rotWithShape="1">
          <a:blip r:embed="rId2"/>
          <a:srcRect l="3090" t="15116" r="2074" b="28577"/>
          <a:stretch/>
        </p:blipFill>
        <p:spPr>
          <a:xfrm flipH="1">
            <a:off x="-1" y="0"/>
            <a:ext cx="9144002" cy="1143000"/>
          </a:xfrm>
          <a:prstGeom prst="rect">
            <a:avLst/>
          </a:prstGeom>
        </p:spPr>
      </p:pic>
      <p:sp>
        <p:nvSpPr>
          <p:cNvPr id="8" name="Title 5"/>
          <p:cNvSpPr>
            <a:spLocks noGrp="1"/>
          </p:cNvSpPr>
          <p:nvPr>
            <p:ph type="title"/>
          </p:nvPr>
        </p:nvSpPr>
        <p:spPr>
          <a:xfrm>
            <a:off x="0" y="188160"/>
            <a:ext cx="9093056" cy="783994"/>
          </a:xfrm>
          <a:prstGeom prst="rect">
            <a:avLst/>
          </a:prstGeom>
        </p:spPr>
        <p:txBody>
          <a:bodyPr vert="horz"/>
          <a:lstStyle>
            <a:lvl1pPr>
              <a:defRPr sz="4000" b="1">
                <a:solidFill>
                  <a:schemeClr val="bg1"/>
                </a:solidFill>
                <a:latin typeface="Tw Cen MT"/>
                <a:cs typeface="Tw Cen MT"/>
              </a:defRPr>
            </a:lvl1pPr>
          </a:lstStyle>
          <a:p>
            <a:r>
              <a:rPr lang="en-US" dirty="0"/>
              <a:t>Click to edit Master title style</a:t>
            </a:r>
          </a:p>
        </p:txBody>
      </p:sp>
      <p:sp>
        <p:nvSpPr>
          <p:cNvPr id="9" name="Text Placeholder 2"/>
          <p:cNvSpPr>
            <a:spLocks noGrp="1"/>
          </p:cNvSpPr>
          <p:nvPr>
            <p:ph type="body" sz="quarter" idx="10"/>
          </p:nvPr>
        </p:nvSpPr>
        <p:spPr>
          <a:xfrm>
            <a:off x="585788" y="1567811"/>
            <a:ext cx="8099425" cy="4594225"/>
          </a:xfrm>
          <a:prstGeom prst="rect">
            <a:avLst/>
          </a:prstGeom>
        </p:spPr>
        <p:txBody>
          <a:bodyPr vert="horz"/>
          <a:lstStyle>
            <a:lvl1pPr marL="0" indent="0">
              <a:buNone/>
              <a:defRPr>
                <a:solidFill>
                  <a:schemeClr val="tx1">
                    <a:lumMod val="65000"/>
                    <a:lumOff val="35000"/>
                  </a:schemeClr>
                </a:solidFill>
                <a:latin typeface="Tw Cen MT"/>
                <a:cs typeface="Tw Cen MT"/>
              </a:defRPr>
            </a:lvl1pPr>
            <a:lvl2pPr>
              <a:defRPr>
                <a:solidFill>
                  <a:schemeClr val="tx1">
                    <a:lumMod val="65000"/>
                    <a:lumOff val="35000"/>
                  </a:schemeClr>
                </a:solidFill>
                <a:latin typeface="Tw Cen MT"/>
                <a:cs typeface="Tw Cen MT"/>
              </a:defRPr>
            </a:lvl2pPr>
            <a:lvl3pPr>
              <a:defRPr>
                <a:solidFill>
                  <a:schemeClr val="tx1">
                    <a:lumMod val="65000"/>
                    <a:lumOff val="35000"/>
                  </a:schemeClr>
                </a:solidFill>
                <a:latin typeface="Tw Cen MT"/>
                <a:cs typeface="Tw Cen MT"/>
              </a:defRPr>
            </a:lvl3pPr>
            <a:lvl4pPr>
              <a:defRPr>
                <a:solidFill>
                  <a:schemeClr val="tx1">
                    <a:lumMod val="65000"/>
                    <a:lumOff val="35000"/>
                  </a:schemeClr>
                </a:solidFill>
                <a:latin typeface="Tw Cen MT"/>
                <a:cs typeface="Tw Cen MT"/>
              </a:defRPr>
            </a:lvl4pPr>
            <a:lvl5pPr>
              <a:defRPr>
                <a:solidFill>
                  <a:schemeClr val="tx1">
                    <a:lumMod val="65000"/>
                    <a:lumOff val="35000"/>
                  </a:schemeClr>
                </a:solidFill>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13"/>
          <p:cNvSpPr>
            <a:spLocks noGrp="1"/>
          </p:cNvSpPr>
          <p:nvPr>
            <p:ph type="ftr" sz="quarter" idx="11"/>
          </p:nvPr>
        </p:nvSpPr>
        <p:spPr>
          <a:xfrm>
            <a:off x="250843" y="6356350"/>
            <a:ext cx="8893158" cy="501650"/>
          </a:xfrm>
        </p:spPr>
        <p:txBody>
          <a:bodyPr/>
          <a:lstStyle>
            <a:lvl1pPr>
              <a:defRPr>
                <a:solidFill>
                  <a:schemeClr val="bg1"/>
                </a:solidFill>
                <a:latin typeface="Tw Cen MT"/>
                <a:cs typeface="Tw Cen MT"/>
              </a:defRPr>
            </a:lvl1pPr>
          </a:lstStyle>
          <a:p>
            <a:r>
              <a:rPr lang="en-US" b="1" dirty="0"/>
              <a:t>SIA Board Meeting: </a:t>
            </a:r>
            <a:r>
              <a:rPr lang="en-US" dirty="0"/>
              <a:t>PRESENTATION TITLE HERE</a:t>
            </a:r>
          </a:p>
        </p:txBody>
      </p:sp>
    </p:spTree>
    <p:extLst>
      <p:ext uri="{BB962C8B-B14F-4D97-AF65-F5344CB8AC3E}">
        <p14:creationId xmlns:p14="http://schemas.microsoft.com/office/powerpoint/2010/main" val="3768590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09008-31FC-2D44-B527-B68135987C9B}" type="datetimeFigureOut">
              <a:rPr lang="en-US" smtClean="0"/>
              <a:t>4/8/2020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8AE112-4989-D74A-974D-13DE5220B321}" type="slidenum">
              <a:rPr lang="en-US" smtClean="0"/>
              <a:t>‹#›</a:t>
            </a:fld>
            <a:endParaRPr lang="en-US"/>
          </a:p>
        </p:txBody>
      </p:sp>
    </p:spTree>
    <p:extLst>
      <p:ext uri="{BB962C8B-B14F-4D97-AF65-F5344CB8AC3E}">
        <p14:creationId xmlns:p14="http://schemas.microsoft.com/office/powerpoint/2010/main" val="825116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hyperlink" Target="http://www.soroptimist.org/" TargetMode="External"/><Relationship Id="rId7"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hyperlink" Target="mailto:development@soroptimist.org" TargetMode="External"/><Relationship Id="rId4" Type="http://schemas.openxmlformats.org/officeDocument/2006/relationships/hyperlink" Target="mailto:angel@soroptimi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80311" y="1282893"/>
            <a:ext cx="4604839" cy="2106218"/>
          </a:xfrm>
          <a:prstGeom prst="rect">
            <a:avLst/>
          </a:prstGeom>
          <a:noFill/>
        </p:spPr>
        <p:txBody>
          <a:bodyPr wrap="square" rtlCol="0">
            <a:spAutoFit/>
          </a:bodyPr>
          <a:lstStyle/>
          <a:p>
            <a:pPr algn="ctr">
              <a:lnSpc>
                <a:spcPct val="103000"/>
              </a:lnSpc>
            </a:pPr>
            <a:r>
              <a:rPr lang="zh-TW" altLang="en-US" sz="6500" spc="50" dirty="0">
                <a:solidFill>
                  <a:srgbClr val="773975"/>
                </a:solidFill>
                <a:latin typeface="Tw Cen MT"/>
                <a:cs typeface="Tw Cen MT"/>
              </a:rPr>
              <a:t>劃來投資於我們的夢想</a:t>
            </a:r>
            <a:endParaRPr lang="en-US" sz="6500" spc="50" dirty="0">
              <a:solidFill>
                <a:srgbClr val="773975"/>
              </a:solidFill>
              <a:latin typeface="Tw Cen MT"/>
              <a:cs typeface="Tw Cen MT"/>
            </a:endParaRPr>
          </a:p>
        </p:txBody>
      </p:sp>
      <p:sp>
        <p:nvSpPr>
          <p:cNvPr id="7" name="Subtitle 2"/>
          <p:cNvSpPr txBox="1">
            <a:spLocks/>
          </p:cNvSpPr>
          <p:nvPr/>
        </p:nvSpPr>
        <p:spPr>
          <a:xfrm>
            <a:off x="4280310" y="3511004"/>
            <a:ext cx="4578270" cy="91909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05000"/>
              </a:lnSpc>
              <a:spcBef>
                <a:spcPts val="0"/>
              </a:spcBef>
              <a:buNone/>
              <a:defRPr/>
            </a:pPr>
            <a:r>
              <a:rPr lang="zh-TW" altLang="en-US" sz="3600" b="1" kern="1700" spc="100" dirty="0">
                <a:solidFill>
                  <a:srgbClr val="198897"/>
                </a:solidFill>
                <a:latin typeface="Tw Cen MT"/>
                <a:cs typeface="Tw Cen MT"/>
              </a:rPr>
              <a:t>演講人姓名</a:t>
            </a:r>
            <a:endParaRPr lang="en-US" sz="3600" b="1" kern="1700" spc="100" dirty="0">
              <a:solidFill>
                <a:srgbClr val="198897"/>
              </a:solidFill>
              <a:latin typeface="Tw Cen MT"/>
              <a:cs typeface="Tw Cen MT"/>
            </a:endParaRPr>
          </a:p>
          <a:p>
            <a:pPr marL="0" indent="0" algn="ctr">
              <a:lnSpc>
                <a:spcPct val="105000"/>
              </a:lnSpc>
              <a:spcBef>
                <a:spcPts val="0"/>
              </a:spcBef>
              <a:buNone/>
              <a:defRPr/>
            </a:pPr>
            <a:r>
              <a:rPr lang="zh-TW" altLang="en-US" sz="3600" kern="1700" spc="100" dirty="0">
                <a:solidFill>
                  <a:schemeClr val="tx1">
                    <a:lumMod val="75000"/>
                    <a:lumOff val="25000"/>
                  </a:schemeClr>
                </a:solidFill>
                <a:latin typeface="Tw Cen MT"/>
                <a:cs typeface="Tw Cen MT"/>
              </a:rPr>
              <a:t>演講人職稱</a:t>
            </a:r>
            <a:endParaRPr lang="en-US" sz="3600" kern="1700" spc="100" dirty="0">
              <a:solidFill>
                <a:schemeClr val="tx1">
                  <a:lumMod val="75000"/>
                  <a:lumOff val="25000"/>
                </a:schemeClr>
              </a:solidFill>
              <a:latin typeface="Tw Cen MT"/>
              <a:cs typeface="Tw Cen MT"/>
            </a:endParaRPr>
          </a:p>
          <a:p>
            <a:pPr algn="ctr">
              <a:lnSpc>
                <a:spcPct val="80000"/>
              </a:lnSpc>
              <a:spcBef>
                <a:spcPts val="0"/>
              </a:spcBef>
              <a:defRPr/>
            </a:pPr>
            <a:endParaRPr lang="en-US" sz="3600" dirty="0">
              <a:solidFill>
                <a:srgbClr val="595959"/>
              </a:solidFill>
              <a:latin typeface="Calibri"/>
              <a:cs typeface="Calibri"/>
            </a:endParaRPr>
          </a:p>
        </p:txBody>
      </p:sp>
      <p:cxnSp>
        <p:nvCxnSpPr>
          <p:cNvPr id="11" name="Straight Connector 10"/>
          <p:cNvCxnSpPr>
            <a:cxnSpLocks/>
          </p:cNvCxnSpPr>
          <p:nvPr/>
        </p:nvCxnSpPr>
        <p:spPr>
          <a:xfrm flipV="1">
            <a:off x="5495718" y="3385808"/>
            <a:ext cx="2147454" cy="1"/>
          </a:xfrm>
          <a:prstGeom prst="line">
            <a:avLst/>
          </a:prstGeom>
          <a:ln w="28575" cmpd="sng">
            <a:solidFill>
              <a:srgbClr val="595959"/>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9402" y="351157"/>
            <a:ext cx="6967471" cy="634020"/>
          </a:xfrm>
          <a:prstGeom prst="rect">
            <a:avLst/>
          </a:prstGeom>
          <a:noFill/>
        </p:spPr>
        <p:txBody>
          <a:bodyPr wrap="square" rtlCol="0">
            <a:spAutoFit/>
          </a:bodyPr>
          <a:lstStyle/>
          <a:p>
            <a:pPr algn="ctr">
              <a:lnSpc>
                <a:spcPct val="80000"/>
              </a:lnSpc>
            </a:pPr>
            <a:r>
              <a:rPr lang="en-US" sz="4400" b="1" kern="0" dirty="0">
                <a:solidFill>
                  <a:schemeClr val="bg1"/>
                </a:solidFill>
                <a:latin typeface="Tw Cen MT"/>
                <a:cs typeface="Tw Cen MT"/>
              </a:rPr>
              <a:t>2020  </a:t>
            </a:r>
            <a:r>
              <a:rPr lang="zh-TW" altLang="en-US" sz="4400" b="1" kern="0" dirty="0">
                <a:solidFill>
                  <a:schemeClr val="bg1"/>
                </a:solidFill>
                <a:latin typeface="Tw Cen MT"/>
                <a:cs typeface="Tw Cen MT"/>
              </a:rPr>
              <a:t>專 區 大 會</a:t>
            </a:r>
            <a:endParaRPr lang="en-US" sz="4400" b="1" kern="0" dirty="0">
              <a:solidFill>
                <a:schemeClr val="bg1"/>
              </a:solidFill>
              <a:latin typeface="Tw Cen MT"/>
              <a:cs typeface="Tw Cen MT"/>
            </a:endParaRPr>
          </a:p>
        </p:txBody>
      </p:sp>
      <p:pic>
        <p:nvPicPr>
          <p:cNvPr id="9" name="Picture 8">
            <a:extLst>
              <a:ext uri="{FF2B5EF4-FFF2-40B4-BE49-F238E27FC236}">
                <a16:creationId xmlns:a16="http://schemas.microsoft.com/office/drawing/2014/main" id="{50C0EE78-633D-D145-A807-824C64F0309C}"/>
              </a:ext>
            </a:extLst>
          </p:cNvPr>
          <p:cNvPicPr>
            <a:picLocks/>
          </p:cNvPicPr>
          <p:nvPr/>
        </p:nvPicPr>
        <p:blipFill rotWithShape="1">
          <a:blip r:embed="rId3"/>
          <a:srcRect l="25620" t="23756" r="1706" b="28552"/>
          <a:stretch/>
        </p:blipFill>
        <p:spPr>
          <a:xfrm>
            <a:off x="638502" y="3935004"/>
            <a:ext cx="1873204" cy="1873204"/>
          </a:xfrm>
          <a:prstGeom prst="ellipse">
            <a:avLst/>
          </a:prstGeom>
        </p:spPr>
      </p:pic>
      <p:pic>
        <p:nvPicPr>
          <p:cNvPr id="16" name="Picture 15">
            <a:extLst>
              <a:ext uri="{FF2B5EF4-FFF2-40B4-BE49-F238E27FC236}">
                <a16:creationId xmlns:a16="http://schemas.microsoft.com/office/drawing/2014/main" id="{94DBFAFE-67D8-2543-A7AD-D57542749B5E}"/>
              </a:ext>
            </a:extLst>
          </p:cNvPr>
          <p:cNvPicPr>
            <a:picLocks/>
          </p:cNvPicPr>
          <p:nvPr/>
        </p:nvPicPr>
        <p:blipFill rotWithShape="1">
          <a:blip r:embed="rId4"/>
          <a:srcRect l="6555" t="15531" r="21276" b="21840"/>
          <a:stretch/>
        </p:blipFill>
        <p:spPr>
          <a:xfrm>
            <a:off x="509033" y="1559233"/>
            <a:ext cx="2002673" cy="2001381"/>
          </a:xfrm>
          <a:prstGeom prst="ellipse">
            <a:avLst/>
          </a:prstGeom>
        </p:spPr>
      </p:pic>
      <p:pic>
        <p:nvPicPr>
          <p:cNvPr id="14" name="Picture 13">
            <a:extLst>
              <a:ext uri="{FF2B5EF4-FFF2-40B4-BE49-F238E27FC236}">
                <a16:creationId xmlns:a16="http://schemas.microsoft.com/office/drawing/2014/main" id="{8AD10E7C-E053-184F-95C3-232BBA116379}"/>
              </a:ext>
            </a:extLst>
          </p:cNvPr>
          <p:cNvPicPr>
            <a:picLocks noChangeAspect="1"/>
          </p:cNvPicPr>
          <p:nvPr/>
        </p:nvPicPr>
        <p:blipFill rotWithShape="1">
          <a:blip r:embed="rId5"/>
          <a:srcRect l="32278" t="603" r="19637" b="35066"/>
          <a:stretch/>
        </p:blipFill>
        <p:spPr>
          <a:xfrm>
            <a:off x="2459610" y="2838586"/>
            <a:ext cx="1820699" cy="1822816"/>
          </a:xfrm>
          <a:prstGeom prst="ellipse">
            <a:avLst/>
          </a:prstGeom>
        </p:spPr>
      </p:pic>
      <p:grpSp>
        <p:nvGrpSpPr>
          <p:cNvPr id="28" name="Group 27">
            <a:extLst>
              <a:ext uri="{FF2B5EF4-FFF2-40B4-BE49-F238E27FC236}">
                <a16:creationId xmlns:a16="http://schemas.microsoft.com/office/drawing/2014/main" id="{8411B520-2542-E040-8958-1F0205E2160E}"/>
              </a:ext>
            </a:extLst>
          </p:cNvPr>
          <p:cNvGrpSpPr/>
          <p:nvPr/>
        </p:nvGrpSpPr>
        <p:grpSpPr>
          <a:xfrm>
            <a:off x="5288217" y="4834537"/>
            <a:ext cx="2645586" cy="1121260"/>
            <a:chOff x="5180198" y="4912596"/>
            <a:chExt cx="2645586" cy="1121260"/>
          </a:xfrm>
        </p:grpSpPr>
        <p:pic>
          <p:nvPicPr>
            <p:cNvPr id="20" name="Picture 19">
              <a:extLst>
                <a:ext uri="{FF2B5EF4-FFF2-40B4-BE49-F238E27FC236}">
                  <a16:creationId xmlns:a16="http://schemas.microsoft.com/office/drawing/2014/main" id="{8CF61D28-E7BD-C046-AFDA-E7A60EA608B1}"/>
                </a:ext>
              </a:extLst>
            </p:cNvPr>
            <p:cNvPicPr>
              <a:picLocks noChangeAspect="1"/>
            </p:cNvPicPr>
            <p:nvPr/>
          </p:nvPicPr>
          <p:blipFill>
            <a:blip r:embed="rId6"/>
            <a:stretch>
              <a:fillRect/>
            </a:stretch>
          </p:blipFill>
          <p:spPr>
            <a:xfrm>
              <a:off x="5180198" y="4912596"/>
              <a:ext cx="1414570" cy="1121260"/>
            </a:xfrm>
            <a:prstGeom prst="rect">
              <a:avLst/>
            </a:prstGeom>
          </p:spPr>
        </p:pic>
        <p:pic>
          <p:nvPicPr>
            <p:cNvPr id="24" name="Picture 23">
              <a:extLst>
                <a:ext uri="{FF2B5EF4-FFF2-40B4-BE49-F238E27FC236}">
                  <a16:creationId xmlns:a16="http://schemas.microsoft.com/office/drawing/2014/main" id="{3341BB4A-AB23-8142-91D8-117F8EC581EF}"/>
                </a:ext>
              </a:extLst>
            </p:cNvPr>
            <p:cNvPicPr>
              <a:picLocks noChangeAspect="1"/>
            </p:cNvPicPr>
            <p:nvPr/>
          </p:nvPicPr>
          <p:blipFill rotWithShape="1">
            <a:blip r:embed="rId7"/>
            <a:srcRect l="24529" t="19767" r="19072" b="24242"/>
            <a:stretch/>
          </p:blipFill>
          <p:spPr>
            <a:xfrm>
              <a:off x="6761023" y="4976145"/>
              <a:ext cx="1064761" cy="1057711"/>
            </a:xfrm>
            <a:prstGeom prst="rect">
              <a:avLst/>
            </a:prstGeom>
          </p:spPr>
        </p:pic>
      </p:grpSp>
      <p:sp>
        <p:nvSpPr>
          <p:cNvPr id="26" name="Rectangle 25">
            <a:extLst>
              <a:ext uri="{FF2B5EF4-FFF2-40B4-BE49-F238E27FC236}">
                <a16:creationId xmlns:a16="http://schemas.microsoft.com/office/drawing/2014/main" id="{B8D818A0-26FF-7C42-9EA9-1BA13EC633CD}"/>
              </a:ext>
            </a:extLst>
          </p:cNvPr>
          <p:cNvSpPr/>
          <p:nvPr/>
        </p:nvSpPr>
        <p:spPr>
          <a:xfrm>
            <a:off x="0" y="6176977"/>
            <a:ext cx="9153850" cy="687841"/>
          </a:xfrm>
          <a:prstGeom prst="rect">
            <a:avLst/>
          </a:prstGeom>
          <a:solidFill>
            <a:srgbClr val="1988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838113C-50B8-0543-BDCD-3624C4F204A3}"/>
              </a:ext>
            </a:extLst>
          </p:cNvPr>
          <p:cNvSpPr txBox="1"/>
          <p:nvPr/>
        </p:nvSpPr>
        <p:spPr>
          <a:xfrm>
            <a:off x="9850" y="6274838"/>
            <a:ext cx="9134150" cy="492443"/>
          </a:xfrm>
          <a:prstGeom prst="rect">
            <a:avLst/>
          </a:prstGeom>
          <a:noFill/>
        </p:spPr>
        <p:txBody>
          <a:bodyPr wrap="square" rtlCol="0">
            <a:spAutoFit/>
          </a:bodyPr>
          <a:lstStyle/>
          <a:p>
            <a:pPr algn="ctr"/>
            <a:r>
              <a:rPr lang="zh-TW" altLang="en-US" sz="2600" spc="30" dirty="0">
                <a:solidFill>
                  <a:schemeClr val="bg1"/>
                </a:solidFill>
                <a:latin typeface="Tw Cen MT" panose="020B0602020104020603" pitchFamily="34" charset="77"/>
              </a:rPr>
              <a:t>在此加入專區名稱或刪除</a:t>
            </a:r>
            <a:endParaRPr lang="en-US" sz="2600" spc="30" dirty="0">
              <a:solidFill>
                <a:schemeClr val="bg1"/>
              </a:solidFill>
              <a:latin typeface="Tw Cen MT" panose="020B0602020104020603" pitchFamily="34" charset="77"/>
            </a:endParaRPr>
          </a:p>
        </p:txBody>
      </p:sp>
    </p:spTree>
    <p:extLst>
      <p:ext uri="{BB962C8B-B14F-4D97-AF65-F5344CB8AC3E}">
        <p14:creationId xmlns:p14="http://schemas.microsoft.com/office/powerpoint/2010/main" val="3149731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b="1" dirty="0">
                <a:latin typeface="Tw Cen MT" panose="020B0602020104020603" pitchFamily="34" charset="0"/>
              </a:rPr>
              <a:t>內容概述</a:t>
            </a:r>
            <a:endParaRPr lang="en-US" b="1" dirty="0">
              <a:latin typeface="Tw Cen MT" panose="020B0602020104020603" pitchFamily="34" charset="0"/>
            </a:endParaRPr>
          </a:p>
        </p:txBody>
      </p:sp>
      <p:sp>
        <p:nvSpPr>
          <p:cNvPr id="15" name="TextBox 14"/>
          <p:cNvSpPr txBox="1"/>
          <p:nvPr/>
        </p:nvSpPr>
        <p:spPr>
          <a:xfrm>
            <a:off x="457200" y="2073655"/>
            <a:ext cx="8229599" cy="1815882"/>
          </a:xfrm>
          <a:prstGeom prst="rect">
            <a:avLst/>
          </a:prstGeom>
          <a:noFill/>
        </p:spPr>
        <p:txBody>
          <a:bodyPr wrap="square" rtlCol="0">
            <a:spAutoFit/>
          </a:bodyPr>
          <a:lstStyle/>
          <a:p>
            <a:pPr algn="ctr"/>
            <a:r>
              <a:rPr lang="zh-TW" altLang="en-US" sz="2800" b="1" dirty="0">
                <a:solidFill>
                  <a:schemeClr val="tx1">
                    <a:lumMod val="65000"/>
                    <a:lumOff val="35000"/>
                  </a:schemeClr>
                </a:solidFill>
                <a:latin typeface="+mj-ea"/>
                <a:ea typeface="+mj-ea"/>
              </a:rPr>
              <a:t>我們的影響力</a:t>
            </a:r>
            <a:r>
              <a:rPr lang="en-US" sz="2800" b="1" dirty="0">
                <a:solidFill>
                  <a:schemeClr val="tx1">
                    <a:lumMod val="65000"/>
                    <a:lumOff val="35000"/>
                  </a:schemeClr>
                </a:solidFill>
                <a:latin typeface="+mj-ea"/>
                <a:ea typeface="+mj-ea"/>
              </a:rPr>
              <a:t>: </a:t>
            </a:r>
            <a:r>
              <a:rPr lang="zh-TW" altLang="en-US" sz="2800" dirty="0">
                <a:solidFill>
                  <a:schemeClr val="tx1">
                    <a:lumMod val="65000"/>
                    <a:lumOff val="35000"/>
                  </a:schemeClr>
                </a:solidFill>
                <a:latin typeface="+mj-ea"/>
                <a:ea typeface="+mj-ea"/>
              </a:rPr>
              <a:t>專區和聯盟</a:t>
            </a:r>
            <a:br>
              <a:rPr lang="en-US" sz="2800" dirty="0">
                <a:solidFill>
                  <a:schemeClr val="tx1">
                    <a:lumMod val="65000"/>
                    <a:lumOff val="35000"/>
                  </a:schemeClr>
                </a:solidFill>
                <a:latin typeface="+mj-ea"/>
                <a:ea typeface="+mj-ea"/>
              </a:rPr>
            </a:br>
            <a:endParaRPr lang="en-US" sz="2800" dirty="0">
              <a:solidFill>
                <a:schemeClr val="tx1">
                  <a:lumMod val="65000"/>
                  <a:lumOff val="35000"/>
                </a:schemeClr>
              </a:solidFill>
              <a:latin typeface="+mj-ea"/>
              <a:ea typeface="+mj-ea"/>
            </a:endParaRPr>
          </a:p>
          <a:p>
            <a:pPr algn="ctr"/>
            <a:r>
              <a:rPr lang="zh-TW" altLang="en-US" sz="2800" b="1" dirty="0">
                <a:solidFill>
                  <a:schemeClr val="tx1">
                    <a:lumMod val="65000"/>
                    <a:lumOff val="35000"/>
                  </a:schemeClr>
                </a:solidFill>
                <a:latin typeface="+mj-ea"/>
                <a:ea typeface="+mj-ea"/>
              </a:rPr>
              <a:t>我們的活動</a:t>
            </a:r>
            <a:r>
              <a:rPr lang="en-US" sz="2800" dirty="0">
                <a:solidFill>
                  <a:schemeClr val="tx1">
                    <a:lumMod val="65000"/>
                    <a:lumOff val="35000"/>
                  </a:schemeClr>
                </a:solidFill>
                <a:latin typeface="+mj-ea"/>
                <a:ea typeface="+mj-ea"/>
              </a:rPr>
              <a:t>: </a:t>
            </a:r>
            <a:r>
              <a:rPr lang="zh-TW" altLang="en-US" sz="2800" dirty="0">
                <a:solidFill>
                  <a:schemeClr val="tx1">
                    <a:lumMod val="65000"/>
                    <a:lumOff val="35000"/>
                  </a:schemeClr>
                </a:solidFill>
                <a:latin typeface="+mj-ea"/>
                <a:ea typeface="+mj-ea"/>
              </a:rPr>
              <a:t>投資於未來</a:t>
            </a:r>
            <a:endParaRPr lang="en-US" sz="2800" b="1" dirty="0">
              <a:solidFill>
                <a:schemeClr val="tx1">
                  <a:lumMod val="65000"/>
                  <a:lumOff val="35000"/>
                </a:schemeClr>
              </a:solidFill>
              <a:latin typeface="+mj-ea"/>
              <a:ea typeface="+mj-ea"/>
            </a:endParaRPr>
          </a:p>
          <a:p>
            <a:pPr algn="ctr"/>
            <a:endParaRPr lang="en-US" sz="2800" b="1" dirty="0">
              <a:solidFill>
                <a:schemeClr val="tx1">
                  <a:lumMod val="65000"/>
                  <a:lumOff val="35000"/>
                </a:schemeClr>
              </a:solidFill>
              <a:latin typeface="Tw Cen MT" panose="020B0602020104020603" pitchFamily="34" charset="0"/>
            </a:endParaRPr>
          </a:p>
        </p:txBody>
      </p:sp>
      <p:sp>
        <p:nvSpPr>
          <p:cNvPr id="9" name="TextBox 8"/>
          <p:cNvSpPr txBox="1"/>
          <p:nvPr/>
        </p:nvSpPr>
        <p:spPr>
          <a:xfrm>
            <a:off x="1223493" y="4643906"/>
            <a:ext cx="6735651" cy="1389317"/>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lnSpc>
                <a:spcPct val="105000"/>
              </a:lnSpc>
            </a:pPr>
            <a:r>
              <a:rPr lang="zh-TW" altLang="en-US" sz="2400" i="1" dirty="0">
                <a:solidFill>
                  <a:srgbClr val="993E76"/>
                </a:solidFill>
                <a:latin typeface="+mn-ea"/>
                <a:cs typeface="Tw Cen MT"/>
              </a:rPr>
              <a:t>當我們投資於婦女與女孩時</a:t>
            </a:r>
            <a:r>
              <a:rPr lang="en-US" altLang="zh-TW" sz="2400" i="1" dirty="0">
                <a:solidFill>
                  <a:srgbClr val="993E76"/>
                </a:solidFill>
                <a:latin typeface="+mn-ea"/>
                <a:cs typeface="Tw Cen MT"/>
              </a:rPr>
              <a:t>, </a:t>
            </a:r>
            <a:r>
              <a:rPr lang="zh-TW" altLang="en-US" sz="2400" i="1" dirty="0">
                <a:solidFill>
                  <a:srgbClr val="993E76"/>
                </a:solidFill>
                <a:latin typeface="+mn-ea"/>
                <a:cs typeface="Tw Cen MT"/>
              </a:rPr>
              <a:t>我們投資的是那些投資於其他人的人</a:t>
            </a:r>
            <a:r>
              <a:rPr lang="en-US" sz="2400" i="1" dirty="0">
                <a:solidFill>
                  <a:srgbClr val="993E76"/>
                </a:solidFill>
                <a:latin typeface="+mn-ea"/>
                <a:cs typeface="Tw Cen MT"/>
              </a:rPr>
              <a:t>.</a:t>
            </a:r>
          </a:p>
          <a:p>
            <a:pPr algn="ctr">
              <a:lnSpc>
                <a:spcPct val="105000"/>
              </a:lnSpc>
            </a:pPr>
            <a:r>
              <a:rPr lang="en-US" sz="2400" i="1" dirty="0">
                <a:solidFill>
                  <a:srgbClr val="993E76"/>
                </a:solidFill>
                <a:latin typeface="Tw Cen MT" panose="020B0602020104020603" pitchFamily="34" charset="0"/>
                <a:cs typeface="Tw Cen MT"/>
              </a:rPr>
              <a:t>-</a:t>
            </a:r>
            <a:r>
              <a:rPr lang="zh-TW" altLang="en-US" sz="2400" i="1" dirty="0">
                <a:solidFill>
                  <a:srgbClr val="993E76"/>
                </a:solidFill>
                <a:latin typeface="Tw Cen MT" panose="020B0602020104020603" pitchFamily="34" charset="0"/>
                <a:cs typeface="Tw Cen MT"/>
              </a:rPr>
              <a:t>梅琳達 蓋茲 </a:t>
            </a:r>
            <a:r>
              <a:rPr lang="en-US" altLang="zh-TW" sz="2400" i="1" dirty="0">
                <a:solidFill>
                  <a:srgbClr val="993E76"/>
                </a:solidFill>
                <a:latin typeface="Tw Cen MT" panose="020B0602020104020603" pitchFamily="34" charset="0"/>
                <a:cs typeface="Tw Cen MT"/>
              </a:rPr>
              <a:t>(</a:t>
            </a:r>
            <a:r>
              <a:rPr lang="en-US" sz="2400" i="1" dirty="0">
                <a:solidFill>
                  <a:srgbClr val="993E76"/>
                </a:solidFill>
                <a:latin typeface="Tw Cen MT" panose="020B0602020104020603" pitchFamily="34" charset="0"/>
                <a:cs typeface="Tw Cen MT"/>
              </a:rPr>
              <a:t>Melinda Gates)</a:t>
            </a:r>
          </a:p>
        </p:txBody>
      </p:sp>
    </p:spTree>
    <p:extLst>
      <p:ext uri="{BB962C8B-B14F-4D97-AF65-F5344CB8AC3E}">
        <p14:creationId xmlns:p14="http://schemas.microsoft.com/office/powerpoint/2010/main" val="345127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8114">
            <a:off x="2471895" y="1462391"/>
            <a:ext cx="2233545" cy="2979353"/>
          </a:xfrm>
          <a:prstGeom prst="rect">
            <a:avLst/>
          </a:prstGeom>
          <a:ln>
            <a:noFill/>
          </a:ln>
          <a:effectLst>
            <a:softEdge rad="112500"/>
          </a:effectLst>
        </p:spPr>
      </p:pic>
      <p:sp>
        <p:nvSpPr>
          <p:cNvPr id="3" name="Title 2"/>
          <p:cNvSpPr>
            <a:spLocks noGrp="1"/>
          </p:cNvSpPr>
          <p:nvPr>
            <p:ph type="title"/>
          </p:nvPr>
        </p:nvSpPr>
        <p:spPr/>
        <p:txBody>
          <a:bodyPr/>
          <a:lstStyle/>
          <a:p>
            <a:r>
              <a:rPr lang="zh-TW" altLang="en-US" b="1" dirty="0">
                <a:latin typeface="Tw Cen MT" panose="020B0602020104020603" pitchFamily="34" charset="0"/>
              </a:rPr>
              <a:t>我們的全球影響力</a:t>
            </a:r>
            <a:endParaRPr lang="en-US" b="1" dirty="0"/>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l="5632" t="2988" r="25402"/>
          <a:stretch/>
        </p:blipFill>
        <p:spPr>
          <a:xfrm rot="21146201">
            <a:off x="235722" y="2916780"/>
            <a:ext cx="2289284" cy="2845849"/>
          </a:xfrm>
          <a:prstGeom prst="rect">
            <a:avLst/>
          </a:prstGeom>
          <a:ln>
            <a:noFill/>
          </a:ln>
          <a:effectLst>
            <a:softEdge rad="112500"/>
          </a:effectLst>
        </p:spPr>
      </p:pic>
      <p:sp>
        <p:nvSpPr>
          <p:cNvPr id="6" name="TextBox 5"/>
          <p:cNvSpPr txBox="1"/>
          <p:nvPr/>
        </p:nvSpPr>
        <p:spPr>
          <a:xfrm>
            <a:off x="5939267" y="3939594"/>
            <a:ext cx="2945888" cy="400110"/>
          </a:xfrm>
          <a:prstGeom prst="rect">
            <a:avLst/>
          </a:prstGeom>
          <a:noFill/>
        </p:spPr>
        <p:txBody>
          <a:bodyPr wrap="square" rtlCol="0">
            <a:spAutoFit/>
          </a:bodyPr>
          <a:lstStyle/>
          <a:p>
            <a:pPr algn="ctr"/>
            <a:r>
              <a:rPr lang="en-US" sz="2000" i="1" dirty="0">
                <a:solidFill>
                  <a:srgbClr val="595959"/>
                </a:solidFill>
                <a:latin typeface="Tw Cen MT"/>
                <a:cs typeface="Tw Cen MT"/>
              </a:rPr>
              <a:t>- </a:t>
            </a:r>
            <a:r>
              <a:rPr lang="zh-TW" altLang="en-US" sz="2000" i="1" dirty="0">
                <a:solidFill>
                  <a:srgbClr val="595959"/>
                </a:solidFill>
                <a:latin typeface="PMingLiU" panose="02020500000000000000" pitchFamily="18" charset="-120"/>
                <a:ea typeface="PMingLiU" panose="02020500000000000000" pitchFamily="18" charset="-120"/>
                <a:cs typeface="Tw Cen MT"/>
              </a:rPr>
              <a:t>古巴陶分會 </a:t>
            </a:r>
            <a:r>
              <a:rPr lang="en-US" sz="2000" i="1" dirty="0">
                <a:solidFill>
                  <a:srgbClr val="595959"/>
                </a:solidFill>
                <a:latin typeface="PMingLiU" panose="02020500000000000000" pitchFamily="18" charset="-120"/>
                <a:ea typeface="PMingLiU" panose="02020500000000000000" pitchFamily="18" charset="-120"/>
                <a:cs typeface="Tw Cen MT"/>
              </a:rPr>
              <a:t>(</a:t>
            </a:r>
            <a:r>
              <a:rPr lang="zh-TW" altLang="en-US" sz="2000" i="1" dirty="0">
                <a:solidFill>
                  <a:srgbClr val="595959"/>
                </a:solidFill>
                <a:latin typeface="PMingLiU" panose="02020500000000000000" pitchFamily="18" charset="-120"/>
                <a:ea typeface="PMingLiU" panose="02020500000000000000" pitchFamily="18" charset="-120"/>
                <a:cs typeface="Tw Cen MT"/>
              </a:rPr>
              <a:t>巴西專區</a:t>
            </a:r>
            <a:r>
              <a:rPr lang="en-US" sz="2000" i="1" dirty="0">
                <a:solidFill>
                  <a:srgbClr val="595959"/>
                </a:solidFill>
                <a:latin typeface="Tw Cen MT"/>
                <a:cs typeface="Tw Cen MT"/>
              </a:rPr>
              <a:t>)</a:t>
            </a:r>
          </a:p>
        </p:txBody>
      </p:sp>
      <p:sp>
        <p:nvSpPr>
          <p:cNvPr id="13" name="TextBox 12"/>
          <p:cNvSpPr txBox="1"/>
          <p:nvPr/>
        </p:nvSpPr>
        <p:spPr>
          <a:xfrm>
            <a:off x="5581994" y="1155442"/>
            <a:ext cx="3459226" cy="400110"/>
          </a:xfrm>
          <a:prstGeom prst="rect">
            <a:avLst/>
          </a:prstGeom>
          <a:noFill/>
        </p:spPr>
        <p:txBody>
          <a:bodyPr wrap="square" rtlCol="0">
            <a:spAutoFit/>
          </a:bodyPr>
          <a:lstStyle/>
          <a:p>
            <a:pPr algn="ctr"/>
            <a:r>
              <a:rPr lang="en-US" sz="2000" i="1" dirty="0">
                <a:solidFill>
                  <a:srgbClr val="595959"/>
                </a:solidFill>
                <a:latin typeface="Tw Cen MT"/>
                <a:cs typeface="Tw Cen MT"/>
              </a:rPr>
              <a:t>- </a:t>
            </a:r>
            <a:r>
              <a:rPr lang="zh-TW" altLang="en-US" sz="2000" i="1" dirty="0">
                <a:solidFill>
                  <a:srgbClr val="595959"/>
                </a:solidFill>
                <a:latin typeface="PMingLiU" panose="02020500000000000000" pitchFamily="18" charset="-120"/>
                <a:ea typeface="PMingLiU" panose="02020500000000000000" pitchFamily="18" charset="-120"/>
                <a:cs typeface="Tw Cen MT"/>
              </a:rPr>
              <a:t>新竹市分會 </a:t>
            </a:r>
            <a:r>
              <a:rPr lang="en-US" sz="2000" i="1" dirty="0">
                <a:solidFill>
                  <a:srgbClr val="595959"/>
                </a:solidFill>
                <a:latin typeface="PMingLiU" panose="02020500000000000000" pitchFamily="18" charset="-120"/>
                <a:ea typeface="PMingLiU" panose="02020500000000000000" pitchFamily="18" charset="-120"/>
                <a:cs typeface="Tw Cen MT"/>
              </a:rPr>
              <a:t>(</a:t>
            </a:r>
            <a:r>
              <a:rPr lang="zh-TW" altLang="en-US" sz="2000" i="1" dirty="0">
                <a:solidFill>
                  <a:srgbClr val="595959"/>
                </a:solidFill>
                <a:latin typeface="PMingLiU" panose="02020500000000000000" pitchFamily="18" charset="-120"/>
                <a:ea typeface="PMingLiU" panose="02020500000000000000" pitchFamily="18" charset="-120"/>
                <a:cs typeface="Tw Cen MT"/>
              </a:rPr>
              <a:t>台灣專區</a:t>
            </a:r>
            <a:r>
              <a:rPr lang="en-US" sz="2000" i="1" dirty="0">
                <a:solidFill>
                  <a:srgbClr val="595959"/>
                </a:solidFill>
                <a:latin typeface="PMingLiU" panose="02020500000000000000" pitchFamily="18" charset="-120"/>
                <a:ea typeface="PMingLiU" panose="02020500000000000000" pitchFamily="18" charset="-120"/>
                <a:cs typeface="Tw Cen MT"/>
              </a:rPr>
              <a:t>)</a:t>
            </a:r>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7055" b="23473"/>
          <a:stretch/>
        </p:blipFill>
        <p:spPr>
          <a:xfrm>
            <a:off x="5077974" y="4237066"/>
            <a:ext cx="4123615" cy="2148563"/>
          </a:xfrm>
          <a:prstGeom prst="rect">
            <a:avLst/>
          </a:prstGeom>
          <a:ln>
            <a:noFill/>
          </a:ln>
          <a:effectLst>
            <a:softEdge rad="112500"/>
          </a:effectLst>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3714" t="8527" r="5125" b="8491"/>
          <a:stretch/>
        </p:blipFill>
        <p:spPr>
          <a:xfrm>
            <a:off x="5077974" y="1551955"/>
            <a:ext cx="3963246" cy="2479815"/>
          </a:xfrm>
          <a:prstGeom prst="rect">
            <a:avLst/>
          </a:prstGeom>
          <a:ln>
            <a:noFill/>
          </a:ln>
          <a:effectLst>
            <a:softEdge rad="112500"/>
          </a:effectLst>
        </p:spPr>
      </p:pic>
      <p:sp>
        <p:nvSpPr>
          <p:cNvPr id="10" name="TextBox 9"/>
          <p:cNvSpPr txBox="1"/>
          <p:nvPr/>
        </p:nvSpPr>
        <p:spPr>
          <a:xfrm>
            <a:off x="702564" y="5674564"/>
            <a:ext cx="1546986" cy="400110"/>
          </a:xfrm>
          <a:prstGeom prst="rect">
            <a:avLst/>
          </a:prstGeom>
          <a:noFill/>
        </p:spPr>
        <p:txBody>
          <a:bodyPr wrap="square" rtlCol="0">
            <a:spAutoFit/>
          </a:bodyPr>
          <a:lstStyle/>
          <a:p>
            <a:r>
              <a:rPr lang="en-US" sz="2000" i="1" dirty="0">
                <a:solidFill>
                  <a:srgbClr val="595959"/>
                </a:solidFill>
                <a:latin typeface="Tw Cen MT"/>
                <a:cs typeface="Tw Cen MT"/>
              </a:rPr>
              <a:t>     -</a:t>
            </a:r>
            <a:r>
              <a:rPr lang="zh-TW" altLang="en-US" sz="2000" i="1" dirty="0">
                <a:solidFill>
                  <a:srgbClr val="595959"/>
                </a:solidFill>
              </a:rPr>
              <a:t>艾麗莎</a:t>
            </a:r>
            <a:endParaRPr lang="en-US" sz="2000" i="1" dirty="0">
              <a:solidFill>
                <a:srgbClr val="595959"/>
              </a:solidFill>
              <a:latin typeface="Tw Cen MT"/>
              <a:cs typeface="Tw Cen MT"/>
            </a:endParaRPr>
          </a:p>
        </p:txBody>
      </p:sp>
      <p:sp>
        <p:nvSpPr>
          <p:cNvPr id="7" name="Rectangle 6"/>
          <p:cNvSpPr/>
          <p:nvPr/>
        </p:nvSpPr>
        <p:spPr>
          <a:xfrm>
            <a:off x="3008924" y="4415489"/>
            <a:ext cx="1210588" cy="400110"/>
          </a:xfrm>
          <a:prstGeom prst="rect">
            <a:avLst/>
          </a:prstGeom>
        </p:spPr>
        <p:txBody>
          <a:bodyPr wrap="none">
            <a:spAutoFit/>
          </a:bodyPr>
          <a:lstStyle/>
          <a:p>
            <a:r>
              <a:rPr lang="zh-TW" altLang="en-US" sz="2000" i="1" dirty="0">
                <a:solidFill>
                  <a:srgbClr val="595959"/>
                </a:solidFill>
                <a:latin typeface="Tw Cen MT"/>
                <a:cs typeface="Tw Cen MT"/>
              </a:rPr>
              <a:t>瓦倫蒂娜</a:t>
            </a:r>
            <a:endParaRPr lang="en-US" sz="2000" dirty="0"/>
          </a:p>
        </p:txBody>
      </p:sp>
    </p:spTree>
    <p:extLst>
      <p:ext uri="{BB962C8B-B14F-4D97-AF65-F5344CB8AC3E}">
        <p14:creationId xmlns:p14="http://schemas.microsoft.com/office/powerpoint/2010/main" val="2238917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39732" y="1963224"/>
            <a:ext cx="4504267" cy="2584554"/>
          </a:xfrm>
          <a:prstGeom prst="rect">
            <a:avLst/>
          </a:prstGeom>
          <a:noFill/>
        </p:spPr>
        <p:txBody>
          <a:bodyPr wrap="square" rtlCol="0">
            <a:spAutoFit/>
          </a:bodyPr>
          <a:lstStyle/>
          <a:p>
            <a:pPr>
              <a:lnSpc>
                <a:spcPct val="105000"/>
              </a:lnSpc>
              <a:spcAft>
                <a:spcPts val="600"/>
              </a:spcAft>
            </a:pPr>
            <a:r>
              <a:rPr lang="zh-TW" altLang="en-US" sz="2400" b="1" dirty="0">
                <a:solidFill>
                  <a:srgbClr val="993E76"/>
                </a:solidFill>
                <a:latin typeface="+mn-ea"/>
              </a:rPr>
              <a:t>時候到了</a:t>
            </a:r>
            <a:r>
              <a:rPr lang="en-US" altLang="zh-TW" sz="2400" b="1" dirty="0">
                <a:solidFill>
                  <a:srgbClr val="993E76"/>
                </a:solidFill>
                <a:latin typeface="+mn-ea"/>
              </a:rPr>
              <a:t>!</a:t>
            </a:r>
            <a:r>
              <a:rPr lang="zh-TW" altLang="en-US" sz="2400" b="1" dirty="0">
                <a:solidFill>
                  <a:srgbClr val="993E76"/>
                </a:solidFill>
                <a:latin typeface="+mn-ea"/>
              </a:rPr>
              <a:t> 迷你高爾夫球錦標賽</a:t>
            </a:r>
            <a:endParaRPr lang="en-US" sz="1200" b="1" dirty="0">
              <a:solidFill>
                <a:srgbClr val="993E76"/>
              </a:solidFill>
              <a:latin typeface="+mn-ea"/>
            </a:endParaRPr>
          </a:p>
          <a:p>
            <a:pPr marL="285750" indent="-285750">
              <a:lnSpc>
                <a:spcPct val="105000"/>
              </a:lnSpc>
              <a:buFont typeface="Wingdings" panose="05000000000000000000" pitchFamily="2" charset="2"/>
              <a:buChar char="§"/>
            </a:pPr>
            <a:r>
              <a:rPr lang="zh-TW" altLang="en-US" sz="2300" dirty="0">
                <a:solidFill>
                  <a:srgbClr val="595959"/>
                </a:solidFill>
                <a:latin typeface="Tw Cen MT" panose="020B0602020104020603" pitchFamily="34" charset="0"/>
              </a:rPr>
              <a:t>超過 </a:t>
            </a:r>
            <a:r>
              <a:rPr lang="en-US" sz="2300" dirty="0">
                <a:solidFill>
                  <a:srgbClr val="595959"/>
                </a:solidFill>
                <a:latin typeface="Tw Cen MT" panose="020B0602020104020603" pitchFamily="34" charset="0"/>
              </a:rPr>
              <a:t>100 </a:t>
            </a:r>
            <a:r>
              <a:rPr lang="zh-TW" altLang="en-US" sz="2300" dirty="0">
                <a:solidFill>
                  <a:srgbClr val="595959"/>
                </a:solidFill>
                <a:latin typeface="Tw Cen MT" panose="020B0602020104020603" pitchFamily="34" charset="0"/>
              </a:rPr>
              <a:t>人參加</a:t>
            </a:r>
            <a:endParaRPr lang="en-US" sz="2300" dirty="0">
              <a:solidFill>
                <a:srgbClr val="595959"/>
              </a:solidFill>
              <a:latin typeface="Tw Cen MT" panose="020B0602020104020603" pitchFamily="34" charset="0"/>
            </a:endParaRPr>
          </a:p>
          <a:p>
            <a:pPr marL="285750" indent="-285750">
              <a:lnSpc>
                <a:spcPct val="105000"/>
              </a:lnSpc>
              <a:buFont typeface="Wingdings" panose="05000000000000000000" pitchFamily="2" charset="2"/>
              <a:buChar char="§"/>
            </a:pPr>
            <a:r>
              <a:rPr lang="zh-TW" altLang="en-US" sz="2300" dirty="0">
                <a:solidFill>
                  <a:srgbClr val="595959"/>
                </a:solidFill>
                <a:latin typeface="Tw Cen MT" panose="020B0602020104020603" pitchFamily="34" charset="0"/>
              </a:rPr>
              <a:t>與當地企業合</a:t>
            </a:r>
            <a:r>
              <a:rPr lang="zh-TW" altLang="en-US" sz="2300" dirty="0">
                <a:solidFill>
                  <a:srgbClr val="595959"/>
                </a:solidFill>
                <a:latin typeface="+mn-ea"/>
              </a:rPr>
              <a:t>作</a:t>
            </a:r>
            <a:r>
              <a:rPr lang="en-US" altLang="zh-TW" sz="2300" dirty="0">
                <a:solidFill>
                  <a:srgbClr val="595959"/>
                </a:solidFill>
                <a:latin typeface="+mn-ea"/>
              </a:rPr>
              <a:t>, </a:t>
            </a:r>
            <a:r>
              <a:rPr lang="zh-TW" altLang="en-US" sz="2300" dirty="0">
                <a:solidFill>
                  <a:srgbClr val="595959"/>
                </a:solidFill>
                <a:latin typeface="+mn-ea"/>
              </a:rPr>
              <a:t>舉辦</a:t>
            </a:r>
            <a:r>
              <a:rPr lang="zh-TW" altLang="en-US" sz="2300" dirty="0">
                <a:solidFill>
                  <a:srgbClr val="595959"/>
                </a:solidFill>
                <a:latin typeface="Tw Cen MT" panose="020B0602020104020603" pitchFamily="34" charset="0"/>
              </a:rPr>
              <a:t>超過</a:t>
            </a:r>
            <a:r>
              <a:rPr lang="en-US" sz="2300" dirty="0">
                <a:solidFill>
                  <a:srgbClr val="595959"/>
                </a:solidFill>
                <a:latin typeface="Tw Cen MT" panose="020B0602020104020603" pitchFamily="34" charset="0"/>
              </a:rPr>
              <a:t> 20</a:t>
            </a:r>
            <a:r>
              <a:rPr lang="zh-TW" altLang="en-US" sz="2300" dirty="0">
                <a:solidFill>
                  <a:srgbClr val="595959"/>
                </a:solidFill>
                <a:latin typeface="Tw Cen MT" panose="020B0602020104020603" pitchFamily="34" charset="0"/>
              </a:rPr>
              <a:t>個抽獎項目</a:t>
            </a:r>
            <a:endParaRPr lang="en-US" altLang="zh-TW" sz="2300" dirty="0">
              <a:solidFill>
                <a:srgbClr val="595959"/>
              </a:solidFill>
              <a:latin typeface="Tw Cen MT" panose="020B0602020104020603" pitchFamily="34" charset="0"/>
            </a:endParaRPr>
          </a:p>
          <a:p>
            <a:pPr marL="285750" indent="-285750">
              <a:lnSpc>
                <a:spcPct val="105000"/>
              </a:lnSpc>
              <a:buFont typeface="Wingdings" panose="05000000000000000000" pitchFamily="2" charset="2"/>
              <a:buChar char="§"/>
            </a:pPr>
            <a:r>
              <a:rPr lang="zh-TW" altLang="en-US" sz="2300" dirty="0">
                <a:solidFill>
                  <a:srgbClr val="595959"/>
                </a:solidFill>
                <a:latin typeface="Tw Cen MT" panose="020B0602020104020603" pitchFamily="34" charset="0"/>
              </a:rPr>
              <a:t>募得淨額總計 </a:t>
            </a:r>
            <a:r>
              <a:rPr lang="en-US" altLang="zh-TW" sz="2300" dirty="0">
                <a:solidFill>
                  <a:srgbClr val="595959"/>
                </a:solidFill>
                <a:latin typeface="Tw Cen MT" panose="020B0602020104020603" pitchFamily="34" charset="0"/>
              </a:rPr>
              <a:t>$4,200</a:t>
            </a:r>
            <a:r>
              <a:rPr lang="zh-TW" altLang="en-US" sz="2300" dirty="0">
                <a:solidFill>
                  <a:srgbClr val="595959"/>
                </a:solidFill>
                <a:latin typeface="Tw Cen MT" panose="020B0602020104020603" pitchFamily="34" charset="0"/>
              </a:rPr>
              <a:t>美元</a:t>
            </a:r>
            <a:r>
              <a:rPr lang="en-US" sz="2300" dirty="0">
                <a:solidFill>
                  <a:srgbClr val="595959"/>
                </a:solidFill>
                <a:latin typeface="Tw Cen MT" panose="020B0602020104020603" pitchFamily="34" charset="0"/>
              </a:rPr>
              <a:t> </a:t>
            </a:r>
          </a:p>
          <a:p>
            <a:pPr marL="285750" indent="-285750">
              <a:lnSpc>
                <a:spcPct val="105000"/>
              </a:lnSpc>
              <a:buFont typeface="Wingdings" panose="05000000000000000000" pitchFamily="2" charset="2"/>
              <a:buChar char="§"/>
            </a:pPr>
            <a:r>
              <a:rPr lang="zh-TW" altLang="en-US" sz="2300" dirty="0">
                <a:solidFill>
                  <a:srgbClr val="595959"/>
                </a:solidFill>
                <a:latin typeface="Tw Cen MT" panose="020B0602020104020603" pitchFamily="34" charset="0"/>
              </a:rPr>
              <a:t>通過「分會捐贈」捐獻 </a:t>
            </a:r>
            <a:r>
              <a:rPr lang="en-US" altLang="zh-TW" sz="2300" dirty="0">
                <a:solidFill>
                  <a:srgbClr val="595959"/>
                </a:solidFill>
                <a:latin typeface="Tw Cen MT" panose="020B0602020104020603" pitchFamily="34" charset="0"/>
              </a:rPr>
              <a:t>10%</a:t>
            </a:r>
            <a:r>
              <a:rPr lang="en-US" sz="2300" dirty="0">
                <a:solidFill>
                  <a:srgbClr val="595959"/>
                </a:solidFill>
                <a:latin typeface="Tw Cen MT" panose="020B0602020104020603" pitchFamily="34" charset="0"/>
              </a:rPr>
              <a:t> </a:t>
            </a:r>
          </a:p>
          <a:p>
            <a:endParaRPr lang="en-US" sz="1100" dirty="0"/>
          </a:p>
        </p:txBody>
      </p:sp>
      <p:grpSp>
        <p:nvGrpSpPr>
          <p:cNvPr id="4" name="Group 3"/>
          <p:cNvGrpSpPr/>
          <p:nvPr/>
        </p:nvGrpSpPr>
        <p:grpSpPr>
          <a:xfrm>
            <a:off x="234910" y="1880926"/>
            <a:ext cx="4404823" cy="3605474"/>
            <a:chOff x="380439" y="2538335"/>
            <a:chExt cx="4455269" cy="3890812"/>
          </a:xfrm>
        </p:grpSpPr>
        <p:pic>
          <p:nvPicPr>
            <p:cNvPr id="1028" name="Picture 4" descr="Image may contain: one or more people and people stand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056"/>
            <a:stretch/>
          </p:blipFill>
          <p:spPr bwMode="auto">
            <a:xfrm>
              <a:off x="380439" y="2538335"/>
              <a:ext cx="2105026" cy="17407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Image may contain: 12 people, people smiling, people standing, people sitting, child and outdoo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246" r="9267"/>
            <a:stretch/>
          </p:blipFill>
          <p:spPr bwMode="auto">
            <a:xfrm>
              <a:off x="2406833" y="4044593"/>
              <a:ext cx="2428875" cy="23845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3" name="Picture 9" descr="Image may contain: 1 person, smiling, standing and outdo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54483" y="2543757"/>
              <a:ext cx="2481225" cy="16569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Image may contain: indoo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1351"/>
            <a:stretch/>
          </p:blipFill>
          <p:spPr bwMode="auto">
            <a:xfrm>
              <a:off x="399349" y="4044593"/>
              <a:ext cx="2067206" cy="23602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20" name="Title 2"/>
          <p:cNvSpPr>
            <a:spLocks noGrp="1"/>
          </p:cNvSpPr>
          <p:nvPr>
            <p:ph type="title"/>
          </p:nvPr>
        </p:nvSpPr>
        <p:spPr/>
        <p:txBody>
          <a:bodyPr/>
          <a:lstStyle/>
          <a:p>
            <a:r>
              <a:rPr lang="zh-TW" altLang="en-US" dirty="0"/>
              <a:t>分會捐贈的影響力</a:t>
            </a:r>
            <a:endParaRPr lang="en-US" dirty="0"/>
          </a:p>
        </p:txBody>
      </p:sp>
      <p:sp>
        <p:nvSpPr>
          <p:cNvPr id="2" name="Rectangle 1"/>
          <p:cNvSpPr/>
          <p:nvPr/>
        </p:nvSpPr>
        <p:spPr>
          <a:xfrm>
            <a:off x="1771329" y="1205148"/>
            <a:ext cx="5532284" cy="523220"/>
          </a:xfrm>
          <a:prstGeom prst="rect">
            <a:avLst/>
          </a:prstGeom>
        </p:spPr>
        <p:txBody>
          <a:bodyPr wrap="none">
            <a:spAutoFit/>
          </a:bodyPr>
          <a:lstStyle/>
          <a:p>
            <a:r>
              <a:rPr lang="zh-TW" altLang="en-US" sz="2800" b="1" dirty="0">
                <a:solidFill>
                  <a:srgbClr val="198897"/>
                </a:solidFill>
                <a:latin typeface="+mj-ea"/>
                <a:ea typeface="+mj-ea"/>
              </a:rPr>
              <a:t>加州米遜山谷分會 </a:t>
            </a:r>
            <a:r>
              <a:rPr lang="en-US" sz="2800" b="1" dirty="0">
                <a:solidFill>
                  <a:srgbClr val="198897"/>
                </a:solidFill>
                <a:latin typeface="PMingLiU" panose="02020500000000000000" pitchFamily="18" charset="-120"/>
                <a:ea typeface="PMingLiU" panose="02020500000000000000" pitchFamily="18" charset="-120"/>
              </a:rPr>
              <a:t>(</a:t>
            </a:r>
            <a:r>
              <a:rPr lang="zh-TW" altLang="en-US" sz="2800" b="1" dirty="0">
                <a:solidFill>
                  <a:srgbClr val="198897"/>
                </a:solidFill>
                <a:latin typeface="+mj-ea"/>
                <a:ea typeface="+mj-ea"/>
              </a:rPr>
              <a:t>沙漠海岸專區</a:t>
            </a:r>
            <a:r>
              <a:rPr lang="en-US" sz="2800" b="1" dirty="0">
                <a:solidFill>
                  <a:srgbClr val="198897"/>
                </a:solidFill>
                <a:latin typeface="PMingLiU" panose="02020500000000000000" pitchFamily="18" charset="-120"/>
                <a:ea typeface="PMingLiU" panose="02020500000000000000" pitchFamily="18" charset="-120"/>
              </a:rPr>
              <a:t>)</a:t>
            </a:r>
          </a:p>
        </p:txBody>
      </p:sp>
      <p:sp>
        <p:nvSpPr>
          <p:cNvPr id="10" name="TextBox 9"/>
          <p:cNvSpPr txBox="1"/>
          <p:nvPr/>
        </p:nvSpPr>
        <p:spPr>
          <a:xfrm>
            <a:off x="253606" y="5447156"/>
            <a:ext cx="4386127" cy="477054"/>
          </a:xfrm>
          <a:prstGeom prst="rect">
            <a:avLst/>
          </a:prstGeom>
          <a:noFill/>
        </p:spPr>
        <p:txBody>
          <a:bodyPr wrap="square" rtlCol="0">
            <a:spAutoFit/>
          </a:bodyPr>
          <a:lstStyle/>
          <a:p>
            <a:pPr algn="ctr"/>
            <a:r>
              <a:rPr lang="en-US" sz="1400" dirty="0">
                <a:solidFill>
                  <a:srgbClr val="595959"/>
                </a:solidFill>
                <a:latin typeface="Tw Cen MT" panose="020B0602020104020603" pitchFamily="34" charset="0"/>
              </a:rPr>
              <a:t>* </a:t>
            </a:r>
            <a:r>
              <a:rPr lang="zh-TW" altLang="en-US" sz="1400" dirty="0">
                <a:solidFill>
                  <a:srgbClr val="595959"/>
                </a:solidFill>
                <a:latin typeface="Tw Cen MT" panose="020B0602020104020603" pitchFamily="34" charset="0"/>
              </a:rPr>
              <a:t>照片來自米遜山谷分會臉書網頁</a:t>
            </a:r>
            <a:endParaRPr lang="en-US" sz="1400" dirty="0">
              <a:solidFill>
                <a:srgbClr val="595959"/>
              </a:solidFill>
              <a:latin typeface="Tw Cen MT" panose="020B0602020104020603" pitchFamily="34" charset="0"/>
            </a:endParaRPr>
          </a:p>
          <a:p>
            <a:pPr algn="ctr"/>
            <a:endParaRPr lang="en-US" sz="1050" dirty="0"/>
          </a:p>
        </p:txBody>
      </p:sp>
    </p:spTree>
    <p:extLst>
      <p:ext uri="{BB962C8B-B14F-4D97-AF65-F5344CB8AC3E}">
        <p14:creationId xmlns:p14="http://schemas.microsoft.com/office/powerpoint/2010/main" val="2852252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945991" y="3855867"/>
            <a:ext cx="2270257" cy="707886"/>
          </a:xfrm>
          <a:prstGeom prst="rect">
            <a:avLst/>
          </a:prstGeom>
          <a:noFill/>
        </p:spPr>
        <p:txBody>
          <a:bodyPr wrap="square" rtlCol="0">
            <a:spAutoFit/>
          </a:bodyPr>
          <a:lstStyle/>
          <a:p>
            <a:r>
              <a:rPr lang="en-US" sz="2000" dirty="0">
                <a:solidFill>
                  <a:schemeClr val="bg1"/>
                </a:solidFill>
                <a:latin typeface="Tw Cen MT" panose="020B0602020104020603" pitchFamily="34" charset="0"/>
              </a:rPr>
              <a:t>Ana Caren, Mexico,</a:t>
            </a:r>
          </a:p>
          <a:p>
            <a:r>
              <a:rPr lang="en-US" sz="2000" dirty="0">
                <a:solidFill>
                  <a:schemeClr val="bg1"/>
                </a:solidFill>
                <a:latin typeface="Tw Cen MT" panose="020B0602020104020603" pitchFamily="34" charset="0"/>
              </a:rPr>
              <a:t>2018</a:t>
            </a:r>
          </a:p>
        </p:txBody>
      </p:sp>
      <p:sp>
        <p:nvSpPr>
          <p:cNvPr id="9" name="Title 1"/>
          <p:cNvSpPr>
            <a:spLocks noGrp="1"/>
          </p:cNvSpPr>
          <p:nvPr>
            <p:ph type="title"/>
          </p:nvPr>
        </p:nvSpPr>
        <p:spPr/>
        <p:txBody>
          <a:bodyPr>
            <a:normAutofit/>
          </a:bodyPr>
          <a:lstStyle/>
          <a:p>
            <a:r>
              <a:rPr lang="zh-TW" altLang="en-US" dirty="0">
                <a:latin typeface="Tw Cen MT" panose="020B0602020104020603" pitchFamily="34" charset="0"/>
              </a:rPr>
              <a:t>捐款如何支持我們的夢想活動 </a:t>
            </a:r>
            <a:r>
              <a:rPr lang="en-US" dirty="0">
                <a:latin typeface="Tw Cen MT" panose="020B0602020104020603" pitchFamily="34" charset="0"/>
              </a:rPr>
              <a:t> </a:t>
            </a:r>
          </a:p>
        </p:txBody>
      </p:sp>
      <p:sp>
        <p:nvSpPr>
          <p:cNvPr id="20" name="Content Placeholder 6"/>
          <p:cNvSpPr txBox="1">
            <a:spLocks/>
          </p:cNvSpPr>
          <p:nvPr/>
        </p:nvSpPr>
        <p:spPr>
          <a:xfrm>
            <a:off x="332385" y="1536700"/>
            <a:ext cx="8479230" cy="4648200"/>
          </a:xfrm>
          <a:prstGeom prst="rect">
            <a:avLst/>
          </a:prstGeom>
          <a:noFill/>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lvl="0" indent="-514350">
              <a:lnSpc>
                <a:spcPct val="110000"/>
              </a:lnSpc>
              <a:spcBef>
                <a:spcPts val="1800"/>
              </a:spcBef>
              <a:buFont typeface="Wingdings" panose="05000000000000000000" pitchFamily="2" charset="2"/>
              <a:buChar char="v"/>
              <a:defRPr/>
            </a:pPr>
            <a:r>
              <a:rPr lang="zh-TW" altLang="en-US" sz="2800" dirty="0">
                <a:solidFill>
                  <a:srgbClr val="595959"/>
                </a:solidFill>
                <a:latin typeface="+mn-ea"/>
              </a:rPr>
              <a:t>「實現你的夢想獎」</a:t>
            </a:r>
            <a:r>
              <a:rPr lang="en-US" altLang="zh-TW" sz="2800" dirty="0">
                <a:solidFill>
                  <a:srgbClr val="595959"/>
                </a:solidFill>
                <a:latin typeface="+mn-ea"/>
              </a:rPr>
              <a:t>(</a:t>
            </a:r>
            <a:r>
              <a:rPr lang="zh-TW" altLang="en-US" sz="2800" dirty="0">
                <a:solidFill>
                  <a:srgbClr val="595959"/>
                </a:solidFill>
                <a:latin typeface="+mn-ea"/>
              </a:rPr>
              <a:t>專區和聯盟層級</a:t>
            </a:r>
            <a:r>
              <a:rPr lang="en-US" altLang="zh-TW" sz="2800" dirty="0">
                <a:solidFill>
                  <a:srgbClr val="595959"/>
                </a:solidFill>
                <a:latin typeface="+mn-ea"/>
              </a:rPr>
              <a:t>) (</a:t>
            </a:r>
            <a:r>
              <a:rPr lang="zh-TW" altLang="en-US" sz="2800" dirty="0">
                <a:solidFill>
                  <a:srgbClr val="595959"/>
                </a:solidFill>
                <a:latin typeface="+mn-ea"/>
              </a:rPr>
              <a:t>每個獎項</a:t>
            </a:r>
            <a:r>
              <a:rPr lang="en-US" altLang="zh-TW" sz="2800" dirty="0">
                <a:solidFill>
                  <a:srgbClr val="595959"/>
                </a:solidFill>
                <a:latin typeface="Tw Cen MT" panose="020B0602020104020603" pitchFamily="34" charset="0"/>
              </a:rPr>
              <a:t>$3,000 </a:t>
            </a:r>
            <a:r>
              <a:rPr lang="zh-TW" altLang="en-US" sz="2800" dirty="0">
                <a:solidFill>
                  <a:srgbClr val="595959"/>
                </a:solidFill>
                <a:latin typeface="Tw Cen MT" panose="020B0602020104020603" pitchFamily="34" charset="0"/>
              </a:rPr>
              <a:t>至 </a:t>
            </a:r>
            <a:r>
              <a:rPr lang="en-US" altLang="zh-TW" sz="2800" dirty="0">
                <a:solidFill>
                  <a:srgbClr val="595959"/>
                </a:solidFill>
                <a:latin typeface="Tw Cen MT" panose="020B0602020104020603" pitchFamily="34" charset="0"/>
              </a:rPr>
              <a:t>$10,000 </a:t>
            </a:r>
            <a:r>
              <a:rPr lang="zh-TW" altLang="en-US" sz="2800" dirty="0">
                <a:solidFill>
                  <a:srgbClr val="595959"/>
                </a:solidFill>
                <a:latin typeface="+mn-ea"/>
              </a:rPr>
              <a:t>美元</a:t>
            </a:r>
            <a:r>
              <a:rPr lang="en-US" altLang="zh-TW" sz="2800" dirty="0">
                <a:solidFill>
                  <a:srgbClr val="595959"/>
                </a:solidFill>
                <a:latin typeface="+mn-ea"/>
              </a:rPr>
              <a:t>)</a:t>
            </a:r>
          </a:p>
          <a:p>
            <a:pPr marL="514350" lvl="0" indent="-514350">
              <a:lnSpc>
                <a:spcPct val="110000"/>
              </a:lnSpc>
              <a:spcBef>
                <a:spcPts val="1800"/>
              </a:spcBef>
              <a:buFont typeface="Wingdings" panose="05000000000000000000" pitchFamily="2" charset="2"/>
              <a:buChar char="v"/>
              <a:defRPr/>
            </a:pPr>
            <a:r>
              <a:rPr lang="zh-TW" altLang="en-US" sz="2800" dirty="0">
                <a:solidFill>
                  <a:srgbClr val="595959"/>
                </a:solidFill>
                <a:latin typeface="Tw Cen MT" panose="020B0602020104020603" pitchFamily="34" charset="0"/>
              </a:rPr>
              <a:t>經由「蘭馨會分會專款」提供給「夢想它</a:t>
            </a:r>
            <a:r>
              <a:rPr lang="en-US" altLang="zh-TW" sz="2800" dirty="0">
                <a:solidFill>
                  <a:srgbClr val="595959"/>
                </a:solidFill>
                <a:latin typeface="+mn-ea"/>
              </a:rPr>
              <a:t>, </a:t>
            </a:r>
            <a:r>
              <a:rPr lang="zh-TW" altLang="en-US" sz="2800" dirty="0">
                <a:solidFill>
                  <a:srgbClr val="595959"/>
                </a:solidFill>
                <a:latin typeface="Tw Cen MT" panose="020B0602020104020603" pitchFamily="34" charset="0"/>
              </a:rPr>
              <a:t>實現它」活動</a:t>
            </a:r>
            <a:r>
              <a:rPr lang="zh-TW" altLang="en-US" sz="2800" dirty="0">
                <a:solidFill>
                  <a:srgbClr val="595959"/>
                </a:solidFill>
                <a:latin typeface="+mn-ea"/>
              </a:rPr>
              <a:t>及當地的分會專案 </a:t>
            </a:r>
            <a:r>
              <a:rPr lang="en-US" altLang="zh-TW" sz="2800" dirty="0">
                <a:solidFill>
                  <a:srgbClr val="595959"/>
                </a:solidFill>
                <a:latin typeface="+mn-ea"/>
              </a:rPr>
              <a:t>(</a:t>
            </a:r>
            <a:r>
              <a:rPr lang="zh-TW" altLang="en-US" sz="2800" dirty="0">
                <a:solidFill>
                  <a:srgbClr val="595959"/>
                </a:solidFill>
                <a:latin typeface="+mn-ea"/>
              </a:rPr>
              <a:t>每個專案最高</a:t>
            </a:r>
            <a:r>
              <a:rPr lang="en-US" altLang="zh-TW" sz="2800" dirty="0">
                <a:solidFill>
                  <a:srgbClr val="595959"/>
                </a:solidFill>
                <a:latin typeface="Tw Cen MT" panose="020B0602020104020603" pitchFamily="34" charset="0"/>
              </a:rPr>
              <a:t>$5,000 </a:t>
            </a:r>
            <a:r>
              <a:rPr lang="zh-TW" altLang="en-US" sz="2800" dirty="0">
                <a:solidFill>
                  <a:srgbClr val="595959"/>
                </a:solidFill>
                <a:latin typeface="+mn-ea"/>
              </a:rPr>
              <a:t>美元</a:t>
            </a:r>
            <a:r>
              <a:rPr lang="en-US" altLang="zh-TW" sz="2800" dirty="0">
                <a:solidFill>
                  <a:srgbClr val="595959"/>
                </a:solidFill>
                <a:latin typeface="+mn-ea"/>
              </a:rPr>
              <a:t>)</a:t>
            </a:r>
          </a:p>
          <a:p>
            <a:pPr marL="514350" lvl="0" indent="-514350">
              <a:lnSpc>
                <a:spcPct val="110000"/>
              </a:lnSpc>
              <a:spcBef>
                <a:spcPts val="1800"/>
              </a:spcBef>
              <a:buFont typeface="Wingdings" panose="05000000000000000000" pitchFamily="2" charset="2"/>
              <a:buChar char="v"/>
              <a:defRPr/>
            </a:pPr>
            <a:r>
              <a:rPr lang="zh-TW" altLang="en-US" sz="2800" dirty="0">
                <a:solidFill>
                  <a:srgbClr val="595959"/>
                </a:solidFill>
                <a:latin typeface="Tw Cen MT" panose="020B0602020104020603" pitchFamily="34" charset="0"/>
              </a:rPr>
              <a:t>提供 </a:t>
            </a:r>
            <a:r>
              <a:rPr lang="en-US" altLang="zh-TW" sz="2800" dirty="0">
                <a:solidFill>
                  <a:srgbClr val="595959"/>
                </a:solidFill>
                <a:latin typeface="Tw Cen MT" panose="020B0602020104020603" pitchFamily="34" charset="0"/>
              </a:rPr>
              <a:t>$1,000 </a:t>
            </a:r>
            <a:r>
              <a:rPr lang="zh-TW" altLang="en-US" sz="2800" dirty="0">
                <a:solidFill>
                  <a:srgbClr val="595959"/>
                </a:solidFill>
                <a:latin typeface="Tw Cen MT" panose="020B0602020104020603" pitchFamily="34" charset="0"/>
              </a:rPr>
              <a:t>美元給予新成立的分會以頒發當地的「實現你的夢想獎」</a:t>
            </a:r>
          </a:p>
        </p:txBody>
      </p:sp>
    </p:spTree>
    <p:extLst>
      <p:ext uri="{BB962C8B-B14F-4D97-AF65-F5344CB8AC3E}">
        <p14:creationId xmlns:p14="http://schemas.microsoft.com/office/powerpoint/2010/main" val="3002530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zh-TW" altLang="en-US" dirty="0">
                <a:latin typeface="Tw Cen MT" panose="020B0602020104020603" pitchFamily="34" charset="0"/>
              </a:rPr>
              <a:t>投資於婦女與女孩</a:t>
            </a:r>
            <a:endParaRPr lang="en-US" dirty="0">
              <a:latin typeface="Tw Cen MT" panose="020B0602020104020603"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0163" y="3040063"/>
            <a:ext cx="2927696" cy="1285997"/>
          </a:xfrm>
          <a:prstGeom prst="rect">
            <a:avLst/>
          </a:prstGeom>
        </p:spPr>
      </p:pic>
      <p:sp>
        <p:nvSpPr>
          <p:cNvPr id="14" name="TextBox 13"/>
          <p:cNvSpPr txBox="1"/>
          <p:nvPr/>
        </p:nvSpPr>
        <p:spPr>
          <a:xfrm>
            <a:off x="1617785" y="2426039"/>
            <a:ext cx="2457342" cy="523220"/>
          </a:xfrm>
          <a:prstGeom prst="rect">
            <a:avLst/>
          </a:prstGeom>
          <a:noFill/>
        </p:spPr>
        <p:txBody>
          <a:bodyPr wrap="square" rtlCol="0">
            <a:spAutoFit/>
          </a:bodyPr>
          <a:lstStyle/>
          <a:p>
            <a:pPr algn="ctr"/>
            <a:r>
              <a:rPr lang="zh-TW" altLang="en-US" sz="2800" b="1" dirty="0">
                <a:solidFill>
                  <a:srgbClr val="198897"/>
                </a:solidFill>
              </a:rPr>
              <a:t>每月 </a:t>
            </a:r>
            <a:r>
              <a:rPr lang="en-US" altLang="zh-TW" sz="2800" b="1" dirty="0">
                <a:solidFill>
                  <a:srgbClr val="198897"/>
                </a:solidFill>
              </a:rPr>
              <a:t>$50 </a:t>
            </a:r>
            <a:r>
              <a:rPr lang="zh-TW" altLang="en-US" sz="2800" b="1" dirty="0">
                <a:solidFill>
                  <a:srgbClr val="198897"/>
                </a:solidFill>
              </a:rPr>
              <a:t>美元</a:t>
            </a:r>
            <a:endParaRPr lang="en-US" sz="2800" b="1" dirty="0">
              <a:solidFill>
                <a:srgbClr val="198897"/>
              </a:solidFill>
            </a:endParaRPr>
          </a:p>
        </p:txBody>
      </p:sp>
      <p:sp>
        <p:nvSpPr>
          <p:cNvPr id="8" name="TextBox 7"/>
          <p:cNvSpPr txBox="1"/>
          <p:nvPr/>
        </p:nvSpPr>
        <p:spPr>
          <a:xfrm>
            <a:off x="0" y="4922492"/>
            <a:ext cx="9144000" cy="1175706"/>
          </a:xfrm>
          <a:prstGeom prst="rect">
            <a:avLst/>
          </a:prstGeom>
          <a:noFill/>
        </p:spPr>
        <p:txBody>
          <a:bodyPr wrap="square" rtlCol="0">
            <a:spAutoFit/>
          </a:bodyPr>
          <a:lstStyle/>
          <a:p>
            <a:pPr lvl="1" algn="ctr">
              <a:spcBef>
                <a:spcPct val="20000"/>
              </a:spcBef>
            </a:pPr>
            <a:r>
              <a:rPr lang="zh-TW" altLang="en-US" sz="3200" dirty="0">
                <a:solidFill>
                  <a:srgbClr val="AE3169"/>
                </a:solidFill>
                <a:latin typeface="Tw Cen MT"/>
                <a:cs typeface="Tw Cen MT"/>
              </a:rPr>
              <a:t>我們相信婦女與女孩改變世界的力量</a:t>
            </a:r>
            <a:r>
              <a:rPr lang="en-US" altLang="zh-TW" sz="3200" dirty="0">
                <a:solidFill>
                  <a:srgbClr val="AE3169"/>
                </a:solidFill>
                <a:latin typeface="Tw Cen MT"/>
                <a:cs typeface="Tw Cen MT"/>
              </a:rPr>
              <a:t>—</a:t>
            </a:r>
          </a:p>
          <a:p>
            <a:pPr lvl="1" algn="ctr">
              <a:spcBef>
                <a:spcPct val="20000"/>
              </a:spcBef>
            </a:pPr>
            <a:r>
              <a:rPr lang="zh-TW" altLang="en-US" sz="3200" b="1" dirty="0">
                <a:solidFill>
                  <a:srgbClr val="AE3169"/>
                </a:solidFill>
                <a:latin typeface="+mn-ea"/>
                <a:cs typeface="Tw Cen MT"/>
              </a:rPr>
              <a:t>你相信嗎</a:t>
            </a:r>
            <a:r>
              <a:rPr lang="en-US" altLang="zh-TW" sz="3200" dirty="0">
                <a:solidFill>
                  <a:srgbClr val="AE3169"/>
                </a:solidFill>
                <a:latin typeface="+mn-ea"/>
                <a:cs typeface="Tw Cen MT"/>
              </a:rPr>
              <a:t>?</a:t>
            </a:r>
            <a:endParaRPr lang="en-US" sz="3200" dirty="0">
              <a:solidFill>
                <a:srgbClr val="AE3169"/>
              </a:solidFill>
              <a:latin typeface="+mn-ea"/>
              <a:cs typeface="Tw Cen MT"/>
            </a:endParaRPr>
          </a:p>
        </p:txBody>
      </p:sp>
      <p:sp>
        <p:nvSpPr>
          <p:cNvPr id="15" name="TextBox 14"/>
          <p:cNvSpPr txBox="1"/>
          <p:nvPr/>
        </p:nvSpPr>
        <p:spPr>
          <a:xfrm>
            <a:off x="72852" y="1336490"/>
            <a:ext cx="8998295" cy="632009"/>
          </a:xfrm>
          <a:prstGeom prst="rect">
            <a:avLst/>
          </a:prstGeom>
          <a:noFill/>
        </p:spPr>
        <p:txBody>
          <a:bodyPr wrap="square" rtlCol="0">
            <a:noAutofit/>
          </a:bodyPr>
          <a:lstStyle/>
          <a:p>
            <a:pPr lvl="1" algn="ctr">
              <a:spcBef>
                <a:spcPct val="20000"/>
              </a:spcBef>
            </a:pPr>
            <a:r>
              <a:rPr lang="zh-TW" altLang="en-US" sz="2800" dirty="0">
                <a:solidFill>
                  <a:srgbClr val="595959"/>
                </a:solidFill>
                <a:latin typeface="+mj-ea"/>
                <a:ea typeface="+mj-ea"/>
                <a:cs typeface="Tw Cen MT"/>
              </a:rPr>
              <a:t>今天就成爲一名「蘭馨會觀星者」</a:t>
            </a:r>
            <a:r>
              <a:rPr lang="en-US" altLang="zh-TW" sz="2800" dirty="0">
                <a:solidFill>
                  <a:srgbClr val="595959"/>
                </a:solidFill>
                <a:latin typeface="+mj-ea"/>
                <a:ea typeface="+mj-ea"/>
                <a:cs typeface="Tw Cen MT"/>
              </a:rPr>
              <a:t>!</a:t>
            </a:r>
            <a:endParaRPr lang="en-US" sz="3200" dirty="0">
              <a:solidFill>
                <a:srgbClr val="595959"/>
              </a:solidFill>
              <a:latin typeface="+mj-ea"/>
              <a:ea typeface="+mj-ea"/>
              <a:cs typeface="Tw Cen MT"/>
            </a:endParaRPr>
          </a:p>
        </p:txBody>
      </p:sp>
      <p:sp>
        <p:nvSpPr>
          <p:cNvPr id="16" name="TextBox 15"/>
          <p:cNvSpPr txBox="1"/>
          <p:nvPr/>
        </p:nvSpPr>
        <p:spPr>
          <a:xfrm>
            <a:off x="4630163" y="2423362"/>
            <a:ext cx="2927696" cy="523220"/>
          </a:xfrm>
          <a:prstGeom prst="rect">
            <a:avLst/>
          </a:prstGeom>
          <a:noFill/>
        </p:spPr>
        <p:txBody>
          <a:bodyPr wrap="square" rtlCol="0">
            <a:spAutoFit/>
          </a:bodyPr>
          <a:lstStyle/>
          <a:p>
            <a:pPr algn="ctr"/>
            <a:r>
              <a:rPr lang="zh-TW" altLang="en-US" sz="2800" b="1" dirty="0">
                <a:solidFill>
                  <a:srgbClr val="198897"/>
                </a:solidFill>
              </a:rPr>
              <a:t>每月 </a:t>
            </a:r>
            <a:r>
              <a:rPr lang="en-US" altLang="zh-TW" sz="2800" b="1" dirty="0">
                <a:solidFill>
                  <a:srgbClr val="198897"/>
                </a:solidFill>
              </a:rPr>
              <a:t>$20 </a:t>
            </a:r>
            <a:r>
              <a:rPr lang="zh-TW" altLang="en-US" sz="2800" b="1" dirty="0">
                <a:solidFill>
                  <a:srgbClr val="198897"/>
                </a:solidFill>
              </a:rPr>
              <a:t>美元</a:t>
            </a:r>
            <a:endParaRPr lang="en-US" sz="2800" b="1" dirty="0">
              <a:solidFill>
                <a:srgbClr val="198897"/>
              </a:solidFill>
            </a:endParaRPr>
          </a:p>
        </p:txBody>
      </p:sp>
      <p:pic>
        <p:nvPicPr>
          <p:cNvPr id="2" name="Picture 1">
            <a:extLst>
              <a:ext uri="{FF2B5EF4-FFF2-40B4-BE49-F238E27FC236}">
                <a16:creationId xmlns:a16="http://schemas.microsoft.com/office/drawing/2014/main" id="{CF0C3871-5008-491F-998B-806E43741B4E}"/>
              </a:ext>
            </a:extLst>
          </p:cNvPr>
          <p:cNvPicPr>
            <a:picLocks noChangeAspect="1"/>
          </p:cNvPicPr>
          <p:nvPr/>
        </p:nvPicPr>
        <p:blipFill>
          <a:blip r:embed="rId4"/>
          <a:stretch>
            <a:fillRect/>
          </a:stretch>
        </p:blipFill>
        <p:spPr>
          <a:xfrm>
            <a:off x="2170181" y="3102405"/>
            <a:ext cx="1352550" cy="1304925"/>
          </a:xfrm>
          <a:prstGeom prst="rect">
            <a:avLst/>
          </a:prstGeom>
        </p:spPr>
      </p:pic>
    </p:spTree>
    <p:extLst>
      <p:ext uri="{BB962C8B-B14F-4D97-AF65-F5344CB8AC3E}">
        <p14:creationId xmlns:p14="http://schemas.microsoft.com/office/powerpoint/2010/main" val="583228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a:spLocks noGrp="1"/>
          </p:cNvSpPr>
          <p:nvPr>
            <p:ph idx="1"/>
          </p:nvPr>
        </p:nvSpPr>
        <p:spPr>
          <a:xfrm>
            <a:off x="3822065" y="1435100"/>
            <a:ext cx="4864735" cy="4599839"/>
          </a:xfrm>
          <a:prstGeom prst="rect">
            <a:avLst/>
          </a:prstGeom>
        </p:spPr>
        <p:txBody>
          <a:bodyPr>
            <a:noAutofit/>
          </a:bodyPr>
          <a:lstStyle/>
          <a:p>
            <a:pPr marL="0" indent="0">
              <a:buNone/>
            </a:pPr>
            <a:r>
              <a:rPr lang="en-US" sz="2800" dirty="0">
                <a:solidFill>
                  <a:srgbClr val="595959"/>
                </a:solidFill>
              </a:rPr>
              <a:t>SIA </a:t>
            </a:r>
            <a:r>
              <a:rPr lang="zh-TW" altLang="en-US" sz="2800" dirty="0">
                <a:solidFill>
                  <a:srgbClr val="595959"/>
                </a:solidFill>
                <a:latin typeface="+mn-ea"/>
              </a:rPr>
              <a:t>網頁</a:t>
            </a:r>
            <a:r>
              <a:rPr lang="en-US" sz="2800" dirty="0">
                <a:solidFill>
                  <a:srgbClr val="595959"/>
                </a:solidFill>
                <a:latin typeface="+mn-ea"/>
              </a:rPr>
              <a:t>:</a:t>
            </a:r>
            <a:r>
              <a:rPr lang="en-US" sz="2800" dirty="0">
                <a:solidFill>
                  <a:srgbClr val="595959"/>
                </a:solidFill>
              </a:rPr>
              <a:t> </a:t>
            </a:r>
            <a:r>
              <a:rPr lang="en-US" sz="2800" dirty="0">
                <a:hlinkClick r:id="rId3"/>
              </a:rPr>
              <a:t>www.soroptimist.org</a:t>
            </a:r>
            <a:r>
              <a:rPr lang="en-US" sz="2800" dirty="0"/>
              <a:t> </a:t>
            </a:r>
          </a:p>
          <a:p>
            <a:endParaRPr lang="en-US" altLang="zh-TW" sz="2800" dirty="0"/>
          </a:p>
          <a:p>
            <a:r>
              <a:rPr lang="zh-TW" altLang="en-US" sz="2800" dirty="0"/>
              <a:t>安琪兒</a:t>
            </a:r>
            <a:r>
              <a:rPr lang="zh-TW" altLang="en-US" sz="2800" dirty="0">
                <a:sym typeface="Wingdings 2"/>
              </a:rPr>
              <a:t></a:t>
            </a:r>
            <a:r>
              <a:rPr lang="zh-TW" altLang="en-US" sz="2800" dirty="0"/>
              <a:t>塞拉諾 </a:t>
            </a:r>
            <a:r>
              <a:rPr lang="en-US" altLang="zh-TW" sz="2800" dirty="0"/>
              <a:t>(</a:t>
            </a:r>
            <a:r>
              <a:rPr lang="en-US" sz="2800" dirty="0"/>
              <a:t>Angel Serrano) </a:t>
            </a:r>
            <a:r>
              <a:rPr lang="zh-TW" altLang="en-US" sz="2800" dirty="0"/>
              <a:t>發展部主任</a:t>
            </a:r>
            <a:r>
              <a:rPr lang="en-US" sz="2800" dirty="0">
                <a:hlinkClick r:id="rId4"/>
              </a:rPr>
              <a:t>angel@soroptimist.org</a:t>
            </a:r>
            <a:r>
              <a:rPr lang="en-US" sz="2800" dirty="0"/>
              <a:t> </a:t>
            </a:r>
          </a:p>
          <a:p>
            <a:pPr marL="0" indent="0">
              <a:buNone/>
            </a:pPr>
            <a:endParaRPr lang="en-US" sz="2800" i="1" dirty="0">
              <a:solidFill>
                <a:srgbClr val="595959"/>
              </a:solidFill>
            </a:endParaRPr>
          </a:p>
          <a:p>
            <a:r>
              <a:rPr lang="zh-TW" altLang="en-US" sz="2800" i="1" dirty="0"/>
              <a:t> 請隨時與我們在 </a:t>
            </a:r>
            <a:r>
              <a:rPr lang="en-US" altLang="zh-TW" sz="2800" i="1" dirty="0"/>
              <a:t>SIA </a:t>
            </a:r>
            <a:r>
              <a:rPr lang="zh-TW" altLang="en-US" sz="2800" i="1" dirty="0"/>
              <a:t>總部的基金發展部門職員聯繫</a:t>
            </a:r>
            <a:br>
              <a:rPr lang="en-US" sz="2800" i="1" dirty="0">
                <a:solidFill>
                  <a:srgbClr val="595959"/>
                </a:solidFill>
              </a:rPr>
            </a:br>
            <a:r>
              <a:rPr lang="en-US" sz="2800" u="sng" dirty="0">
                <a:solidFill>
                  <a:schemeClr val="tx1"/>
                </a:solidFill>
                <a:hlinkClick r:id="rId5"/>
              </a:rPr>
              <a:t>development@soroptimist.org</a:t>
            </a:r>
            <a:endParaRPr lang="en-US" sz="2800" i="1" dirty="0">
              <a:solidFill>
                <a:srgbClr val="595959"/>
              </a:solidFill>
            </a:endParaRPr>
          </a:p>
        </p:txBody>
      </p:sp>
      <p:sp>
        <p:nvSpPr>
          <p:cNvPr id="3" name="Title 2"/>
          <p:cNvSpPr>
            <a:spLocks noGrp="1"/>
          </p:cNvSpPr>
          <p:nvPr>
            <p:ph type="title"/>
          </p:nvPr>
        </p:nvSpPr>
        <p:spPr/>
        <p:txBody>
          <a:bodyPr/>
          <a:lstStyle/>
          <a:p>
            <a:r>
              <a:rPr lang="zh-TW" altLang="en-US" dirty="0"/>
              <a:t>謝謝你</a:t>
            </a:r>
            <a:endParaRPr lang="en-US" dirty="0"/>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10282" t="2773" r="13803" b="12335"/>
          <a:stretch/>
        </p:blipFill>
        <p:spPr>
          <a:xfrm rot="21115157">
            <a:off x="200503" y="1371600"/>
            <a:ext cx="1934308" cy="2989385"/>
          </a:xfrm>
          <a:prstGeom prst="rect">
            <a:avLst/>
          </a:prstGeom>
          <a:ln>
            <a:noFill/>
          </a:ln>
          <a:effectLst>
            <a:softEdge rad="112500"/>
          </a:effectLst>
        </p:spPr>
      </p:pic>
      <p:pic>
        <p:nvPicPr>
          <p:cNvPr id="5" name="Picture 4"/>
          <p:cNvPicPr>
            <a:picLocks noChangeAspect="1"/>
          </p:cNvPicPr>
          <p:nvPr/>
        </p:nvPicPr>
        <p:blipFill rotWithShape="1">
          <a:blip r:embed="rId7">
            <a:extLst>
              <a:ext uri="{28A0092B-C50C-407E-A947-70E740481C1C}">
                <a14:useLocalDpi xmlns:a14="http://schemas.microsoft.com/office/drawing/2010/main" val="0"/>
              </a:ext>
            </a:extLst>
          </a:blip>
          <a:srcRect l="773" t="6184" r="13673" b="13816"/>
          <a:stretch/>
        </p:blipFill>
        <p:spPr>
          <a:xfrm rot="722909">
            <a:off x="1354191" y="3470086"/>
            <a:ext cx="1947726" cy="2598774"/>
          </a:xfrm>
          <a:prstGeom prst="rect">
            <a:avLst/>
          </a:prstGeom>
          <a:ln>
            <a:noFill/>
          </a:ln>
          <a:effectLst>
            <a:softEdge rad="112500"/>
          </a:effectLst>
        </p:spPr>
      </p:pic>
    </p:spTree>
    <p:extLst>
      <p:ext uri="{BB962C8B-B14F-4D97-AF65-F5344CB8AC3E}">
        <p14:creationId xmlns:p14="http://schemas.microsoft.com/office/powerpoint/2010/main" val="1385044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17715</TotalTime>
  <Words>1857</Words>
  <Application>Microsoft Office PowerPoint</Application>
  <PresentationFormat>On-screen Show (4:3)</PresentationFormat>
  <Paragraphs>90</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PMingLiU</vt:lpstr>
      <vt:lpstr>PMingLiU</vt:lpstr>
      <vt:lpstr>Arial</vt:lpstr>
      <vt:lpstr>Calibri</vt:lpstr>
      <vt:lpstr>Candara</vt:lpstr>
      <vt:lpstr>Tw Cen MT</vt:lpstr>
      <vt:lpstr>Wingdings</vt:lpstr>
      <vt:lpstr>Office Theme</vt:lpstr>
      <vt:lpstr>PowerPoint Presentation</vt:lpstr>
      <vt:lpstr>內容概述</vt:lpstr>
      <vt:lpstr>我們的全球影響力</vt:lpstr>
      <vt:lpstr>分會捐贈的影響力</vt:lpstr>
      <vt:lpstr>捐款如何支持我們的夢想活動  </vt:lpstr>
      <vt:lpstr>投資於婦女與女孩</vt:lpstr>
      <vt:lpstr>謝謝你</vt:lpstr>
    </vt:vector>
  </TitlesOfParts>
  <Company>Soroptimist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Puterbaugh</dc:creator>
  <cp:lastModifiedBy>Angel Serrano</cp:lastModifiedBy>
  <cp:revision>332</cp:revision>
  <cp:lastPrinted>2020-01-03T19:38:05Z</cp:lastPrinted>
  <dcterms:created xsi:type="dcterms:W3CDTF">2018-01-29T15:20:01Z</dcterms:created>
  <dcterms:modified xsi:type="dcterms:W3CDTF">2020-04-08T19:56:17Z</dcterms:modified>
</cp:coreProperties>
</file>