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rlene Friedman" initials="" lastIdx="4" clrIdx="0"/>
  <p:cmAuthor id="1" name="Jessica Puterbaugh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897"/>
    <a:srgbClr val="993E76"/>
    <a:srgbClr val="A74975"/>
    <a:srgbClr val="773975"/>
    <a:srgbClr val="AE3169"/>
    <a:srgbClr val="A531A6"/>
    <a:srgbClr val="595959"/>
    <a:srgbClr val="79A7B4"/>
    <a:srgbClr val="712B84"/>
    <a:srgbClr val="F7C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5" autoAdjust="0"/>
    <p:restoredTop sz="71186" autoAdjust="0"/>
  </p:normalViewPr>
  <p:slideViewPr>
    <p:cSldViewPr snapToGrid="0" snapToObjects="1">
      <p:cViewPr>
        <p:scale>
          <a:sx n="66" d="100"/>
          <a:sy n="66" d="100"/>
        </p:scale>
        <p:origin x="-242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8265A-3EAB-E547-A3D4-CF42397409CF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82943-3861-1F44-A1C5-80923817F6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99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roptimist.org/for-clubs-and-members/federation-information/recognition-and-branding-tools/index.html" TargetMode="External"/><Relationship Id="rId4" Type="http://schemas.openxmlformats.org/officeDocument/2006/relationships/hyperlink" Target="https://www.soroptimist.org/for-clubs-and-members/program-resources/index.html" TargetMode="External"/><Relationship Id="rId5" Type="http://schemas.openxmlformats.org/officeDocument/2006/relationships/hyperlink" Target="https://www.soroptimist.org/for-clubs-and-members/for-clubs/index.htm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Relationship Id="rId3" Type="http://schemas.openxmlformats.org/officeDocument/2006/relationships/hyperlink" Target="mailto:siahq@soroptimist.or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b="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noProof="0" dirty="0" smtClean="0"/>
              <a:t>Olá Soroptimistas! Sou </a:t>
            </a:r>
            <a:r>
              <a:rPr lang="pt-BR" noProof="0" dirty="0" err="1" smtClean="0"/>
              <a:t>Kamali</a:t>
            </a:r>
            <a:r>
              <a:rPr lang="pt-BR" noProof="0" dirty="0" smtClean="0"/>
              <a:t> Brooks, diretora associada de comunicações da SIA.</a:t>
            </a:r>
          </a:p>
          <a:p>
            <a:endParaRPr lang="pt-BR" noProof="0" dirty="0" smtClean="0"/>
          </a:p>
          <a:p>
            <a:r>
              <a:rPr lang="pt-BR" noProof="0" dirty="0" smtClean="0"/>
              <a:t>Espero que vocês e suas família estejam</a:t>
            </a:r>
            <a:r>
              <a:rPr lang="pt-BR" baseline="0" noProof="0" dirty="0" smtClean="0"/>
              <a:t> </a:t>
            </a:r>
            <a:r>
              <a:rPr lang="pt-BR" noProof="0" dirty="0" smtClean="0"/>
              <a:t>seguras em suas casa. Reconheço que o cancelamento ou adiamento das conferências da sua região foi decepcionante, mas quero assegurar</a:t>
            </a:r>
            <a:r>
              <a:rPr lang="pt-BR" baseline="0" noProof="0" dirty="0" smtClean="0"/>
              <a:t> </a:t>
            </a:r>
            <a:r>
              <a:rPr lang="pt-BR" noProof="0" dirty="0" smtClean="0"/>
              <a:t>que você tenha</a:t>
            </a:r>
            <a:r>
              <a:rPr lang="pt-BR" baseline="0" noProof="0" dirty="0" smtClean="0"/>
              <a:t> </a:t>
            </a:r>
            <a:r>
              <a:rPr lang="pt-BR" noProof="0" dirty="0" smtClean="0"/>
              <a:t> a oportunidade de acessar esses recursos. Esperamos que em breve todos possamos circular livremente e que você possa retomar as operações habituais do seu clube.</a:t>
            </a:r>
          </a:p>
          <a:p>
            <a:endParaRPr lang="pt-BR" noProof="0" dirty="0" smtClean="0"/>
          </a:p>
          <a:p>
            <a:r>
              <a:rPr lang="pt-BR" noProof="0" dirty="0" smtClean="0"/>
              <a:t>Esta apresentação de conscientização pública concentra-se em maneiras pelas quais o seu clube pode transformar alguns dos desafios que a SIA tem em aumentar o reconhecimento da marca em sucesso. Embora existam obstáculos, também  existem pequenas coisas que os clubes podem fazer para superar esses obstáculos e ajudar a aumentar o nosso reconhecimento.</a:t>
            </a:r>
            <a:endParaRPr lang="pt-B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30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perguntamos aos clubes e sócias o que elas mais querem na Soroptimista, a resposta frequente é: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mais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sócias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m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aior reconhecimento.</a:t>
            </a: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Isso certamente ajudaria nossa organização a ter sucesso em todos os níveis. A conscientização pública nos permite aumentar nosso impacto por meio de nossos programas, angariar fundos e atrair mais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sócias.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76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pt-BR" noProof="0" dirty="0" smtClean="0"/>
          </a:p>
          <a:p>
            <a:r>
              <a:rPr lang="pt-BR" noProof="0" dirty="0" smtClean="0"/>
              <a:t>No entanto, existem obstáculos que contribuem para o aumento</a:t>
            </a:r>
            <a:r>
              <a:rPr lang="pt-BR" baseline="0" noProof="0" dirty="0" smtClean="0"/>
              <a:t> de</a:t>
            </a:r>
            <a:r>
              <a:rPr lang="pt-BR" noProof="0" dirty="0" smtClean="0"/>
              <a:t> nosso reconhecimento.</a:t>
            </a:r>
          </a:p>
          <a:p>
            <a:endParaRPr lang="pt-BR" noProof="0" dirty="0" smtClean="0"/>
          </a:p>
          <a:p>
            <a:pPr marL="171450" indent="-171450">
              <a:buFont typeface="Arial"/>
              <a:buChar char="•"/>
            </a:pPr>
            <a:r>
              <a:rPr lang="pt-BR" noProof="0" dirty="0" smtClean="0"/>
              <a:t>Soroptimista é um nome difícil.</a:t>
            </a:r>
          </a:p>
          <a:p>
            <a:pPr marL="171450" indent="-171450">
              <a:buFont typeface="Arial"/>
              <a:buChar char="•"/>
            </a:pPr>
            <a:endParaRPr lang="pt-BR" noProof="0" dirty="0" smtClean="0"/>
          </a:p>
          <a:p>
            <a:pPr marL="171450" indent="-171450">
              <a:buFont typeface="Arial"/>
              <a:buChar char="•"/>
            </a:pPr>
            <a:r>
              <a:rPr lang="pt-BR" noProof="0" dirty="0" smtClean="0"/>
              <a:t>A</a:t>
            </a:r>
            <a:r>
              <a:rPr lang="pt-BR" baseline="0" noProof="0" dirty="0" smtClean="0"/>
              <a:t> n</a:t>
            </a:r>
            <a:r>
              <a:rPr lang="pt-BR" noProof="0" dirty="0" smtClean="0"/>
              <a:t>ossa promessa de marca como uma organização líder que ajuda mulheres e meninas a alcançar capacitação econômica</a:t>
            </a:r>
            <a:r>
              <a:rPr lang="pt-BR" baseline="0" noProof="0" dirty="0" smtClean="0"/>
              <a:t> através </a:t>
            </a:r>
            <a:r>
              <a:rPr lang="pt-BR" noProof="0" dirty="0" smtClean="0"/>
              <a:t>de nossos Programas  Sonho nem sempre está na vanguarda das atividades do clube.</a:t>
            </a:r>
          </a:p>
          <a:p>
            <a:pPr marL="0" indent="0">
              <a:buFont typeface="Arial"/>
              <a:buNone/>
            </a:pPr>
            <a:endParaRPr lang="pt-BR" noProof="0" dirty="0" smtClean="0"/>
          </a:p>
          <a:p>
            <a:pPr marL="171450" indent="-171450">
              <a:buFont typeface="Arial"/>
              <a:buChar char="•"/>
            </a:pPr>
            <a:r>
              <a:rPr lang="pt-BR" noProof="0" dirty="0" smtClean="0"/>
              <a:t>Temos uma identidade visual inconsistente.</a:t>
            </a:r>
            <a:endParaRPr lang="pt-B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5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 confusão em torno dos diferentes níveis da estrutura da Soroptimista entre clubes, regiões, federação e SI.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Somos uma organização relativamente pequena.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dirty="0" smtClean="0"/>
              <a:t>E é difícil conseguir atenção em um mercado de mídia extremamente lotado (tanto na mídia tradicional quanto na mídia digital). Imagine tentar chamar a atenção da mídia hoje, quando todo o foco da mídia está na crise do coronavírus. Seria muito difícil, se não impossível, a menos que seu clube estivesse fazendo algo relacionado ao coronavírus.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54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Mas, por outro lado, muitos fatores trabalham a nosso favor.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Nós estamos em existência por quase 100 anos! Em 2021 iremos comemorar o nosso aniversário de cem anos. Essa é uma grande conquista - uma da qual devemos nos orgulhar.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Apesar de Soroptimista ser um nome difícil, e de nosso reconhecimento global não ser o que gostaríamos, muitos de nossos clubes nos 21 países e territórios da SIA têm forte reconhecimento de nome em suas comunidades locais e são conhecidos por seu trabalho para capacitar mulheres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meninas. </a:t>
            </a: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487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Embora sermos uma organização relativamente pequena, a SIA tem milhares de sócias dedicadas que estão comprometidas com a nossa missão. Somente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ano passado, ajudamos 1.655 mulheres através dos </a:t>
            </a:r>
            <a:r>
              <a:rPr lang="pt-B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Prêmios Viva o Seu Sonho 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20.866 meninas através do </a:t>
            </a:r>
            <a:r>
              <a:rPr lang="pt-B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Sonhe, Realize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osso impacto é espantoso. E ISSO  definitivamente vale a pena promover!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6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Embora seja difícil entrar em um mercado de mídia extremamente lotado, especialmente em um grande mercado de mídia,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nós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como Soroptimistas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temos uma das melhores ferramentas de publicidade à nossa disposição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e isso é que eu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chamo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marketing 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boca a boca. As sócias são ótimas em falar sobre o quanto amam ser Soroptimistas e todo o maravilhoso impacto que estamos alcançando enquanto ajudamos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mulheres e meninas a se tornarem economicamente capacitadas.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4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 um pouco de esforço, nós todas podemos trabalhar juntas para construir nosso reconhecimento global e criar uma marca bem-sucedida. Veja como:</a:t>
            </a:r>
          </a:p>
          <a:p>
            <a:pPr lvl="0"/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 consistente com nossa identidade visual, incluindo nosso logotipo, cores, banners e bandeiras. Para construir uma marca forte, a imagem que apresentamos deve ser a mesma em todos os níveis da organização. Quer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você esteja criando um site, exibindo um banner em uma comunidade ou evento ou usando camisas Soroptimistas com o logotipo, por favor, use os recursos e diretrizes que a SIA fornece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website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página Reconhecimento e Marca.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Entregue e promova nossos Programas Sonho, os quais são unificadores da marca. A nossa missão é proporcionar a mulheres e meninas o acesso a educação e treinamento de que precisam para alcançar capacitação econômica.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i="1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Prêmios Viva o Seu Sonho</a:t>
            </a:r>
            <a:r>
              <a:rPr lang="pt-BR" sz="1200" i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o </a:t>
            </a:r>
            <a:r>
              <a:rPr lang="pt-BR" sz="1200" i="1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Sonhe, Realize</a:t>
            </a:r>
            <a:r>
              <a:rPr lang="pt-BR" sz="1200" i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 como fazemos isto. É importante ser os que dizemos ser, e fazer o que dizemos fazer, se quisermos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 conhecidas pelo impacto do nosso trabalho. Divulgando estes programas ajuda a ampliar o nosso alcance atraindo mais sócias e candidatas aos Programas Sonho; solicitando para aqueles que desejam causar impacto doando para uma boa causa; e nos fazermos conhecidas ao público. Todas estas atividades ajudam a aumentar nosso reconhecimento global.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 um clube sólido que oferece uma experiência exemplar para as associadas. Quando você se afilia a um clube Soroptimista, você se une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um grupo de mulheres da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comunidade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desejam ajudar as mulheres e meninas em sua comunidade a prosperar, obter oportunidades de educação, orientação e, por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fim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desbloquear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sua capacitação econômica. Criando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um ambiente divertido e significativo para as sócias assegura uma forte associação e nos da poder para ajudar mais mulheres e meninas. Isto, por sua vez,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leva a um aumento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 adesão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54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Trabalhando coletivamente e coerentemente nós podemos avançar a nossa missão, ampliar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nosso impacto e aumentar nosso reconhecimento global.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baseline="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Pense em quanto você ama a Soroptimista e em como é importante que nosso trabalho continue pelo menos por mais 100 anos. Nós temos programas maravilhosos para ajudar mulheres e meninas.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noProof="0" dirty="0" smtClean="0"/>
              <a:t>Todavia, nós precisamos do reconhecimento da marca para continuarmos aumentando</a:t>
            </a:r>
            <a:r>
              <a:rPr lang="pt-BR" baseline="0" noProof="0" dirty="0" smtClean="0"/>
              <a:t> a</a:t>
            </a:r>
            <a:r>
              <a:rPr lang="pt-BR" noProof="0" dirty="0" smtClean="0"/>
              <a:t> nossa associação e financiamento, a fim de apoiar ainda mais mulheres e meninas por meio de nossos programas</a:t>
            </a:r>
            <a:endParaRPr lang="pt-B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16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SIA fornece recursos para apoiar os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clubes e região em seus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esforços de publicidade, como também todas as ferramentas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melhorar a experiência das sócias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Estes incluem:</a:t>
            </a: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Recursos de Reconhecimento e Imagem de Marca: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://www.soroptimist.org/for-clubs-and-members/federation-information/recognition-and-branding-tools/index.html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Materiais de Publicidade para Programas Sonho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://www.soroptimist.org/for-clubs-and-members/program-resources/index.html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/>
              <a:buChar char="•"/>
            </a:pP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informação em como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Clube Sólido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https://www.soroptimist.org/for-clubs-and-members/for-clubs/index.html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37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pt-BR" noProof="0" dirty="0" smtClean="0"/>
              <a:t>Obrigada por ouvir e aprender mais sobre os desafios de reconhecimento da SIA e como superá-los. Continue em segurança e espero que em breve o seu clube possa retornar</a:t>
            </a:r>
            <a:r>
              <a:rPr lang="pt-BR" baseline="0" noProof="0" dirty="0" smtClean="0"/>
              <a:t> </a:t>
            </a:r>
            <a:r>
              <a:rPr lang="pt-BR" noProof="0" dirty="0" smtClean="0"/>
              <a:t> às suas atividades e voltar a promover a nossa maravilhosa organização. Se você tiver alguma dúvida, entre em contato com a coordenadora de conscientização pública de sua região. Se ainda não o fez, você pode encontrar as informações de contato dela no Diretório de Liderança, na seção “Para clubes e sócias” de</a:t>
            </a:r>
            <a:r>
              <a:rPr lang="pt-BR" baseline="0" noProof="0" dirty="0" smtClean="0"/>
              <a:t> nossa web</a:t>
            </a:r>
            <a:r>
              <a:rPr lang="pt-BR" noProof="0" dirty="0" smtClean="0"/>
              <a:t>site. Você também pode entrar em contato com a sede da SIA em </a:t>
            </a:r>
            <a:r>
              <a:rPr lang="pt-BR" sz="1200" u="sng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siahq@soroptimist.org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82943-3861-1F44-A1C5-80923817F65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17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67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86511A9-3439-EA45-BDA6-DC4EE1EC1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153" b="41446"/>
          <a:stretch/>
        </p:blipFill>
        <p:spPr>
          <a:xfrm>
            <a:off x="0" y="0"/>
            <a:ext cx="9144000" cy="11192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0139"/>
            <a:ext cx="8229600" cy="4525963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1pPr>
            <a:lvl2pPr marL="4572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2pPr>
            <a:lvl3pPr marL="9144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3pPr>
            <a:lvl4pPr marL="13716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4pPr>
            <a:lvl5pPr marL="18288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947" y="6392017"/>
            <a:ext cx="9142053" cy="478815"/>
          </a:xfrm>
          <a:prstGeom prst="rect">
            <a:avLst/>
          </a:prstGeom>
          <a:solidFill>
            <a:srgbClr val="1988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419631" y="6392018"/>
            <a:ext cx="35416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>
                <a:solidFill>
                  <a:schemeClr val="bg1"/>
                </a:solidFill>
                <a:latin typeface="Tw Cen MT"/>
                <a:cs typeface="Tw Cen MT"/>
              </a:rPr>
              <a:t>Region Conference 2020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12917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23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86511A9-3439-EA45-BDA6-DC4EE1EC1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153" b="41446"/>
          <a:stretch/>
        </p:blipFill>
        <p:spPr>
          <a:xfrm>
            <a:off x="0" y="0"/>
            <a:ext cx="9144000" cy="11192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0139"/>
            <a:ext cx="8229600" cy="4525963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1pPr>
            <a:lvl2pPr marL="4572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2pPr>
            <a:lvl3pPr marL="9144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3pPr>
            <a:lvl4pPr marL="13716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4pPr>
            <a:lvl5pPr marL="1828800" indent="0">
              <a:buNone/>
              <a:defRPr>
                <a:solidFill>
                  <a:srgbClr val="595959"/>
                </a:solidFill>
                <a:latin typeface="Tw Cen MT"/>
                <a:cs typeface="Tw Cen M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947" y="6392017"/>
            <a:ext cx="9208439" cy="478815"/>
          </a:xfrm>
          <a:prstGeom prst="rect">
            <a:avLst/>
          </a:prstGeom>
          <a:solidFill>
            <a:srgbClr val="1988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419631" y="6392018"/>
            <a:ext cx="35416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>
                <a:solidFill>
                  <a:schemeClr val="bg1"/>
                </a:solidFill>
                <a:latin typeface="Tw Cen MT"/>
                <a:cs typeface="Tw Cen MT"/>
              </a:rPr>
              <a:t>Region Conference 2020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12917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992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01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8CF2A11-2C6F-7C40-9E86-E7D0CB4AC9D6}"/>
              </a:ext>
            </a:extLst>
          </p:cNvPr>
          <p:cNvSpPr txBox="1">
            <a:spLocks/>
          </p:cNvSpPr>
          <p:nvPr userDrawn="1"/>
        </p:nvSpPr>
        <p:spPr>
          <a:xfrm>
            <a:off x="491366" y="0"/>
            <a:ext cx="8229600" cy="1119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Tw Cen MT"/>
                <a:ea typeface="+mj-ea"/>
                <a:cs typeface="Tw Cen M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793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7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72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4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583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9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62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8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09008-31FC-2D44-B527-B68135987C9B}" type="datetimeFigureOut">
              <a:rPr lang="en-US" smtClean="0"/>
              <a:t>4/3/20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AE112-4989-D74A-974D-13DE5220B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1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06384" y="2131693"/>
            <a:ext cx="4604839" cy="168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sz="4800" spc="50" dirty="0" smtClean="0">
                <a:solidFill>
                  <a:srgbClr val="773975"/>
                </a:solidFill>
                <a:latin typeface="Tw Cen MT"/>
                <a:cs typeface="Tw Cen MT"/>
              </a:rPr>
              <a:t>Transformando em Sucessos os Desafios de RP</a:t>
            </a:r>
            <a:endParaRPr lang="pt-BR" sz="4800" spc="50" dirty="0">
              <a:solidFill>
                <a:srgbClr val="773975"/>
              </a:solidFill>
              <a:latin typeface="Tw Cen MT"/>
              <a:cs typeface="Tw Cen M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310"/>
            <a:ext cx="857075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80000"/>
              </a:lnSpc>
            </a:pPr>
            <a:r>
              <a:rPr lang="pt-BR" sz="2800" dirty="0" smtClean="0">
                <a:solidFill>
                  <a:schemeClr val="bg1"/>
                </a:solidFill>
                <a:latin typeface="Tw Cen MT"/>
                <a:cs typeface="Tw Cen MT"/>
              </a:rPr>
              <a:t>CONFERÊNCIA REGIONAL 2020</a:t>
            </a:r>
            <a:endParaRPr lang="pt-BR" sz="2800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0C0EE78-633D-D145-A807-824C64F0309C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25620" t="23756" r="1706" b="28552"/>
          <a:stretch/>
        </p:blipFill>
        <p:spPr>
          <a:xfrm>
            <a:off x="777047" y="3799291"/>
            <a:ext cx="1873204" cy="1873204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4DBFAFE-67D8-2543-A7AD-D57542749B5E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6555" t="15531" r="21276" b="21840"/>
          <a:stretch/>
        </p:blipFill>
        <p:spPr>
          <a:xfrm>
            <a:off x="509033" y="1559233"/>
            <a:ext cx="2002673" cy="2001381"/>
          </a:xfrm>
          <a:prstGeom prst="ellipse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AD10E7C-E053-184F-95C3-232BBA1163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278" t="603" r="19637" b="35066"/>
          <a:stretch/>
        </p:blipFill>
        <p:spPr>
          <a:xfrm>
            <a:off x="2459611" y="2838586"/>
            <a:ext cx="1585666" cy="1587510"/>
          </a:xfrm>
          <a:prstGeom prst="ellipse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8411B520-2542-E040-8958-1F0205E2160E}"/>
              </a:ext>
            </a:extLst>
          </p:cNvPr>
          <p:cNvGrpSpPr/>
          <p:nvPr/>
        </p:nvGrpSpPr>
        <p:grpSpPr>
          <a:xfrm>
            <a:off x="5294234" y="4944592"/>
            <a:ext cx="2645586" cy="1121260"/>
            <a:chOff x="5180198" y="4912596"/>
            <a:chExt cx="2645586" cy="1121260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8CF61D28-E7BD-C046-AFDA-E7A60EA60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80198" y="4912596"/>
              <a:ext cx="1414570" cy="11212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="" xmlns:a16="http://schemas.microsoft.com/office/drawing/2014/main" id="{3341BB4A-AB23-8142-91D8-117F8EC58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4529" t="19767" r="19072" b="24242"/>
            <a:stretch/>
          </p:blipFill>
          <p:spPr>
            <a:xfrm>
              <a:off x="6761023" y="4976145"/>
              <a:ext cx="1064761" cy="1057711"/>
            </a:xfrm>
            <a:prstGeom prst="rect">
              <a:avLst/>
            </a:prstGeom>
          </p:spPr>
        </p:pic>
      </p:grp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B8D818A0-26FF-7C42-9EA9-1BA13EC633CD}"/>
              </a:ext>
            </a:extLst>
          </p:cNvPr>
          <p:cNvSpPr/>
          <p:nvPr/>
        </p:nvSpPr>
        <p:spPr>
          <a:xfrm>
            <a:off x="0" y="6176977"/>
            <a:ext cx="9153850" cy="687841"/>
          </a:xfrm>
          <a:prstGeom prst="rect">
            <a:avLst/>
          </a:prstGeom>
          <a:solidFill>
            <a:srgbClr val="1988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838113C-50B8-0543-BDCD-3624C4F204A3}"/>
              </a:ext>
            </a:extLst>
          </p:cNvPr>
          <p:cNvSpPr txBox="1"/>
          <p:nvPr/>
        </p:nvSpPr>
        <p:spPr>
          <a:xfrm>
            <a:off x="0" y="6274838"/>
            <a:ext cx="91341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sz="2800" b="1" kern="1700" spc="100" dirty="0">
                <a:solidFill>
                  <a:schemeClr val="bg1"/>
                </a:solidFill>
                <a:latin typeface="Tw Cen MT"/>
                <a:cs typeface="Tw Cen MT"/>
              </a:rPr>
              <a:t>Soroptimista Internacional das Américas </a:t>
            </a:r>
            <a:r>
              <a:rPr lang="pt-BR" sz="2800" b="1" kern="1700" spc="100" dirty="0" smtClean="0">
                <a:solidFill>
                  <a:schemeClr val="bg1"/>
                </a:solidFill>
                <a:latin typeface="Tw Cen MT"/>
                <a:cs typeface="Tw Cen MT"/>
              </a:rPr>
              <a:t>Inc.</a:t>
            </a:r>
            <a:r>
              <a:rPr lang="pt-BR" sz="2800" b="1" kern="1700" spc="100" dirty="0" smtClean="0">
                <a:solidFill>
                  <a:srgbClr val="198897"/>
                </a:solidFill>
                <a:latin typeface="Tw Cen MT"/>
                <a:cs typeface="Tw Cen MT"/>
              </a:rPr>
              <a:t>.</a:t>
            </a:r>
            <a:endParaRPr lang="pt-BR" sz="2800" b="1" kern="1700" spc="100" dirty="0">
              <a:solidFill>
                <a:srgbClr val="198897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14973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mage result for raise money">
            <a:extLst>
              <a:ext uri="{FF2B5EF4-FFF2-40B4-BE49-F238E27FC236}">
                <a16:creationId xmlns="" xmlns:a16="http://schemas.microsoft.com/office/drawing/2014/main" id="{0246C98A-C855-41C3-BF9C-DFCCB6712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549" y="2060508"/>
            <a:ext cx="4085602" cy="34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="" xmlns:a16="http://schemas.microsoft.com/office/drawing/2014/main" id="{71594CA6-B2A9-48C1-BAF1-42390BAA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noProof="0" dirty="0" smtClean="0"/>
              <a:t>Maior Reconhecimento da Marca</a:t>
            </a:r>
            <a:endParaRPr lang="pt-BR" noProof="0" dirty="0"/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AE2009E6-952F-4092-AC41-3F2FFA5AEF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3" y="2060508"/>
            <a:ext cx="2270654" cy="34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may contain: 3 people, people smiling, people standing and indoor">
            <a:extLst>
              <a:ext uri="{FF2B5EF4-FFF2-40B4-BE49-F238E27FC236}">
                <a16:creationId xmlns="" xmlns:a16="http://schemas.microsoft.com/office/drawing/2014/main" id="{C6599F00-AE42-4393-A47D-9901EC420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310" y="2060508"/>
            <a:ext cx="2549340" cy="339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34596D9-D6F0-4227-93F0-3C635C65C99A}"/>
              </a:ext>
            </a:extLst>
          </p:cNvPr>
          <p:cNvSpPr/>
          <p:nvPr/>
        </p:nvSpPr>
        <p:spPr>
          <a:xfrm>
            <a:off x="0" y="1289912"/>
            <a:ext cx="9137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198897"/>
                </a:solidFill>
              </a:rPr>
              <a:t>Ajudará Aumentar</a:t>
            </a:r>
            <a:endParaRPr lang="pt-BR" sz="3600" b="1" i="1" dirty="0">
              <a:solidFill>
                <a:srgbClr val="19889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AA88CA7-01DD-4EC0-AC4B-C915743E299E}"/>
              </a:ext>
            </a:extLst>
          </p:cNvPr>
          <p:cNvSpPr/>
          <p:nvPr/>
        </p:nvSpPr>
        <p:spPr>
          <a:xfrm>
            <a:off x="39133" y="5590755"/>
            <a:ext cx="2888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Impacto de Programa</a:t>
            </a:r>
            <a:endParaRPr lang="pt-BR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6D8E7BE-1C8C-4D0B-87B5-0C0C814D1507}"/>
              </a:ext>
            </a:extLst>
          </p:cNvPr>
          <p:cNvSpPr/>
          <p:nvPr/>
        </p:nvSpPr>
        <p:spPr>
          <a:xfrm>
            <a:off x="3688663" y="5550460"/>
            <a:ext cx="1249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Doações</a:t>
            </a:r>
            <a:endParaRPr lang="pt-BR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7790AA0-A129-4D9B-AE05-BFFC00618051}"/>
              </a:ext>
            </a:extLst>
          </p:cNvPr>
          <p:cNvSpPr/>
          <p:nvPr/>
        </p:nvSpPr>
        <p:spPr>
          <a:xfrm>
            <a:off x="6973377" y="5547016"/>
            <a:ext cx="1553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Associação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27047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A2586D1-3632-45C8-99A4-F0C62AE9F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7973"/>
            <a:ext cx="4114799" cy="4757894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Nome Difícil</a:t>
            </a:r>
            <a:br>
              <a:rPr lang="pt-BR" noProof="0" dirty="0" smtClean="0"/>
            </a:br>
            <a:endParaRPr lang="pt-BR" noProof="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A promessa da marca nem sempre está na vanguarda das atividades do clube</a:t>
            </a:r>
            <a:br>
              <a:rPr lang="pt-BR" noProof="0" dirty="0" smtClean="0"/>
            </a:br>
            <a:endParaRPr lang="pt-BR" noProof="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/>
              <a:t>I</a:t>
            </a:r>
            <a:r>
              <a:rPr lang="pt-BR" noProof="0" dirty="0" smtClean="0"/>
              <a:t>dentidade visual inconsistente</a:t>
            </a:r>
          </a:p>
          <a:p>
            <a:endParaRPr lang="pt-BR" noProof="0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Obstáculos Atuais</a:t>
            </a:r>
            <a:endParaRPr lang="pt-BR" noProof="0" dirty="0"/>
          </a:p>
        </p:txBody>
      </p:sp>
      <p:pic>
        <p:nvPicPr>
          <p:cNvPr id="2050" name="Picture 2" descr="Image result for obstacles">
            <a:extLst>
              <a:ext uri="{FF2B5EF4-FFF2-40B4-BE49-F238E27FC236}">
                <a16:creationId xmlns="" xmlns:a16="http://schemas.microsoft.com/office/drawing/2014/main" id="{86E49B86-5AAE-4037-A809-BCC8611D0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37222"/>
          <a:stretch/>
        </p:blipFill>
        <p:spPr bwMode="auto">
          <a:xfrm>
            <a:off x="5035109" y="1078370"/>
            <a:ext cx="4114800" cy="528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603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Obstáculos Atuais</a:t>
            </a:r>
            <a:endParaRPr lang="pt-BR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A2586D1-3632-45C8-99A4-F0C62AE9F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0" y="1369214"/>
            <a:ext cx="4639733" cy="4980782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Confusão</a:t>
            </a:r>
            <a:r>
              <a:rPr lang="pt-BR" baseline="0" noProof="0" dirty="0" smtClean="0"/>
              <a:t> em torno dos diferentes níveis da estrutura da Soroptimista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pt-BR" baseline="0" noProof="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Uma organização</a:t>
            </a:r>
            <a:r>
              <a:rPr lang="pt-BR" baseline="0" noProof="0" dirty="0" smtClean="0"/>
              <a:t> relativamente pequena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t-BR" noProof="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Dificuldade</a:t>
            </a:r>
            <a:r>
              <a:rPr lang="pt-BR" baseline="0" noProof="0" dirty="0" smtClean="0"/>
              <a:t> em ganhar</a:t>
            </a:r>
            <a:r>
              <a:rPr lang="pt-BR" noProof="0" dirty="0" smtClean="0"/>
              <a:t> atenção em um mercado de mídia extremamente lotado</a:t>
            </a:r>
          </a:p>
          <a:p>
            <a:endParaRPr lang="pt-BR" noProof="0" dirty="0"/>
          </a:p>
        </p:txBody>
      </p:sp>
      <p:pic>
        <p:nvPicPr>
          <p:cNvPr id="4098" name="Picture 2" descr="Image result for obstacles">
            <a:extLst>
              <a:ext uri="{FF2B5EF4-FFF2-40B4-BE49-F238E27FC236}">
                <a16:creationId xmlns="" xmlns:a16="http://schemas.microsoft.com/office/drawing/2014/main" id="{7BCEEF7F-4AC6-4BE8-BF35-FDCC4C3AF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7" r="21529"/>
          <a:stretch/>
        </p:blipFill>
        <p:spPr bwMode="auto">
          <a:xfrm>
            <a:off x="0" y="1117219"/>
            <a:ext cx="4267200" cy="525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58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Positivos</a:t>
            </a:r>
            <a:endParaRPr lang="pt-BR" noProof="0" dirty="0"/>
          </a:p>
        </p:txBody>
      </p:sp>
      <p:pic>
        <p:nvPicPr>
          <p:cNvPr id="3074" name="Picture 2" descr="Image result for obstacles">
            <a:extLst>
              <a:ext uri="{FF2B5EF4-FFF2-40B4-BE49-F238E27FC236}">
                <a16:creationId xmlns="" xmlns:a16="http://schemas.microsoft.com/office/drawing/2014/main" id="{4CF456F9-C680-48AD-A90F-D0FEACBAB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0"/>
          <a:stretch/>
        </p:blipFill>
        <p:spPr bwMode="auto">
          <a:xfrm>
            <a:off x="4410118" y="1074297"/>
            <a:ext cx="4733882" cy="53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4525821A-BC18-4615-98C7-6E1B8C3A2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840063"/>
            <a:ext cx="4114800" cy="4525963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500" noProof="0" dirty="0" smtClean="0"/>
              <a:t>100 de idade!</a:t>
            </a:r>
            <a:br>
              <a:rPr lang="pt-BR" sz="3500" noProof="0" dirty="0" smtClean="0"/>
            </a:br>
            <a:endParaRPr lang="pt-BR" sz="3500" noProof="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500" noProof="0" dirty="0" smtClean="0"/>
              <a:t>Embora o reconhecimento global geral seja baixo, muitos clubes têm um forte reconhecimento de nome em suas comunidades locais</a:t>
            </a:r>
            <a:r>
              <a:rPr lang="pt-BR" noProof="0" dirty="0" smtClean="0"/>
              <a:t/>
            </a:r>
            <a:br>
              <a:rPr lang="pt-BR" noProof="0" dirty="0" smtClean="0"/>
            </a:br>
            <a:endParaRPr lang="pt-BR" noProof="0" dirty="0" smtClean="0"/>
          </a:p>
          <a:p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3396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="" xmlns:a16="http://schemas.microsoft.com/office/drawing/2014/main" id="{7D6BD487-DAC4-43AD-B8BB-EEE6FE134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2"/>
          <a:stretch/>
        </p:blipFill>
        <p:spPr bwMode="auto">
          <a:xfrm>
            <a:off x="1" y="3012991"/>
            <a:ext cx="4571999" cy="339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D51B98C2-9574-4167-864E-A9D6F7597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r="4999"/>
          <a:stretch/>
        </p:blipFill>
        <p:spPr bwMode="auto">
          <a:xfrm>
            <a:off x="4572000" y="3012991"/>
            <a:ext cx="4571999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Positivos</a:t>
            </a:r>
            <a:endParaRPr lang="pt-BR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4525821A-BC18-4615-98C7-6E1B8C3A2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9388"/>
            <a:ext cx="9144000" cy="1664211"/>
          </a:xfrm>
        </p:spPr>
        <p:txBody>
          <a:bodyPr>
            <a:normAutofit fontScale="5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pt-BR" sz="8000" kern="1200" noProof="0" dirty="0" smtClean="0">
                <a:solidFill>
                  <a:srgbClr val="595959"/>
                </a:solidFill>
                <a:effectLst/>
              </a:rPr>
              <a:t>Uma associação dedicada que contribui para o nosso impressionante impacto</a:t>
            </a:r>
            <a:endParaRPr lang="pt-BR" sz="8000" noProof="0" dirty="0" smtClean="0">
              <a:effectLst/>
            </a:endParaRPr>
          </a:p>
          <a:p>
            <a:pPr lvl="0" algn="ctr"/>
            <a:endParaRPr lang="pt-BR" sz="5800" noProof="0" dirty="0" smtClean="0"/>
          </a:p>
          <a:p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88706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9173"/>
          </a:xfrm>
        </p:spPr>
        <p:txBody>
          <a:bodyPr/>
          <a:lstStyle/>
          <a:p>
            <a:r>
              <a:rPr lang="pt-BR" noProof="0" dirty="0" smtClean="0"/>
              <a:t>Positivos</a:t>
            </a:r>
            <a:endParaRPr lang="pt-BR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4525821A-BC18-4615-98C7-6E1B8C3A2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80787"/>
            <a:ext cx="3166534" cy="2212946"/>
          </a:xfrm>
        </p:spPr>
        <p:txBody>
          <a:bodyPr>
            <a:normAutofit/>
          </a:bodyPr>
          <a:lstStyle/>
          <a:p>
            <a:pPr lvl="0" algn="r"/>
            <a:r>
              <a:rPr lang="pt-BR" noProof="0" dirty="0" smtClean="0"/>
              <a:t>As sócias gostam de falar sobre a Soroptimista! </a:t>
            </a:r>
          </a:p>
          <a:p>
            <a:pPr lvl="0" algn="r"/>
            <a:endParaRPr lang="pt-BR" noProof="0" dirty="0"/>
          </a:p>
        </p:txBody>
      </p:sp>
      <p:pic>
        <p:nvPicPr>
          <p:cNvPr id="5126" name="Picture 6" descr="Image result for megaphone">
            <a:extLst>
              <a:ext uri="{FF2B5EF4-FFF2-40B4-BE49-F238E27FC236}">
                <a16:creationId xmlns="" xmlns:a16="http://schemas.microsoft.com/office/drawing/2014/main" id="{BD9E27C3-A27B-4824-A9AF-7ED63D965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0"/>
          <a:stretch/>
        </p:blipFill>
        <p:spPr bwMode="auto">
          <a:xfrm>
            <a:off x="3640666" y="1515453"/>
            <a:ext cx="5503334" cy="44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45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632DB72-018C-4770-870B-AFBA86092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408555" cy="1129173"/>
          </a:xfrm>
        </p:spPr>
        <p:txBody>
          <a:bodyPr>
            <a:normAutofit fontScale="90000"/>
          </a:bodyPr>
          <a:lstStyle/>
          <a:p>
            <a:pPr algn="l"/>
            <a:r>
              <a:rPr lang="pt-BR" noProof="0" dirty="0" smtClean="0"/>
              <a:t>Passos para Criar uma Marca Bem-sucedida</a:t>
            </a:r>
            <a:endParaRPr lang="pt-BR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4AC6180-8F42-4C0D-9EBC-0CF2CA7C7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156" y="1501018"/>
            <a:ext cx="4652844" cy="4525963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Identidade visual </a:t>
            </a:r>
            <a:r>
              <a:rPr lang="pt-BR" dirty="0" smtClean="0"/>
              <a:t>consistente</a:t>
            </a:r>
            <a:r>
              <a:rPr lang="pt-BR" noProof="0" dirty="0" smtClean="0"/>
              <a:t/>
            </a:r>
            <a:br>
              <a:rPr lang="pt-BR" noProof="0" dirty="0" smtClean="0"/>
            </a:br>
            <a:endParaRPr lang="pt-BR" noProof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Entregar e divulgar os Programas Sonho – unificadores da marca</a:t>
            </a:r>
          </a:p>
          <a:p>
            <a:r>
              <a:rPr lang="pt-BR" noProof="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noProof="0" dirty="0" smtClean="0"/>
              <a:t>Fornecer uma experiência exemplar para as sócias</a:t>
            </a:r>
            <a:endParaRPr lang="pt-BR" noProof="0" dirty="0"/>
          </a:p>
        </p:txBody>
      </p:sp>
      <p:pic>
        <p:nvPicPr>
          <p:cNvPr id="7178" name="Picture 10" descr="Image result for steps">
            <a:extLst>
              <a:ext uri="{FF2B5EF4-FFF2-40B4-BE49-F238E27FC236}">
                <a16:creationId xmlns="" xmlns:a16="http://schemas.microsoft.com/office/drawing/2014/main" id="{5D75F7D6-1CE5-46F9-9DD1-B85A0ACAC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76"/>
          <a:stretch/>
        </p:blipFill>
        <p:spPr bwMode="auto">
          <a:xfrm>
            <a:off x="0" y="1112239"/>
            <a:ext cx="4491156" cy="52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0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5683F19-0AEC-4218-8D3C-AB2C1BB6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noProof="0" dirty="0" smtClean="0"/>
              <a:t>Trabalhar Juntas e Coerentemente </a:t>
            </a:r>
            <a:endParaRPr lang="pt-BR" noProof="0" dirty="0"/>
          </a:p>
        </p:txBody>
      </p:sp>
      <p:pic>
        <p:nvPicPr>
          <p:cNvPr id="8196" name="Picture 4" descr="Image result for women together">
            <a:extLst>
              <a:ext uri="{FF2B5EF4-FFF2-40B4-BE49-F238E27FC236}">
                <a16:creationId xmlns="" xmlns:a16="http://schemas.microsoft.com/office/drawing/2014/main" id="{992EAF4B-9C29-4BE3-A592-FBEC87B15A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3" y="1122310"/>
            <a:ext cx="7890933" cy="52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6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5683F19-0AEC-4218-8D3C-AB2C1BB6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noProof="0" dirty="0" smtClean="0"/>
              <a:t>Recursos da SIA </a:t>
            </a:r>
            <a:r>
              <a:rPr lang="pt-BR" dirty="0" smtClean="0"/>
              <a:t>na</a:t>
            </a:r>
            <a:r>
              <a:rPr lang="pt-BR" noProof="0" dirty="0" smtClean="0"/>
              <a:t> Soroptimist.org</a:t>
            </a:r>
            <a:endParaRPr lang="pt-BR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8BDBD27D-2D4E-4CA4-9206-F224531E2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pt-BR" noProof="0" dirty="0" smtClean="0">
                <a:solidFill>
                  <a:srgbClr val="198897"/>
                </a:solidFill>
              </a:rPr>
              <a:t>Recursos de Reconhecimento e Imagem de </a:t>
            </a:r>
            <a:r>
              <a:rPr lang="pt-BR" baseline="0" noProof="0" dirty="0" smtClean="0">
                <a:solidFill>
                  <a:srgbClr val="198897"/>
                </a:solidFill>
              </a:rPr>
              <a:t>Marca</a:t>
            </a:r>
            <a:r>
              <a:rPr lang="pt-BR" noProof="0" dirty="0" smtClean="0">
                <a:solidFill>
                  <a:srgbClr val="198897"/>
                </a:solidFill>
              </a:rPr>
              <a:t>: </a:t>
            </a:r>
            <a:r>
              <a:rPr lang="pt-BR" i="1" noProof="0" dirty="0" smtClean="0">
                <a:solidFill>
                  <a:schemeClr val="tx1"/>
                </a:solidFill>
              </a:rPr>
              <a:t>Para Clubes e Sócias &gt; Informação da Federação &gt; Ferramentas de Reconhecimento</a:t>
            </a:r>
            <a:r>
              <a:rPr lang="pt-BR" i="1" baseline="0" noProof="0" dirty="0" smtClean="0">
                <a:solidFill>
                  <a:schemeClr val="tx1"/>
                </a:solidFill>
              </a:rPr>
              <a:t> e</a:t>
            </a:r>
            <a:r>
              <a:rPr lang="pt-BR" i="1" noProof="0" dirty="0" smtClean="0">
                <a:solidFill>
                  <a:schemeClr val="tx1"/>
                </a:solidFill>
              </a:rPr>
              <a:t> Imagem de Marca</a:t>
            </a:r>
            <a:br>
              <a:rPr lang="pt-BR" i="1" noProof="0" dirty="0" smtClean="0">
                <a:solidFill>
                  <a:schemeClr val="tx1"/>
                </a:solidFill>
              </a:rPr>
            </a:br>
            <a:endParaRPr lang="pt-BR" i="1" noProof="0" dirty="0" smtClean="0">
              <a:solidFill>
                <a:schemeClr val="tx1"/>
              </a:solidFill>
            </a:endParaRPr>
          </a:p>
          <a:p>
            <a:pPr lvl="0"/>
            <a:r>
              <a:rPr lang="pt-BR" noProof="0" dirty="0" smtClean="0">
                <a:solidFill>
                  <a:srgbClr val="198897"/>
                </a:solidFill>
              </a:rPr>
              <a:t>Materiais de Publicidade para Programas Sonho: </a:t>
            </a:r>
            <a:r>
              <a:rPr lang="pt-BR" i="1" noProof="0" dirty="0" smtClean="0">
                <a:solidFill>
                  <a:schemeClr val="tx1"/>
                </a:solidFill>
              </a:rPr>
              <a:t>Para Clubes e Sócias &gt; Recursos de Programa</a:t>
            </a:r>
            <a:br>
              <a:rPr lang="pt-BR" i="1" noProof="0" dirty="0" smtClean="0">
                <a:solidFill>
                  <a:schemeClr val="tx1"/>
                </a:solidFill>
              </a:rPr>
            </a:br>
            <a:endParaRPr lang="pt-BR" i="1" noProof="0" dirty="0" smtClean="0">
              <a:solidFill>
                <a:schemeClr val="tx1"/>
              </a:solidFill>
            </a:endParaRPr>
          </a:p>
          <a:p>
            <a:pPr lvl="0"/>
            <a:r>
              <a:rPr lang="pt-BR" noProof="0" dirty="0" smtClean="0">
                <a:solidFill>
                  <a:srgbClr val="198897"/>
                </a:solidFill>
              </a:rPr>
              <a:t>Ser</a:t>
            </a:r>
            <a:r>
              <a:rPr lang="pt-BR" baseline="0" noProof="0" dirty="0" smtClean="0">
                <a:solidFill>
                  <a:srgbClr val="198897"/>
                </a:solidFill>
              </a:rPr>
              <a:t> um Clube Sólido</a:t>
            </a:r>
            <a:r>
              <a:rPr lang="pt-BR" noProof="0" dirty="0" smtClean="0">
                <a:solidFill>
                  <a:srgbClr val="198897"/>
                </a:solidFill>
              </a:rPr>
              <a:t>:</a:t>
            </a:r>
            <a:r>
              <a:rPr lang="pt-BR" noProof="0" dirty="0" smtClean="0">
                <a:solidFill>
                  <a:schemeClr val="tx1"/>
                </a:solidFill>
              </a:rPr>
              <a:t> </a:t>
            </a:r>
            <a:r>
              <a:rPr lang="pt-BR" i="1" noProof="0" dirty="0" smtClean="0">
                <a:solidFill>
                  <a:schemeClr val="tx1"/>
                </a:solidFill>
              </a:rPr>
              <a:t>Para Clubes e Sócias&gt; Para</a:t>
            </a:r>
            <a:r>
              <a:rPr lang="pt-BR" i="1" baseline="0" noProof="0" dirty="0" smtClean="0">
                <a:solidFill>
                  <a:schemeClr val="tx1"/>
                </a:solidFill>
              </a:rPr>
              <a:t> Clubes</a:t>
            </a:r>
            <a:r>
              <a:rPr lang="pt-BR" i="1" noProof="0" dirty="0" smtClean="0">
                <a:solidFill>
                  <a:schemeClr val="tx1"/>
                </a:solidFill>
              </a:rPr>
              <a:t/>
            </a:r>
            <a:br>
              <a:rPr lang="pt-BR" i="1" noProof="0" dirty="0" smtClean="0">
                <a:solidFill>
                  <a:schemeClr val="tx1"/>
                </a:solidFill>
              </a:rPr>
            </a:br>
            <a:endParaRPr lang="pt-BR" i="1" noProof="0" dirty="0"/>
          </a:p>
        </p:txBody>
      </p:sp>
    </p:spTree>
    <p:extLst>
      <p:ext uri="{BB962C8B-B14F-4D97-AF65-F5344CB8AC3E}">
        <p14:creationId xmlns:p14="http://schemas.microsoft.com/office/powerpoint/2010/main" val="114642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5683F19-0AEC-4218-8D3C-AB2C1BB6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Perguntas</a:t>
            </a:r>
            <a:endParaRPr lang="pt-BR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8BDBD27D-2D4E-4CA4-9206-F224531E2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2061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pt-BR" i="1" noProof="0" dirty="0" smtClean="0">
                <a:solidFill>
                  <a:schemeClr val="tx1"/>
                </a:solidFill>
              </a:rPr>
              <a:t/>
            </a:r>
            <a:br>
              <a:rPr lang="pt-BR" i="1" noProof="0" dirty="0" smtClean="0">
                <a:solidFill>
                  <a:schemeClr val="tx1"/>
                </a:solidFill>
              </a:rPr>
            </a:br>
            <a:endParaRPr lang="pt-BR" i="1" noProof="0" dirty="0"/>
          </a:p>
        </p:txBody>
      </p:sp>
      <p:pic>
        <p:nvPicPr>
          <p:cNvPr id="9218" name="Picture 2" descr="Image result for Questions">
            <a:extLst>
              <a:ext uri="{FF2B5EF4-FFF2-40B4-BE49-F238E27FC236}">
                <a16:creationId xmlns="" xmlns:a16="http://schemas.microsoft.com/office/drawing/2014/main" id="{5D9206AA-EC97-44B9-9AFA-0A096E8458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/>
          <a:stretch/>
        </p:blipFill>
        <p:spPr bwMode="auto">
          <a:xfrm>
            <a:off x="16932" y="1129172"/>
            <a:ext cx="9130631" cy="527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CCDDE294-8966-4A73-B00F-80679D6A982D}"/>
              </a:ext>
            </a:extLst>
          </p:cNvPr>
          <p:cNvSpPr/>
          <p:nvPr/>
        </p:nvSpPr>
        <p:spPr>
          <a:xfrm>
            <a:off x="4572000" y="1507067"/>
            <a:ext cx="4233333" cy="4221761"/>
          </a:xfrm>
          <a:prstGeom prst="roundRect">
            <a:avLst/>
          </a:prstGeom>
          <a:solidFill>
            <a:schemeClr val="bg1"/>
          </a:solidFill>
          <a:ln>
            <a:solidFill>
              <a:srgbClr val="198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50549A2-0500-4769-A57A-40F11CEBCE02}"/>
              </a:ext>
            </a:extLst>
          </p:cNvPr>
          <p:cNvSpPr txBox="1"/>
          <p:nvPr/>
        </p:nvSpPr>
        <p:spPr>
          <a:xfrm>
            <a:off x="4792132" y="1882061"/>
            <a:ext cx="38946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dirty="0" smtClean="0"/>
          </a:p>
          <a:p>
            <a:r>
              <a:rPr lang="pt-BR" sz="2800" b="1" dirty="0" smtClean="0">
                <a:solidFill>
                  <a:srgbClr val="198897"/>
                </a:solidFill>
              </a:rPr>
              <a:t>Contato na SIA:</a:t>
            </a:r>
          </a:p>
          <a:p>
            <a:r>
              <a:rPr lang="en-US" sz="2800" dirty="0" smtClean="0"/>
              <a:t>siahq</a:t>
            </a:r>
            <a:r>
              <a:rPr lang="en-US" sz="2800" dirty="0"/>
              <a:t>@soroptimist.org</a:t>
            </a:r>
          </a:p>
        </p:txBody>
      </p:sp>
    </p:spTree>
    <p:extLst>
      <p:ext uri="{BB962C8B-B14F-4D97-AF65-F5344CB8AC3E}">
        <p14:creationId xmlns:p14="http://schemas.microsoft.com/office/powerpoint/2010/main" val="268995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26121</TotalTime>
  <Words>1255</Words>
  <Application>Microsoft Macintosh PowerPoint</Application>
  <PresentationFormat>On-screen Show (4:3)</PresentationFormat>
  <Paragraphs>111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Maior Reconhecimento da Marca</vt:lpstr>
      <vt:lpstr>Obstáculos Atuais</vt:lpstr>
      <vt:lpstr>Obstáculos Atuais</vt:lpstr>
      <vt:lpstr>Positivos</vt:lpstr>
      <vt:lpstr>Positivos</vt:lpstr>
      <vt:lpstr>Positivos</vt:lpstr>
      <vt:lpstr>Passos para Criar uma Marca Bem-sucedida</vt:lpstr>
      <vt:lpstr>Trabalhar Juntas e Coerentemente </vt:lpstr>
      <vt:lpstr>Recursos da SIA na Soroptimist.org</vt:lpstr>
      <vt:lpstr>Perguntas</vt:lpstr>
    </vt:vector>
  </TitlesOfParts>
  <Company>Soroptimist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Puterbaugh</dc:creator>
  <cp:lastModifiedBy>Vera Lindeman</cp:lastModifiedBy>
  <cp:revision>176</cp:revision>
  <dcterms:created xsi:type="dcterms:W3CDTF">2018-01-29T15:20:01Z</dcterms:created>
  <dcterms:modified xsi:type="dcterms:W3CDTF">2020-04-08T17:49:18Z</dcterms:modified>
</cp:coreProperties>
</file>