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Lst>
  <p:sldSz cx="18288000" cy="10287000"/>
  <p:notesSz cx="6858000" cy="9144000"/>
  <p:embeddedFontLst>
    <p:embeddedFont>
      <p:font typeface="Verdana" panose="020B0604030504040204" pitchFamily="34" charset="0"/>
      <p:regular r:id="rId24"/>
      <p:bold r:id="rId25"/>
      <p:italic r:id="rId26"/>
      <p:boldItalic r:id="rId27"/>
    </p:embeddedFont>
    <p:embeddedFont>
      <p:font typeface="Verdana Bold" panose="020B0804030504040204" pitchFamily="34" charset="0"/>
      <p:regular r:id="rId28"/>
      <p:bold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1922" autoAdjust="0"/>
  </p:normalViewPr>
  <p:slideViewPr>
    <p:cSldViewPr>
      <p:cViewPr varScale="1">
        <p:scale>
          <a:sx n="30" d="100"/>
          <a:sy n="30" d="100"/>
        </p:scale>
        <p:origin x="146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mailto:SIAHQ@soroptimist.or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Welcome to our webinar! I’m Jackie Schrauger, SIA Membership director. I’m excited to share more information about our 2026-2030 Soroptimist Membership Campaign: Driven by Dreams. We’re using the title and the imagery of driving SIA into our future to get everyone inspired here today!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After this workshop, you will be able to:</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Explain the key components of SIA’s new membership campaign.</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Understand the support and resources available from SIA, and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Identify ways you, your club, and your region can get involved.</a:t>
            </a:r>
          </a:p>
          <a:p>
            <a:r>
              <a:rPr lang="en-US" sz="1200" kern="1200" dirty="0">
                <a:solidFill>
                  <a:schemeClr val="tx1"/>
                </a:solidFill>
                <a:effectLst/>
                <a:latin typeface="+mn-lt"/>
                <a:ea typeface="+mn-ea"/>
                <a:cs typeface="+mn-cs"/>
              </a:rPr>
              <a:t>So, let’s dive in!</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Why are we launching a membership campaign? </a:t>
            </a:r>
          </a:p>
          <a:p>
            <a:r>
              <a:rPr lang="en-US" sz="1200" kern="1200" dirty="0">
                <a:solidFill>
                  <a:schemeClr val="tx1"/>
                </a:solidFill>
                <a:effectLst/>
                <a:latin typeface="+mn-lt"/>
                <a:ea typeface="+mn-ea"/>
                <a:cs typeface="+mn-cs"/>
              </a:rPr>
              <a:t>SIA has not had a dedicated membership campaign since our Diamond Campaign began in 2019, which helped membership shine into the second century of Soroptimist. We’re excited to really focus on growing our membership over the next two biennia. Growth is essential for the future of our organization that we know and love.</a:t>
            </a:r>
          </a:p>
          <a:p>
            <a:r>
              <a:rPr lang="en-US" sz="1200" kern="1200" dirty="0">
                <a:solidFill>
                  <a:schemeClr val="tx1"/>
                </a:solidFill>
                <a:effectLst/>
                <a:latin typeface="+mn-lt"/>
                <a:ea typeface="+mn-ea"/>
                <a:cs typeface="+mn-cs"/>
              </a:rPr>
              <a:t>We have all heard that Soroptimist is often called the best kept secret—let’s shed that identity and make sure everyone knows our name and more people are proud to be members!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The overarching goal of Driven by Dreams is to grow and diversify SIA membership by attracting, retaining, and engaging members who are committed to the SIA mission. We will have a focus on inclusion, generational renewal, and relevance in a changing world. </a:t>
            </a:r>
          </a:p>
          <a:p>
            <a:r>
              <a:rPr lang="en-US" sz="1200" kern="1200" dirty="0">
                <a:solidFill>
                  <a:schemeClr val="tx1"/>
                </a:solidFill>
                <a:effectLst/>
                <a:latin typeface="+mn-lt"/>
                <a:ea typeface="+mn-ea"/>
                <a:cs typeface="+mn-cs"/>
              </a:rPr>
              <a:t>We know our mission is engaging and speaks to so many people—if we can share a persuasive message enticing them to join us, we can reach our Big Goal and impact the lives of countless women and girls.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Have you ever heard the old saying, “if you don’t know where you’re going, any road will take you there?” To avoid that kind of fate, we will have clear goals for this campaign because we know we’re driving along the road to growth!</a:t>
            </a:r>
          </a:p>
          <a:p>
            <a:r>
              <a:rPr lang="en-US" sz="1200" kern="1200" dirty="0">
                <a:solidFill>
                  <a:schemeClr val="tx1"/>
                </a:solidFill>
                <a:effectLst/>
                <a:latin typeface="+mn-lt"/>
                <a:ea typeface="+mn-ea"/>
                <a:cs typeface="+mn-cs"/>
              </a:rPr>
              <a:t>For the first year of the campaign, every club and region's goal will be:</a:t>
            </a:r>
          </a:p>
          <a:p>
            <a:r>
              <a:rPr lang="en-US" sz="1200" kern="1200" dirty="0">
                <a:solidFill>
                  <a:schemeClr val="tx1"/>
                </a:solidFill>
                <a:effectLst/>
                <a:latin typeface="+mn-lt"/>
                <a:ea typeface="+mn-ea"/>
                <a:cs typeface="+mn-cs"/>
              </a:rPr>
              <a:t>2026-2027 Goal: Achieve 98% net membership through retention of existing members and recruitment of new members.</a:t>
            </a:r>
          </a:p>
          <a:p>
            <a:r>
              <a:rPr lang="en-US" sz="1200" kern="1200" dirty="0">
                <a:solidFill>
                  <a:schemeClr val="tx1"/>
                </a:solidFill>
                <a:effectLst/>
                <a:latin typeface="+mn-lt"/>
                <a:ea typeface="+mn-ea"/>
                <a:cs typeface="+mn-cs"/>
              </a:rPr>
              <a:t>Goals will be set and shared each year after assessing the prior year’s performance. This will allow us to be agile and keep on track year-to-year. These goals will be shared with region governors and membership chairs as soon as they’re available and will also be shared in our social media, email, and Best for Women communications. There aren’t any penalties if the goals are not met, but we hope that they will provide an inspiring metric to move towards together. </a:t>
            </a:r>
          </a:p>
          <a:p>
            <a:r>
              <a:rPr lang="en-US" sz="1200" kern="1200" dirty="0">
                <a:solidFill>
                  <a:schemeClr val="tx1"/>
                </a:solidFill>
                <a:effectLst/>
                <a:latin typeface="+mn-lt"/>
                <a:ea typeface="+mn-ea"/>
                <a:cs typeface="+mn-cs"/>
              </a:rPr>
              <a:t>Our ultimate goal is to retain our members by providing a fun, meaningful, and welcoming membership experience, and to bring even more wonderful members into it too!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I know many Soroptimists enjoy a little friendly competition so of course there will be incentives and awards at both the club and region level. They will be structured very similarly. </a:t>
            </a:r>
          </a:p>
          <a:p>
            <a:r>
              <a:rPr lang="en-US" sz="1200" kern="1200" dirty="0">
                <a:solidFill>
                  <a:schemeClr val="tx1"/>
                </a:solidFill>
                <a:effectLst/>
                <a:latin typeface="+mn-lt"/>
                <a:ea typeface="+mn-ea"/>
                <a:cs typeface="+mn-cs"/>
              </a:rPr>
              <a:t>Regions who hit their goals in either biennium are eligible for a drawing for $1,500 to use for membership recruitment and retention efforts, with a drawing occurring at the end of each biennium.</a:t>
            </a:r>
          </a:p>
          <a:p>
            <a:r>
              <a:rPr lang="en-US" sz="1200" kern="1200" dirty="0">
                <a:solidFill>
                  <a:schemeClr val="tx1"/>
                </a:solidFill>
                <a:effectLst/>
                <a:latin typeface="+mn-lt"/>
                <a:ea typeface="+mn-ea"/>
                <a:cs typeface="+mn-cs"/>
              </a:rPr>
              <a:t>Clubs who reach their goals either biennium or who help charter a new club are eligible for a drawing for $1000 to use for membership recruitment and retention efforts.</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Of course, Soroptimists also love a theme, so all of the Awards are themed to our Driven by Dreams campaign title. We’re all in this race towards reaching our goals together! There will be a region award and a club award for all of these categories. </a:t>
            </a:r>
            <a:endParaRPr lang="en-US" sz="14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Start Your Engines Award: For Regions or Clubs who hit their goal for the first biennium, </a:t>
            </a:r>
            <a:endParaRPr lang="en-US" sz="14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Staging a Comeback Award: For Regions or Clubs who didn’t reach their goal for the first biennium but turned it around for the second biennium. </a:t>
            </a:r>
            <a:endParaRPr lang="en-US" sz="14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Crossing the Finish Line Strong Award: For Regions or clubs who achieve their goals in both biennia </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Regions and clubs who receive this award are eligible for an additional opportunity to win a drawing for funds to support membership work!   </a:t>
            </a:r>
            <a:endParaRPr lang="en-US" sz="1400" kern="1200" dirty="0">
              <a:solidFill>
                <a:schemeClr val="tx1"/>
              </a:solidFill>
              <a:effectLst/>
              <a:latin typeface="+mn-lt"/>
              <a:ea typeface="+mn-ea"/>
              <a:cs typeface="+mn-cs"/>
            </a:endParaRPr>
          </a:p>
          <a:p>
            <a:r>
              <a:rPr lang="en-US" dirty="0"/>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Now, we all want to grow our membership. But HOW can we actually do that? We know it takes more than just wanting it to make it happen. What strategies can you use?</a:t>
            </a:r>
          </a:p>
          <a:p>
            <a:r>
              <a:rPr lang="en-US" sz="1200" kern="1200" dirty="0">
                <a:solidFill>
                  <a:schemeClr val="tx1"/>
                </a:solidFill>
                <a:effectLst/>
                <a:latin typeface="+mn-lt"/>
                <a:ea typeface="+mn-ea"/>
                <a:cs typeface="+mn-cs"/>
              </a:rPr>
              <a:t>We’re going to cover three major strategies:</a:t>
            </a:r>
          </a:p>
          <a:p>
            <a:pPr lvl="0"/>
            <a:r>
              <a:rPr lang="en-US" sz="1200" kern="1200" dirty="0">
                <a:solidFill>
                  <a:schemeClr val="tx1"/>
                </a:solidFill>
                <a:effectLst/>
                <a:latin typeface="+mn-lt"/>
                <a:ea typeface="+mn-ea"/>
                <a:cs typeface="+mn-cs"/>
              </a:rPr>
              <a:t>Win back </a:t>
            </a:r>
          </a:p>
          <a:p>
            <a:pPr lvl="0"/>
            <a:r>
              <a:rPr lang="en-US" sz="1200" kern="1200" dirty="0">
                <a:solidFill>
                  <a:schemeClr val="tx1"/>
                </a:solidFill>
                <a:effectLst/>
                <a:latin typeface="+mn-lt"/>
                <a:ea typeface="+mn-ea"/>
                <a:cs typeface="+mn-cs"/>
              </a:rPr>
              <a:t>Member get a member</a:t>
            </a:r>
          </a:p>
          <a:p>
            <a:pPr lvl="0"/>
            <a:r>
              <a:rPr lang="en-US" sz="1200" kern="1200" dirty="0">
                <a:solidFill>
                  <a:schemeClr val="tx1"/>
                </a:solidFill>
                <a:effectLst/>
                <a:latin typeface="+mn-lt"/>
                <a:ea typeface="+mn-ea"/>
                <a:cs typeface="+mn-cs"/>
              </a:rPr>
              <a:t>General new member recruitment</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Let’s start with the win back strategy. What does this mean? It’s all about winning back lapsed members, meaning those who have left your club or are about to leave your club.</a:t>
            </a:r>
          </a:p>
          <a:p>
            <a:r>
              <a:rPr lang="en-US" sz="1200" kern="1200" dirty="0">
                <a:solidFill>
                  <a:schemeClr val="tx1"/>
                </a:solidFill>
                <a:effectLst/>
                <a:latin typeface="+mn-lt"/>
                <a:ea typeface="+mn-ea"/>
                <a:cs typeface="+mn-cs"/>
              </a:rPr>
              <a:t>The best time to connect with these members is before they actually leave. While we will definitely work to find new members in this campaign, retaining our current members is extremely important. They already know and understand Soroptimist, so you can start by asking someone you know who is considering terminating their membership about it. What’s making them consider leaving? Is there anything you or your club can do to help? What do they value about their membership, and how can you work to keep them connected to that?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Here's some common reasons that members consider leaving and what you can do to help them reconsider and stay:</a:t>
            </a:r>
          </a:p>
          <a:p>
            <a:r>
              <a:rPr lang="en-US" sz="1200" kern="1200" dirty="0">
                <a:solidFill>
                  <a:schemeClr val="tx1"/>
                </a:solidFill>
                <a:effectLst/>
                <a:latin typeface="+mn-lt"/>
                <a:ea typeface="+mn-ea"/>
                <a:cs typeface="+mn-cs"/>
              </a:rPr>
              <a:t>Personality and civility conflicts --&gt; This is one of the top reasons that members consider leaving. SIA has rolled out the Code of Conduct, which provides a framework for how to address these kinds of conflicts with support. Remind that member that they do not have to endure it alone and can ask their club president or region governor for help!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Lack of time à If a member is considering leaving because their life has gotten busy, or their health has changed and it’s difficult to attend meetings, work with your club to see how they can stay connected. Could they attend meetings virtually? Can they help with club activities more flexibly--for example, could they call local businesses to solicit donations for fundraisers or research grants your club can apply for to support your Dream Programs work, but attend in-person meetings less often? There are lots of ways to accommodate their changing needs and still keep them connected to the club so they can resume when life calms down.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Lack of funds for dues à each club and region charges their own dues so there is no universal answer here, but if a member is struggling to pay dues and considering leaving because of it, there are several options to consider</a:t>
            </a:r>
          </a:p>
          <a:p>
            <a:r>
              <a:rPr lang="en-US" sz="1200" kern="1200" dirty="0">
                <a:solidFill>
                  <a:schemeClr val="tx1"/>
                </a:solidFill>
                <a:effectLst/>
                <a:latin typeface="+mn-lt"/>
                <a:ea typeface="+mn-ea"/>
                <a:cs typeface="+mn-cs"/>
              </a:rPr>
              <a:t> Could another member sponsor them for the year (either in full or in part)?</a:t>
            </a:r>
          </a:p>
          <a:p>
            <a:r>
              <a:rPr lang="en-US" sz="1200" kern="1200" dirty="0">
                <a:solidFill>
                  <a:schemeClr val="tx1"/>
                </a:solidFill>
                <a:effectLst/>
                <a:latin typeface="+mn-lt"/>
                <a:ea typeface="+mn-ea"/>
                <a:cs typeface="+mn-cs"/>
              </a:rPr>
              <a:t> Could your club work to establish a fund with donations from members to allow those who are struggling to have some relief? Some clubs call this a sunshine fund! </a:t>
            </a:r>
          </a:p>
          <a:p>
            <a:r>
              <a:rPr lang="en-US" sz="1200" kern="1200" dirty="0">
                <a:solidFill>
                  <a:schemeClr val="tx1"/>
                </a:solidFill>
                <a:effectLst/>
                <a:latin typeface="+mn-lt"/>
                <a:ea typeface="+mn-ea"/>
                <a:cs typeface="+mn-cs"/>
              </a:rPr>
              <a:t>If the issue is more widespread for the club, SIA does offer dues relief for clubs experiencing extreme situations, like countrywide economic suffering or an environmental disaster. These relief funds can help sustain your club through a difficult time and help keep our membership strong and connected.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Misson disconnect à this can happen when clubs are focused mostly on projects that fall outside of the mission of SIA, and makes members feel like they aren’t getting the experience they joined for. Encourage your club to focus on women and girls in all their projects, and to participate in at least one of the Dream Programs, Dream It, Be It and the Live Your Dream Awards or a Big Goal Accelerator Project.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next strategy we will discuss is called “member get a member.”</a:t>
            </a:r>
          </a:p>
          <a:p>
            <a:r>
              <a:rPr lang="en-US" sz="1200" kern="1200" dirty="0">
                <a:solidFill>
                  <a:schemeClr val="tx1"/>
                </a:solidFill>
                <a:effectLst/>
                <a:latin typeface="+mn-lt"/>
                <a:ea typeface="+mn-ea"/>
                <a:cs typeface="+mn-cs"/>
              </a:rPr>
              <a:t>This can be a powerful way to find new members. They may already be familiar with Soroptimist because they’ve heard you talk about your amazing volunteer experiences and how much your club accomplishes in your community. That goes a lot further to paint a picture of what being a Soroptimist might mean compared to just seeing a poster in the grocery store. You can do this in person of course, but you also can share on social media about why you’re a Soroptimist and encourage anyone who is interested to reach out to you. </a:t>
            </a:r>
          </a:p>
          <a:p>
            <a:r>
              <a:rPr lang="en-US" sz="1200" kern="1200" dirty="0">
                <a:solidFill>
                  <a:schemeClr val="tx1"/>
                </a:solidFill>
                <a:effectLst/>
                <a:latin typeface="+mn-lt"/>
                <a:ea typeface="+mn-ea"/>
                <a:cs typeface="+mn-cs"/>
              </a:rPr>
              <a:t>There’s no better spokesperson for Soroptimist than a current member sharing what membership means to them!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SIA will offer incentives to Soroptimists who recruit new members to join as a thank you for sharing your experience with others and enriching our federation. </a:t>
            </a:r>
          </a:p>
          <a:p>
            <a:r>
              <a:rPr lang="en-US" sz="1200" kern="1200" dirty="0">
                <a:solidFill>
                  <a:schemeClr val="tx1"/>
                </a:solidFill>
                <a:effectLst/>
                <a:latin typeface="+mn-lt"/>
                <a:ea typeface="+mn-ea"/>
                <a:cs typeface="+mn-cs"/>
              </a:rPr>
              <a:t>Members who recruit</a:t>
            </a:r>
            <a:r>
              <a:rPr lang="en-US" sz="1200" b="1" u="sng" kern="1200" dirty="0">
                <a:solidFill>
                  <a:schemeClr val="tx1"/>
                </a:solidFill>
                <a:effectLst/>
                <a:latin typeface="+mn-lt"/>
                <a:ea typeface="+mn-ea"/>
                <a:cs typeface="+mn-cs"/>
              </a:rPr>
              <a:t> any</a:t>
            </a:r>
            <a:r>
              <a:rPr lang="en-US" sz="1200" kern="1200" dirty="0">
                <a:solidFill>
                  <a:schemeClr val="tx1"/>
                </a:solidFill>
                <a:effectLst/>
                <a:latin typeface="+mn-lt"/>
                <a:ea typeface="+mn-ea"/>
                <a:cs typeface="+mn-cs"/>
              </a:rPr>
              <a:t> new members receive a discount to the SIA store of 15% off. </a:t>
            </a:r>
          </a:p>
          <a:p>
            <a:r>
              <a:rPr lang="en-US" sz="1200" kern="1200" dirty="0">
                <a:solidFill>
                  <a:schemeClr val="tx1"/>
                </a:solidFill>
                <a:effectLst/>
                <a:latin typeface="+mn-lt"/>
                <a:ea typeface="+mn-ea"/>
                <a:cs typeface="+mn-cs"/>
              </a:rPr>
              <a:t>Members who recruit more than two new members will be entered into a drawing for a $250 gift card to the SIA store with one drawing occurring each biennium.</a:t>
            </a:r>
          </a:p>
          <a:p>
            <a:r>
              <a:rPr lang="en-US" sz="1200" kern="1200" dirty="0">
                <a:solidFill>
                  <a:schemeClr val="tx1"/>
                </a:solidFill>
                <a:effectLst/>
                <a:latin typeface="+mn-lt"/>
                <a:ea typeface="+mn-ea"/>
                <a:cs typeface="+mn-cs"/>
              </a:rPr>
              <a:t>Finally, there will be award called the In the Driver’s Seat Award given to the member who recruits the largest number of new members each biennium! If you've got a bit of a competitive streak, hopefully snagging that title will be motivating to some of you. </a:t>
            </a:r>
          </a:p>
          <a:p>
            <a:r>
              <a:rPr lang="en-US" sz="1200" kern="1200" dirty="0">
                <a:solidFill>
                  <a:schemeClr val="tx1"/>
                </a:solidFill>
                <a:effectLst/>
                <a:latin typeface="+mn-lt"/>
                <a:ea typeface="+mn-ea"/>
                <a:cs typeface="+mn-cs"/>
              </a:rPr>
              <a:t>If you recruit members, be sure to encourage them to complete our new member information form (which will be emailed to them), so that we can track that you referred them.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Our final new member strategy that we will discuss today is general new member recruitment. </a:t>
            </a:r>
          </a:p>
          <a:p>
            <a:r>
              <a:rPr lang="en-US" sz="1200" kern="1200" dirty="0">
                <a:solidFill>
                  <a:schemeClr val="tx1"/>
                </a:solidFill>
                <a:effectLst/>
                <a:latin typeface="+mn-lt"/>
                <a:ea typeface="+mn-ea"/>
                <a:cs typeface="+mn-cs"/>
              </a:rPr>
              <a:t>This could be your club helping a new club to get started. If you’re able to support a new club charter, that’s fantastic! Be sure to encourage them to consider different models—do they want to be an online or hybrid club, so that they can ensure people can participate in different stages of life? This flexibility can be key for longevity after their initial excitement of chartering fades a bit. </a:t>
            </a:r>
          </a:p>
          <a:p>
            <a:r>
              <a:rPr lang="en-US" sz="1200" kern="1200" dirty="0">
                <a:solidFill>
                  <a:schemeClr val="tx1"/>
                </a:solidFill>
                <a:effectLst/>
                <a:latin typeface="+mn-lt"/>
                <a:ea typeface="+mn-ea"/>
                <a:cs typeface="+mn-cs"/>
              </a:rPr>
              <a:t>SIA has resources to support these different models, so encourage them to consult those resources for tips and suggestions.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Our reporting tools indicate that the number one reason new members join our organization is because of our mission and our Dream Programs. You can help grow your club’s membership by recruiting members who reflect their communities and are invested in our mission.</a:t>
            </a:r>
          </a:p>
          <a:p>
            <a:r>
              <a:rPr lang="en-US" sz="1200" kern="1200" dirty="0">
                <a:solidFill>
                  <a:schemeClr val="tx1"/>
                </a:solidFill>
                <a:effectLst/>
                <a:latin typeface="+mn-lt"/>
                <a:ea typeface="+mn-ea"/>
                <a:cs typeface="+mn-cs"/>
              </a:rPr>
              <a:t>But where do you find these mission-motivated members?</a:t>
            </a:r>
          </a:p>
          <a:p>
            <a:r>
              <a:rPr lang="en-US" sz="1200" kern="1200" dirty="0">
                <a:solidFill>
                  <a:schemeClr val="tx1"/>
                </a:solidFill>
                <a:effectLst/>
                <a:latin typeface="+mn-lt"/>
                <a:ea typeface="+mn-ea"/>
                <a:cs typeface="+mn-cs"/>
              </a:rPr>
              <a:t>Consider any organization that your club might partner with such as:</a:t>
            </a:r>
          </a:p>
          <a:p>
            <a:pPr lvl="0"/>
            <a:r>
              <a:rPr lang="en-US" sz="1200" kern="1200" dirty="0">
                <a:solidFill>
                  <a:schemeClr val="tx1"/>
                </a:solidFill>
                <a:effectLst/>
                <a:latin typeface="+mn-lt"/>
                <a:ea typeface="+mn-ea"/>
                <a:cs typeface="+mn-cs"/>
              </a:rPr>
              <a:t>Colleges, including targeting older students and staff</a:t>
            </a:r>
          </a:p>
          <a:p>
            <a:pPr lvl="0"/>
            <a:r>
              <a:rPr lang="en-US" sz="1200" kern="1200" dirty="0">
                <a:solidFill>
                  <a:schemeClr val="tx1"/>
                </a:solidFill>
                <a:effectLst/>
                <a:latin typeface="+mn-lt"/>
                <a:ea typeface="+mn-ea"/>
                <a:cs typeface="+mn-cs"/>
              </a:rPr>
              <a:t>Workplaces, especially nonprofits that you partner with</a:t>
            </a:r>
          </a:p>
          <a:p>
            <a:pPr lvl="0"/>
            <a:r>
              <a:rPr lang="en-US" sz="1200" kern="1200" dirty="0">
                <a:solidFill>
                  <a:schemeClr val="tx1"/>
                </a:solidFill>
                <a:effectLst/>
                <a:latin typeface="+mn-lt"/>
                <a:ea typeface="+mn-ea"/>
                <a:cs typeface="+mn-cs"/>
              </a:rPr>
              <a:t>Women’s professional networks and events</a:t>
            </a:r>
          </a:p>
          <a:p>
            <a:pPr lvl="0"/>
            <a:r>
              <a:rPr lang="en-US" sz="1200" kern="1200" dirty="0">
                <a:solidFill>
                  <a:schemeClr val="tx1"/>
                </a:solidFill>
                <a:effectLst/>
                <a:latin typeface="+mn-lt"/>
                <a:ea typeface="+mn-ea"/>
                <a:cs typeface="+mn-cs"/>
              </a:rPr>
              <a:t>Community fairs or volunteer fairs </a:t>
            </a:r>
          </a:p>
          <a:p>
            <a:r>
              <a:rPr lang="en-US" sz="1200" kern="1200" dirty="0">
                <a:solidFill>
                  <a:schemeClr val="tx1"/>
                </a:solidFill>
                <a:effectLst/>
                <a:latin typeface="+mn-lt"/>
                <a:ea typeface="+mn-ea"/>
                <a:cs typeface="+mn-cs"/>
              </a:rPr>
              <a:t>These locations all provide a group that is likely to be connected to our mission and may just not know how to get involved. </a:t>
            </a:r>
          </a:p>
          <a:p>
            <a:r>
              <a:rPr lang="en-US" sz="1200" kern="1200" dirty="0">
                <a:solidFill>
                  <a:schemeClr val="tx1"/>
                </a:solidFill>
                <a:effectLst/>
                <a:latin typeface="+mn-lt"/>
                <a:ea typeface="+mn-ea"/>
                <a:cs typeface="+mn-cs"/>
              </a:rPr>
              <a:t>Perhaps you can do a lunch and learn at a local nonprofit and share about Soroptimist with their staff, or table at a women’s professional event. You know your community best and can surely find some fantastic opportunities to connect with these motivated potential members! </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Encourage your club to offer “micro-engagements” like service challenges, short-term committees, or day-of volunteer engagement for events. These can keep members involved without overcommitting, particularly for newer members or members going through life changes like young children or illness. </a:t>
            </a:r>
          </a:p>
          <a:p>
            <a:r>
              <a:rPr lang="en-US" sz="1200" kern="1200" dirty="0">
                <a:solidFill>
                  <a:schemeClr val="tx1"/>
                </a:solidFill>
                <a:effectLst/>
                <a:latin typeface="+mn-lt"/>
                <a:ea typeface="+mn-ea"/>
                <a:cs typeface="+mn-cs"/>
              </a:rPr>
              <a:t>Consider adding a mentoring component for new members to help them navigate the ins and outs of your club, region, and the broader organization. It can be a lot to learn with over 100 years of history, and a mentor can act as a GPS system to help them stay engaged and learn all the quirks! </a:t>
            </a:r>
          </a:p>
          <a:p>
            <a:r>
              <a:rPr lang="en-US" sz="1200" kern="1200" dirty="0">
                <a:solidFill>
                  <a:schemeClr val="tx1"/>
                </a:solidFill>
                <a:effectLst/>
                <a:latin typeface="+mn-lt"/>
                <a:ea typeface="+mn-ea"/>
                <a:cs typeface="+mn-cs"/>
              </a:rPr>
              <a:t>And finally, don’t lose touch of prospective or interested members—keep in touch with them to show that you want to involve them.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Now, as we said before, we know that Soroptimists love a theme. A great way to incorporate the Driven by Dreams theme is to hold a club kickoff event! There are endless ways to make this feel fun and special, including having some racing themed props, perhaps a checkered flag or a steering wheel to show that you're in the driver's seat with this campaign! That's what we did at our workshop in Korea and it was a lot of fun. </a:t>
            </a:r>
          </a:p>
          <a:p>
            <a:r>
              <a:rPr lang="en-US" sz="1200" kern="1200" dirty="0">
                <a:solidFill>
                  <a:schemeClr val="tx1"/>
                </a:solidFill>
                <a:effectLst/>
                <a:latin typeface="+mn-lt"/>
                <a:ea typeface="+mn-ea"/>
                <a:cs typeface="+mn-cs"/>
              </a:rPr>
              <a:t>At the club meeting where you share ideas for this campaign and get everyone excited, you could have racing or driving themed food and drink as well as a station to take photos with any props period.</a:t>
            </a:r>
          </a:p>
          <a:p>
            <a:r>
              <a:rPr lang="en-US" sz="1200" kern="1200" dirty="0">
                <a:solidFill>
                  <a:schemeClr val="tx1"/>
                </a:solidFill>
                <a:effectLst/>
                <a:latin typeface="+mn-lt"/>
                <a:ea typeface="+mn-ea"/>
                <a:cs typeface="+mn-cs"/>
              </a:rPr>
              <a:t>You could even create a playlist for the event with some driving themed songs to make people excited. Period. Now this will vary depending on your language and part of the world, but here in the United States, an example might be the song “Life is a highway,” “Little red corvette,” or “running down a dream.” I’m sure there are lots of other ideas that you can pull from to make this a fun event and to get the ideas flowing!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Now we will move on to our discussion questions. These make a great discussion for a club meeting.</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How can YOU help get your region and club excited?</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Can you think of any recently lapsed members who you might be able to win back? Can you plan a plan to address their reasons for leaving and encourage them to rejoin? </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Who do you know who isn’t a member yet but could be? How could you reach out to them to talk to them about joining? </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What kinds of events can your club, district, region host or attend to engage potential new members? </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What are some kinds of things that your club has NOT yet tried that might help grow membership? What of those are low or medium effort or cost? </a:t>
            </a:r>
            <a:endParaRPr lang="en-US" sz="14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sz="14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So start your engines and consider these questions with your fellow members!</a:t>
            </a:r>
            <a:endParaRPr lang="en-US" sz="1400" kern="1200" dirty="0">
              <a:solidFill>
                <a:schemeClr val="tx1"/>
              </a:solidFill>
              <a:effectLst/>
              <a:latin typeface="+mn-lt"/>
              <a:ea typeface="+mn-ea"/>
              <a:cs typeface="+mn-cs"/>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kern="1200" dirty="0">
                <a:solidFill>
                  <a:schemeClr val="tx1"/>
                </a:solidFill>
                <a:effectLst/>
                <a:latin typeface="+mn-lt"/>
                <a:ea typeface="+mn-ea"/>
                <a:cs typeface="+mn-cs"/>
              </a:rPr>
              <a:t>Thank you so much for all your time and attention! We look forward to working together to make Driven by Dreams a roaring success. </a:t>
            </a:r>
            <a:r>
              <a:rPr lang="en-US" sz="1200" kern="1200">
                <a:solidFill>
                  <a:schemeClr val="tx1"/>
                </a:solidFill>
                <a:effectLst/>
                <a:latin typeface="+mn-lt"/>
                <a:ea typeface="+mn-ea"/>
                <a:cs typeface="+mn-cs"/>
              </a:rPr>
              <a:t>you can always reach us at </a:t>
            </a:r>
            <a:r>
              <a:rPr lang="en-US" sz="1200" u="sng" kern="1200">
                <a:solidFill>
                  <a:schemeClr val="tx1"/>
                </a:solidFill>
                <a:effectLst/>
                <a:latin typeface="+mn-lt"/>
                <a:ea typeface="+mn-ea"/>
                <a:cs typeface="+mn-cs"/>
                <a:hlinkClick r:id="rId3"/>
              </a:rPr>
              <a:t>SIAHQ@soroptimist.org</a:t>
            </a:r>
            <a:r>
              <a:rPr lang="en-US" sz="1200" kern="1200">
                <a:solidFill>
                  <a:schemeClr val="tx1"/>
                </a:solidFill>
                <a:effectLst/>
                <a:latin typeface="+mn-lt"/>
                <a:ea typeface="+mn-ea"/>
                <a:cs typeface="+mn-cs"/>
              </a:rPr>
              <a:t> if you have any questions that we don't get to address today.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1.jpe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8.jpeg"/><Relationship Id="rId7" Type="http://schemas.openxmlformats.org/officeDocument/2006/relationships/image" Target="../media/image21.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6.png"/><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3.jpeg"/><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4.svg"/><Relationship Id="rId4" Type="http://schemas.openxmlformats.org/officeDocument/2006/relationships/image" Target="../media/image26.svg"/></Relationships>
</file>

<file path=ppt/slides/_rels/slide13.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6.svg"/><Relationship Id="rId4" Type="http://schemas.openxmlformats.org/officeDocument/2006/relationships/image" Target="../media/image25.sv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10.sv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32.jpeg"/><Relationship Id="rId4" Type="http://schemas.openxmlformats.org/officeDocument/2006/relationships/image" Target="../media/image10.sv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6216" y="1656495"/>
            <a:ext cx="11962877" cy="8751500"/>
          </a:xfrm>
          <a:custGeom>
            <a:avLst/>
            <a:gdLst/>
            <a:ahLst/>
            <a:cxnLst/>
            <a:rect l="l" t="t" r="r" b="b"/>
            <a:pathLst>
              <a:path w="11962877" h="8751500">
                <a:moveTo>
                  <a:pt x="0" y="0"/>
                </a:moveTo>
                <a:lnTo>
                  <a:pt x="11962877" y="0"/>
                </a:lnTo>
                <a:lnTo>
                  <a:pt x="11962877" y="8751500"/>
                </a:lnTo>
                <a:lnTo>
                  <a:pt x="0" y="8751500"/>
                </a:lnTo>
                <a:lnTo>
                  <a:pt x="0" y="0"/>
                </a:lnTo>
                <a:close/>
              </a:path>
            </a:pathLst>
          </a:custGeom>
          <a:blipFill>
            <a:blip r:embed="rId3"/>
            <a:stretch>
              <a:fillRect/>
            </a:stretch>
          </a:blipFill>
        </p:spPr>
        <p:txBody>
          <a:bodyPr/>
          <a:lstStyle/>
          <a:p>
            <a:endParaRPr lang="en-US"/>
          </a:p>
        </p:txBody>
      </p:sp>
      <p:sp>
        <p:nvSpPr>
          <p:cNvPr id="3" name="Freeform 3"/>
          <p:cNvSpPr/>
          <p:nvPr/>
        </p:nvSpPr>
        <p:spPr>
          <a:xfrm>
            <a:off x="8033032" y="9258300"/>
            <a:ext cx="176421" cy="176421"/>
          </a:xfrm>
          <a:custGeom>
            <a:avLst/>
            <a:gdLst/>
            <a:ahLst/>
            <a:cxnLst/>
            <a:rect l="l" t="t" r="r" b="b"/>
            <a:pathLst>
              <a:path w="176421" h="176421">
                <a:moveTo>
                  <a:pt x="0" y="0"/>
                </a:moveTo>
                <a:lnTo>
                  <a:pt x="176421" y="0"/>
                </a:lnTo>
                <a:lnTo>
                  <a:pt x="176421" y="176421"/>
                </a:lnTo>
                <a:lnTo>
                  <a:pt x="0" y="1764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9510179" y="-38100"/>
            <a:ext cx="8806396" cy="4903085"/>
          </a:xfrm>
          <a:custGeom>
            <a:avLst/>
            <a:gdLst/>
            <a:ahLst/>
            <a:cxnLst/>
            <a:rect l="l" t="t" r="r" b="b"/>
            <a:pathLst>
              <a:path w="8806396" h="4903085">
                <a:moveTo>
                  <a:pt x="0" y="0"/>
                </a:moveTo>
                <a:lnTo>
                  <a:pt x="8806396" y="0"/>
                </a:lnTo>
                <a:lnTo>
                  <a:pt x="8806396" y="4903085"/>
                </a:lnTo>
                <a:lnTo>
                  <a:pt x="0" y="4903085"/>
                </a:lnTo>
                <a:lnTo>
                  <a:pt x="0" y="0"/>
                </a:lnTo>
                <a:close/>
              </a:path>
            </a:pathLst>
          </a:custGeom>
          <a:blipFill>
            <a:blip r:embed="rId5"/>
            <a:stretch>
              <a:fillRect/>
            </a:stretch>
          </a:blipFill>
        </p:spPr>
        <p:txBody>
          <a:bodyPr/>
          <a:lstStyle/>
          <a:p>
            <a:endParaRPr lang="en-US"/>
          </a:p>
        </p:txBody>
      </p:sp>
      <p:sp>
        <p:nvSpPr>
          <p:cNvPr id="5" name="Freeform 5"/>
          <p:cNvSpPr/>
          <p:nvPr/>
        </p:nvSpPr>
        <p:spPr>
          <a:xfrm>
            <a:off x="13398698" y="1213427"/>
            <a:ext cx="2378128" cy="3562836"/>
          </a:xfrm>
          <a:custGeom>
            <a:avLst/>
            <a:gdLst/>
            <a:ahLst/>
            <a:cxnLst/>
            <a:rect l="l" t="t" r="r" b="b"/>
            <a:pathLst>
              <a:path w="2378128" h="3562836">
                <a:moveTo>
                  <a:pt x="0" y="0"/>
                </a:moveTo>
                <a:lnTo>
                  <a:pt x="2378127" y="0"/>
                </a:lnTo>
                <a:lnTo>
                  <a:pt x="2378127" y="3562836"/>
                </a:lnTo>
                <a:lnTo>
                  <a:pt x="0" y="3562836"/>
                </a:lnTo>
                <a:lnTo>
                  <a:pt x="0" y="0"/>
                </a:lnTo>
                <a:close/>
              </a:path>
            </a:pathLst>
          </a:custGeom>
          <a:blipFill>
            <a:blip r:embed="rId6"/>
            <a:stretch>
              <a:fillRect/>
            </a:stretch>
          </a:blipFill>
        </p:spPr>
        <p:txBody>
          <a:bodyPr/>
          <a:lstStyle/>
          <a:p>
            <a:endParaRPr lang="en-US"/>
          </a:p>
        </p:txBody>
      </p:sp>
      <p:sp>
        <p:nvSpPr>
          <p:cNvPr id="6" name="TextBox 6"/>
          <p:cNvSpPr txBox="1"/>
          <p:nvPr/>
        </p:nvSpPr>
        <p:spPr>
          <a:xfrm>
            <a:off x="1028700" y="2985288"/>
            <a:ext cx="9376622" cy="2194560"/>
          </a:xfrm>
          <a:prstGeom prst="rect">
            <a:avLst/>
          </a:prstGeom>
        </p:spPr>
        <p:txBody>
          <a:bodyPr lIns="0" tIns="0" rIns="0" bIns="0" rtlCol="0" anchor="t">
            <a:spAutoFit/>
          </a:bodyPr>
          <a:lstStyle/>
          <a:p>
            <a:pPr algn="l">
              <a:lnSpc>
                <a:spcPts val="8370"/>
              </a:lnSpc>
            </a:pPr>
            <a:r>
              <a:rPr lang="en-US" sz="9000" b="1">
                <a:solidFill>
                  <a:srgbClr val="293374"/>
                </a:solidFill>
                <a:latin typeface="Verdana Bold"/>
                <a:ea typeface="Verdana Bold"/>
                <a:cs typeface="Verdana Bold"/>
                <a:sym typeface="Verdana Bold"/>
              </a:rPr>
              <a:t>Driven by Dreams</a:t>
            </a:r>
          </a:p>
        </p:txBody>
      </p:sp>
      <p:sp>
        <p:nvSpPr>
          <p:cNvPr id="7" name="TextBox 7"/>
          <p:cNvSpPr txBox="1"/>
          <p:nvPr/>
        </p:nvSpPr>
        <p:spPr>
          <a:xfrm>
            <a:off x="1028700" y="9277097"/>
            <a:ext cx="7092543" cy="231492"/>
          </a:xfrm>
          <a:prstGeom prst="rect">
            <a:avLst/>
          </a:prstGeom>
        </p:spPr>
        <p:txBody>
          <a:bodyPr lIns="0" tIns="0" rIns="0" bIns="0" rtlCol="0" anchor="t">
            <a:spAutoFit/>
          </a:bodyPr>
          <a:lstStyle/>
          <a:p>
            <a:pPr algn="l">
              <a:lnSpc>
                <a:spcPts val="1857"/>
              </a:lnSpc>
            </a:pPr>
            <a:r>
              <a:rPr lang="en-US" sz="1629" b="1" spc="79">
                <a:solidFill>
                  <a:srgbClr val="293374"/>
                </a:solidFill>
                <a:latin typeface="Verdana Bold"/>
                <a:ea typeface="Verdana Bold"/>
                <a:cs typeface="Verdana Bold"/>
                <a:sym typeface="Verdana Bold"/>
              </a:rPr>
              <a:t>SOROPTIMIST INTERNATIONAL OF THE AMERICAS, INC</a:t>
            </a:r>
          </a:p>
        </p:txBody>
      </p:sp>
      <p:sp>
        <p:nvSpPr>
          <p:cNvPr id="8" name="TextBox 8"/>
          <p:cNvSpPr txBox="1"/>
          <p:nvPr/>
        </p:nvSpPr>
        <p:spPr>
          <a:xfrm>
            <a:off x="1028700" y="5270245"/>
            <a:ext cx="6903541" cy="762000"/>
          </a:xfrm>
          <a:prstGeom prst="rect">
            <a:avLst/>
          </a:prstGeom>
        </p:spPr>
        <p:txBody>
          <a:bodyPr lIns="0" tIns="0" rIns="0" bIns="0" rtlCol="0" anchor="t">
            <a:spAutoFit/>
          </a:bodyPr>
          <a:lstStyle/>
          <a:p>
            <a:pPr algn="l">
              <a:lnSpc>
                <a:spcPts val="6299"/>
              </a:lnSpc>
            </a:pPr>
            <a:r>
              <a:rPr lang="en-US" sz="4500" b="1">
                <a:solidFill>
                  <a:srgbClr val="518BC9"/>
                </a:solidFill>
                <a:latin typeface="Verdana Bold"/>
                <a:ea typeface="Verdana Bold"/>
                <a:cs typeface="Verdana Bold"/>
                <a:sym typeface="Verdana Bold"/>
              </a:rPr>
              <a:t>2026-2030 Campaign</a:t>
            </a:r>
          </a:p>
        </p:txBody>
      </p:sp>
      <p:sp>
        <p:nvSpPr>
          <p:cNvPr id="9" name="Freeform 9"/>
          <p:cNvSpPr/>
          <p:nvPr/>
        </p:nvSpPr>
        <p:spPr>
          <a:xfrm>
            <a:off x="9352746" y="4883719"/>
            <a:ext cx="8963829" cy="5311069"/>
          </a:xfrm>
          <a:custGeom>
            <a:avLst/>
            <a:gdLst/>
            <a:ahLst/>
            <a:cxnLst/>
            <a:rect l="l" t="t" r="r" b="b"/>
            <a:pathLst>
              <a:path w="8963829" h="5311069">
                <a:moveTo>
                  <a:pt x="0" y="0"/>
                </a:moveTo>
                <a:lnTo>
                  <a:pt x="8963829" y="0"/>
                </a:lnTo>
                <a:lnTo>
                  <a:pt x="8963829" y="5311069"/>
                </a:lnTo>
                <a:lnTo>
                  <a:pt x="0" y="5311069"/>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6216" y="1656495"/>
            <a:ext cx="11962877" cy="8751500"/>
          </a:xfrm>
          <a:custGeom>
            <a:avLst/>
            <a:gdLst/>
            <a:ahLst/>
            <a:cxnLst/>
            <a:rect l="l" t="t" r="r" b="b"/>
            <a:pathLst>
              <a:path w="11962877" h="8751500">
                <a:moveTo>
                  <a:pt x="0" y="0"/>
                </a:moveTo>
                <a:lnTo>
                  <a:pt x="11962877" y="0"/>
                </a:lnTo>
                <a:lnTo>
                  <a:pt x="11962877" y="8751500"/>
                </a:lnTo>
                <a:lnTo>
                  <a:pt x="0" y="8751500"/>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rot="5400000">
            <a:off x="1369991" y="3805710"/>
            <a:ext cx="500647" cy="438066"/>
            <a:chOff x="0" y="0"/>
            <a:chExt cx="812800" cy="711200"/>
          </a:xfrm>
        </p:grpSpPr>
        <p:sp>
          <p:nvSpPr>
            <p:cNvPr id="4" name="Freeform 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en-US"/>
            </a:p>
          </p:txBody>
        </p:sp>
        <p:sp>
          <p:nvSpPr>
            <p:cNvPr id="5" name="TextBox 5"/>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9" name="Group 9"/>
          <p:cNvGrpSpPr/>
          <p:nvPr/>
        </p:nvGrpSpPr>
        <p:grpSpPr>
          <a:xfrm rot="5400000">
            <a:off x="1369991" y="4714977"/>
            <a:ext cx="500647" cy="438066"/>
            <a:chOff x="0" y="0"/>
            <a:chExt cx="812800" cy="711200"/>
          </a:xfrm>
        </p:grpSpPr>
        <p:sp>
          <p:nvSpPr>
            <p:cNvPr id="10" name="Freeform 10"/>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en-US"/>
            </a:p>
          </p:txBody>
        </p:sp>
        <p:sp>
          <p:nvSpPr>
            <p:cNvPr id="11" name="TextBox 11"/>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2" name="Group 12"/>
          <p:cNvGrpSpPr/>
          <p:nvPr/>
        </p:nvGrpSpPr>
        <p:grpSpPr>
          <a:xfrm rot="5400000">
            <a:off x="1369991" y="5676635"/>
            <a:ext cx="500647" cy="438066"/>
            <a:chOff x="0" y="0"/>
            <a:chExt cx="812800" cy="711200"/>
          </a:xfrm>
        </p:grpSpPr>
        <p:sp>
          <p:nvSpPr>
            <p:cNvPr id="13" name="Freeform 13"/>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en-US"/>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
        <p:nvSpPr>
          <p:cNvPr id="15" name="Freeform 1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en-US"/>
          </a:p>
        </p:txBody>
      </p:sp>
      <p:sp>
        <p:nvSpPr>
          <p:cNvPr id="16" name="TextBox 16"/>
          <p:cNvSpPr txBox="1"/>
          <p:nvPr/>
        </p:nvSpPr>
        <p:spPr>
          <a:xfrm>
            <a:off x="2232952" y="3616305"/>
            <a:ext cx="6750245" cy="621028"/>
          </a:xfrm>
          <a:prstGeom prst="rect">
            <a:avLst/>
          </a:prstGeom>
        </p:spPr>
        <p:txBody>
          <a:bodyPr lIns="0" tIns="0" rIns="0" bIns="0" rtlCol="0" anchor="t">
            <a:spAutoFit/>
          </a:bodyPr>
          <a:lstStyle/>
          <a:p>
            <a:pPr algn="l">
              <a:lnSpc>
                <a:spcPts val="5400"/>
              </a:lnSpc>
            </a:pPr>
            <a:r>
              <a:rPr lang="en-US" sz="2700">
                <a:solidFill>
                  <a:srgbClr val="000000"/>
                </a:solidFill>
                <a:latin typeface="Verdana"/>
                <a:ea typeface="Verdana"/>
                <a:cs typeface="Verdana"/>
                <a:sym typeface="Verdana"/>
              </a:rPr>
              <a:t>Explain key components of campaign</a:t>
            </a:r>
          </a:p>
        </p:txBody>
      </p:sp>
      <p:sp>
        <p:nvSpPr>
          <p:cNvPr id="17" name="TextBox 17"/>
          <p:cNvSpPr txBox="1"/>
          <p:nvPr/>
        </p:nvSpPr>
        <p:spPr>
          <a:xfrm>
            <a:off x="2232952" y="4525572"/>
            <a:ext cx="6049488" cy="621028"/>
          </a:xfrm>
          <a:prstGeom prst="rect">
            <a:avLst/>
          </a:prstGeom>
        </p:spPr>
        <p:txBody>
          <a:bodyPr lIns="0" tIns="0" rIns="0" bIns="0" rtlCol="0" anchor="t">
            <a:spAutoFit/>
          </a:bodyPr>
          <a:lstStyle/>
          <a:p>
            <a:pPr algn="l">
              <a:lnSpc>
                <a:spcPts val="5400"/>
              </a:lnSpc>
            </a:pPr>
            <a:r>
              <a:rPr lang="en-US" sz="2700">
                <a:solidFill>
                  <a:srgbClr val="000000"/>
                </a:solidFill>
                <a:latin typeface="Verdana"/>
                <a:ea typeface="Verdana"/>
                <a:cs typeface="Verdana"/>
                <a:sym typeface="Verdana"/>
              </a:rPr>
              <a:t>Understand support &amp; resources</a:t>
            </a:r>
          </a:p>
        </p:txBody>
      </p:sp>
      <p:sp>
        <p:nvSpPr>
          <p:cNvPr id="18" name="TextBox 18"/>
          <p:cNvSpPr txBox="1"/>
          <p:nvPr/>
        </p:nvSpPr>
        <p:spPr>
          <a:xfrm>
            <a:off x="2232952" y="5144330"/>
            <a:ext cx="8572212" cy="1306828"/>
          </a:xfrm>
          <a:prstGeom prst="rect">
            <a:avLst/>
          </a:prstGeom>
        </p:spPr>
        <p:txBody>
          <a:bodyPr lIns="0" tIns="0" rIns="0" bIns="0" rtlCol="0" anchor="t">
            <a:spAutoFit/>
          </a:bodyPr>
          <a:lstStyle/>
          <a:p>
            <a:pPr algn="l">
              <a:lnSpc>
                <a:spcPts val="5400"/>
              </a:lnSpc>
            </a:pPr>
            <a:r>
              <a:rPr lang="en-US" sz="2700">
                <a:solidFill>
                  <a:srgbClr val="000000"/>
                </a:solidFill>
                <a:latin typeface="Verdana"/>
                <a:ea typeface="Verdana"/>
                <a:cs typeface="Verdana"/>
                <a:sym typeface="Verdana"/>
              </a:rPr>
              <a:t>Identify how you, your club, and region can get involved</a:t>
            </a:r>
          </a:p>
        </p:txBody>
      </p:sp>
      <p:sp>
        <p:nvSpPr>
          <p:cNvPr id="19" name="TextBox 19"/>
          <p:cNvSpPr txBox="1"/>
          <p:nvPr/>
        </p:nvSpPr>
        <p:spPr>
          <a:xfrm>
            <a:off x="1401281" y="1895623"/>
            <a:ext cx="5131034" cy="885825"/>
          </a:xfrm>
          <a:prstGeom prst="rect">
            <a:avLst/>
          </a:prstGeom>
        </p:spPr>
        <p:txBody>
          <a:bodyPr lIns="0" tIns="0" rIns="0" bIns="0" rtlCol="0" anchor="t">
            <a:spAutoFit/>
          </a:bodyPr>
          <a:lstStyle/>
          <a:p>
            <a:pPr algn="l">
              <a:lnSpc>
                <a:spcPts val="6900"/>
              </a:lnSpc>
            </a:pPr>
            <a:r>
              <a:rPr lang="en-US" sz="6000" b="1">
                <a:solidFill>
                  <a:srgbClr val="293374"/>
                </a:solidFill>
                <a:latin typeface="Verdana Bold"/>
                <a:ea typeface="Verdana Bold"/>
                <a:cs typeface="Verdana Bold"/>
                <a:sym typeface="Verdana Bold"/>
              </a:rPr>
              <a:t>Objectives</a:t>
            </a:r>
          </a:p>
        </p:txBody>
      </p:sp>
      <p:sp>
        <p:nvSpPr>
          <p:cNvPr id="21" name="Freeform 9">
            <a:extLst>
              <a:ext uri="{FF2B5EF4-FFF2-40B4-BE49-F238E27FC236}">
                <a16:creationId xmlns:a16="http://schemas.microsoft.com/office/drawing/2014/main" id="{40488A8A-29EB-B8A1-7094-B11E8C2B4A75}"/>
              </a:ext>
            </a:extLst>
          </p:cNvPr>
          <p:cNvSpPr/>
          <p:nvPr/>
        </p:nvSpPr>
        <p:spPr>
          <a:xfrm>
            <a:off x="10805164" y="5521589"/>
            <a:ext cx="7372630" cy="4765411"/>
          </a:xfrm>
          <a:custGeom>
            <a:avLst/>
            <a:gdLst/>
            <a:ahLst/>
            <a:cxnLst/>
            <a:rect l="l" t="t" r="r" b="b"/>
            <a:pathLst>
              <a:path w="8963829" h="5311069">
                <a:moveTo>
                  <a:pt x="0" y="0"/>
                </a:moveTo>
                <a:lnTo>
                  <a:pt x="8963829" y="0"/>
                </a:lnTo>
                <a:lnTo>
                  <a:pt x="8963829" y="5311069"/>
                </a:lnTo>
                <a:lnTo>
                  <a:pt x="0" y="5311069"/>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3178" y="7349120"/>
            <a:ext cx="11161644" cy="5190164"/>
          </a:xfrm>
          <a:custGeom>
            <a:avLst/>
            <a:gdLst/>
            <a:ahLst/>
            <a:cxnLst/>
            <a:rect l="l" t="t" r="r" b="b"/>
            <a:pathLst>
              <a:path w="11161644" h="5190164">
                <a:moveTo>
                  <a:pt x="0" y="0"/>
                </a:moveTo>
                <a:lnTo>
                  <a:pt x="11161644" y="0"/>
                </a:lnTo>
                <a:lnTo>
                  <a:pt x="11161644" y="5190164"/>
                </a:lnTo>
                <a:lnTo>
                  <a:pt x="0" y="519016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2713338" y="4256868"/>
            <a:ext cx="12861324" cy="1313181"/>
          </a:xfrm>
          <a:prstGeom prst="rect">
            <a:avLst/>
          </a:prstGeom>
        </p:spPr>
        <p:txBody>
          <a:bodyPr lIns="0" tIns="0" rIns="0" bIns="0" rtlCol="0" anchor="t">
            <a:spAutoFit/>
          </a:bodyPr>
          <a:lstStyle/>
          <a:p>
            <a:pPr algn="ctr">
              <a:lnSpc>
                <a:spcPts val="5319"/>
              </a:lnSpc>
            </a:pPr>
            <a:r>
              <a:rPr lang="en-US" sz="3799">
                <a:solidFill>
                  <a:srgbClr val="000000"/>
                </a:solidFill>
                <a:latin typeface="Verdana"/>
                <a:ea typeface="Verdana"/>
                <a:cs typeface="Verdana"/>
                <a:sym typeface="Verdana"/>
              </a:rPr>
              <a:t>Driving forward and strenghening our future together! </a:t>
            </a:r>
          </a:p>
        </p:txBody>
      </p:sp>
      <p:sp>
        <p:nvSpPr>
          <p:cNvPr id="4" name="TextBox 4"/>
          <p:cNvSpPr txBox="1"/>
          <p:nvPr/>
        </p:nvSpPr>
        <p:spPr>
          <a:xfrm>
            <a:off x="5067396" y="2146639"/>
            <a:ext cx="8153208" cy="1800249"/>
          </a:xfrm>
          <a:prstGeom prst="rect">
            <a:avLst/>
          </a:prstGeom>
        </p:spPr>
        <p:txBody>
          <a:bodyPr lIns="0" tIns="0" rIns="0" bIns="0" rtlCol="0" anchor="t">
            <a:spAutoFit/>
          </a:bodyPr>
          <a:lstStyle/>
          <a:p>
            <a:pPr algn="ctr">
              <a:lnSpc>
                <a:spcPts val="7199"/>
              </a:lnSpc>
            </a:pPr>
            <a:r>
              <a:rPr lang="en-US" sz="6000" b="1">
                <a:solidFill>
                  <a:srgbClr val="293374"/>
                </a:solidFill>
                <a:latin typeface="Verdana Bold"/>
                <a:ea typeface="Verdana Bold"/>
                <a:cs typeface="Verdana Bold"/>
                <a:sym typeface="Verdana Bold"/>
              </a:rPr>
              <a:t>Why a new campaign?</a:t>
            </a:r>
          </a:p>
        </p:txBody>
      </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l="-198" r="-198"/>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t="-25000" b="-25000"/>
              </a:stretch>
            </a:blipFill>
          </p:spPr>
          <p:txBody>
            <a:bodyPr/>
            <a:lstStyle/>
            <a:p>
              <a:endParaRPr lang="en-US"/>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en-US"/>
          </a:p>
        </p:txBody>
      </p:sp>
      <p:sp>
        <p:nvSpPr>
          <p:cNvPr id="7" name="TextBox 7"/>
          <p:cNvSpPr txBox="1"/>
          <p:nvPr/>
        </p:nvSpPr>
        <p:spPr>
          <a:xfrm>
            <a:off x="990792" y="3842571"/>
            <a:ext cx="8153208" cy="2223771"/>
          </a:xfrm>
          <a:prstGeom prst="rect">
            <a:avLst/>
          </a:prstGeom>
        </p:spPr>
        <p:txBody>
          <a:bodyPr lIns="0" tIns="0" rIns="0" bIns="0" rtlCol="0" anchor="t">
            <a:spAutoFit/>
          </a:bodyPr>
          <a:lstStyle/>
          <a:p>
            <a:pPr algn="l">
              <a:lnSpc>
                <a:spcPts val="4479"/>
              </a:lnSpc>
            </a:pPr>
            <a:r>
              <a:rPr lang="en-US" sz="3199">
                <a:solidFill>
                  <a:srgbClr val="000000"/>
                </a:solidFill>
                <a:latin typeface="Verdana"/>
                <a:ea typeface="Verdana"/>
                <a:cs typeface="Verdana"/>
                <a:sym typeface="Verdana"/>
              </a:rPr>
              <a:t>Grow and diversify membership by attracting, retaining, and engaging members who are committed to our mission.</a:t>
            </a:r>
          </a:p>
        </p:txBody>
      </p:sp>
      <p:sp>
        <p:nvSpPr>
          <p:cNvPr id="8" name="TextBox 8"/>
          <p:cNvSpPr txBox="1"/>
          <p:nvPr/>
        </p:nvSpPr>
        <p:spPr>
          <a:xfrm>
            <a:off x="990792" y="2597436"/>
            <a:ext cx="8153208" cy="895374"/>
          </a:xfrm>
          <a:prstGeom prst="rect">
            <a:avLst/>
          </a:prstGeom>
        </p:spPr>
        <p:txBody>
          <a:bodyPr lIns="0" tIns="0" rIns="0" bIns="0" rtlCol="0" anchor="t">
            <a:spAutoFit/>
          </a:bodyPr>
          <a:lstStyle/>
          <a:p>
            <a:pPr algn="just">
              <a:lnSpc>
                <a:spcPts val="7199"/>
              </a:lnSpc>
            </a:pPr>
            <a:r>
              <a:rPr lang="en-US" sz="6000" b="1">
                <a:solidFill>
                  <a:srgbClr val="293374"/>
                </a:solidFill>
                <a:latin typeface="Verdana Bold"/>
                <a:ea typeface="Verdana Bold"/>
                <a:cs typeface="Verdana Bold"/>
                <a:sym typeface="Verdana Bold"/>
              </a:rPr>
              <a:t>Our Goal</a:t>
            </a:r>
          </a:p>
        </p:txBody>
      </p:sp>
      <p:sp>
        <p:nvSpPr>
          <p:cNvPr id="9" name="TextBox 9"/>
          <p:cNvSpPr txBox="1"/>
          <p:nvPr/>
        </p:nvSpPr>
        <p:spPr>
          <a:xfrm>
            <a:off x="7936618" y="4816856"/>
            <a:ext cx="224240" cy="779093"/>
          </a:xfrm>
          <a:prstGeom prst="rect">
            <a:avLst/>
          </a:prstGeom>
        </p:spPr>
        <p:txBody>
          <a:bodyPr lIns="0" tIns="0" rIns="0" bIns="0" rtlCol="0" anchor="t">
            <a:spAutoFit/>
          </a:bodyPr>
          <a:lstStyle/>
          <a:p>
            <a:pPr algn="ctr">
              <a:lnSpc>
                <a:spcPts val="6198"/>
              </a:lnSpc>
              <a:spcBef>
                <a:spcPct val="0"/>
              </a:spcBef>
            </a:pPr>
            <a:r>
              <a:rPr lang="en-US" sz="5165" b="1">
                <a:solidFill>
                  <a:srgbClr val="000000"/>
                </a:solidFill>
                <a:latin typeface="Verdana Bold"/>
                <a:ea typeface="Verdana Bold"/>
                <a:cs typeface="Verdana Bold"/>
                <a:sym typeface="Verdana Bold"/>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6216" y="1656495"/>
            <a:ext cx="11962877" cy="8751500"/>
          </a:xfrm>
          <a:custGeom>
            <a:avLst/>
            <a:gdLst/>
            <a:ahLst/>
            <a:cxnLst/>
            <a:rect l="l" t="t" r="r" b="b"/>
            <a:pathLst>
              <a:path w="11962877" h="8751500">
                <a:moveTo>
                  <a:pt x="0" y="0"/>
                </a:moveTo>
                <a:lnTo>
                  <a:pt x="11962877" y="0"/>
                </a:lnTo>
                <a:lnTo>
                  <a:pt x="11962877" y="8751500"/>
                </a:lnTo>
                <a:lnTo>
                  <a:pt x="0" y="8751500"/>
                </a:lnTo>
                <a:lnTo>
                  <a:pt x="0" y="0"/>
                </a:lnTo>
                <a:close/>
              </a:path>
            </a:pathLst>
          </a:custGeom>
          <a:blipFill>
            <a:blip r:embed="rId3"/>
            <a:stretch>
              <a:fillRect/>
            </a:stretch>
          </a:blipFill>
        </p:spPr>
        <p:txBody>
          <a:bodyPr/>
          <a:lstStyle/>
          <a:p>
            <a:endParaRPr lang="en-US"/>
          </a:p>
        </p:txBody>
      </p:sp>
      <p:sp>
        <p:nvSpPr>
          <p:cNvPr id="3" name="Freeform 3"/>
          <p:cNvSpPr/>
          <p:nvPr/>
        </p:nvSpPr>
        <p:spPr>
          <a:xfrm>
            <a:off x="9510179" y="-38100"/>
            <a:ext cx="8806396" cy="4903085"/>
          </a:xfrm>
          <a:custGeom>
            <a:avLst/>
            <a:gdLst/>
            <a:ahLst/>
            <a:cxnLst/>
            <a:rect l="l" t="t" r="r" b="b"/>
            <a:pathLst>
              <a:path w="8806396" h="4903085">
                <a:moveTo>
                  <a:pt x="0" y="0"/>
                </a:moveTo>
                <a:lnTo>
                  <a:pt x="8806396" y="0"/>
                </a:lnTo>
                <a:lnTo>
                  <a:pt x="8806396" y="4903085"/>
                </a:lnTo>
                <a:lnTo>
                  <a:pt x="0" y="4903085"/>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1028700" y="2985288"/>
            <a:ext cx="9376622" cy="1077218"/>
          </a:xfrm>
          <a:prstGeom prst="rect">
            <a:avLst/>
          </a:prstGeom>
        </p:spPr>
        <p:txBody>
          <a:bodyPr lIns="0" tIns="0" rIns="0" bIns="0" rtlCol="0" anchor="t">
            <a:spAutoFit/>
          </a:bodyPr>
          <a:lstStyle/>
          <a:p>
            <a:pPr algn="l">
              <a:lnSpc>
                <a:spcPts val="8370"/>
              </a:lnSpc>
            </a:pPr>
            <a:r>
              <a:rPr lang="en-US" sz="9000" b="1" dirty="0">
                <a:solidFill>
                  <a:srgbClr val="293374"/>
                </a:solidFill>
                <a:latin typeface="Verdana Bold"/>
                <a:ea typeface="Verdana Bold"/>
                <a:cs typeface="Verdana Bold"/>
                <a:sym typeface="Verdana Bold"/>
              </a:rPr>
              <a:t>Goal</a:t>
            </a:r>
          </a:p>
        </p:txBody>
      </p:sp>
      <p:sp>
        <p:nvSpPr>
          <p:cNvPr id="5" name="TextBox 5"/>
          <p:cNvSpPr txBox="1"/>
          <p:nvPr/>
        </p:nvSpPr>
        <p:spPr>
          <a:xfrm>
            <a:off x="1047208" y="4229100"/>
            <a:ext cx="9925592" cy="3434017"/>
          </a:xfrm>
          <a:prstGeom prst="rect">
            <a:avLst/>
          </a:prstGeom>
        </p:spPr>
        <p:txBody>
          <a:bodyPr wrap="square" lIns="0" tIns="0" rIns="0" bIns="0" rtlCol="0" anchor="t">
            <a:spAutoFit/>
          </a:bodyPr>
          <a:lstStyle/>
          <a:p>
            <a:pPr>
              <a:lnSpc>
                <a:spcPct val="100000"/>
              </a:lnSpc>
            </a:pPr>
            <a:r>
              <a:rPr lang="en-US" sz="4400" b="1" dirty="0">
                <a:solidFill>
                  <a:schemeClr val="accent1"/>
                </a:solidFill>
                <a:latin typeface="Verdana Bold"/>
                <a:ea typeface="Verdana Bold"/>
                <a:cs typeface="Verdana Bold"/>
                <a:sym typeface="Verdana Bold"/>
              </a:rPr>
              <a:t>26-27: </a:t>
            </a:r>
            <a:r>
              <a:rPr lang="en-US" sz="4400" dirty="0">
                <a:solidFill>
                  <a:schemeClr val="accent1"/>
                </a:solidFill>
                <a:latin typeface="Verdana Bold" panose="020B0804030504040204" pitchFamily="34" charset="0"/>
                <a:ea typeface="Verdana Bold" panose="020B0804030504040204" pitchFamily="34" charset="0"/>
              </a:rPr>
              <a:t>Achieve 98% net membership through retention of existing members and recruitment of new members.</a:t>
            </a:r>
          </a:p>
          <a:p>
            <a:pPr algn="l">
              <a:lnSpc>
                <a:spcPts val="6299"/>
              </a:lnSpc>
            </a:pPr>
            <a:r>
              <a:rPr lang="en-US" sz="4500" b="1" dirty="0">
                <a:solidFill>
                  <a:srgbClr val="518BC9"/>
                </a:solidFill>
                <a:latin typeface="Verdana Bold"/>
                <a:ea typeface="Verdana Bold"/>
                <a:cs typeface="Verdana Bold"/>
                <a:sym typeface="Verdana Bold"/>
              </a:rPr>
              <a:t> </a:t>
            </a:r>
          </a:p>
        </p:txBody>
      </p:sp>
      <p:sp>
        <p:nvSpPr>
          <p:cNvPr id="6" name="Freeform 6"/>
          <p:cNvSpPr/>
          <p:nvPr/>
        </p:nvSpPr>
        <p:spPr>
          <a:xfrm>
            <a:off x="9352746" y="4883719"/>
            <a:ext cx="8963829" cy="5311069"/>
          </a:xfrm>
          <a:custGeom>
            <a:avLst/>
            <a:gdLst/>
            <a:ahLst/>
            <a:cxnLst/>
            <a:rect l="l" t="t" r="r" b="b"/>
            <a:pathLst>
              <a:path w="8963829" h="5311069">
                <a:moveTo>
                  <a:pt x="0" y="0"/>
                </a:moveTo>
                <a:lnTo>
                  <a:pt x="8963829" y="0"/>
                </a:lnTo>
                <a:lnTo>
                  <a:pt x="8963829" y="5311069"/>
                </a:lnTo>
                <a:lnTo>
                  <a:pt x="0" y="5311069"/>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9686017" y="3595783"/>
            <a:ext cx="5486521" cy="5486521"/>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136" r="-25136"/>
              </a:stretch>
            </a:blipFill>
          </p:spPr>
          <p:txBody>
            <a:bodyPr/>
            <a:lstStyle/>
            <a:p>
              <a:endParaRPr lang="en-US"/>
            </a:p>
          </p:txBody>
        </p:sp>
      </p:grpSp>
      <p:grpSp>
        <p:nvGrpSpPr>
          <p:cNvPr id="6" name="Group 6"/>
          <p:cNvGrpSpPr/>
          <p:nvPr/>
        </p:nvGrpSpPr>
        <p:grpSpPr>
          <a:xfrm>
            <a:off x="12866723" y="811983"/>
            <a:ext cx="4214677" cy="421467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4941" r="-24941"/>
              </a:stretch>
            </a:blipFill>
          </p:spPr>
          <p:txBody>
            <a:bodyPr/>
            <a:lstStyle/>
            <a:p>
              <a:endParaRPr lang="en-US"/>
            </a:p>
          </p:txBody>
        </p:sp>
      </p:gr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en-US"/>
          </a:p>
        </p:txBody>
      </p:sp>
      <p:sp>
        <p:nvSpPr>
          <p:cNvPr id="9" name="TextBox 9"/>
          <p:cNvSpPr txBox="1"/>
          <p:nvPr/>
        </p:nvSpPr>
        <p:spPr>
          <a:xfrm>
            <a:off x="495648" y="2871697"/>
            <a:ext cx="8928655" cy="5498106"/>
          </a:xfrm>
          <a:prstGeom prst="rect">
            <a:avLst/>
          </a:prstGeom>
        </p:spPr>
        <p:txBody>
          <a:bodyPr lIns="0" tIns="0" rIns="0" bIns="0" rtlCol="0" anchor="t">
            <a:spAutoFit/>
          </a:bodyPr>
          <a:lstStyle/>
          <a:p>
            <a:pPr algn="l">
              <a:lnSpc>
                <a:spcPts val="3679"/>
              </a:lnSpc>
            </a:pPr>
            <a:endParaRPr/>
          </a:p>
          <a:p>
            <a:pPr marL="690881" lvl="1" indent="-345440" algn="l">
              <a:lnSpc>
                <a:spcPts val="4480"/>
              </a:lnSpc>
              <a:buFont typeface="Arial"/>
              <a:buChar char="•"/>
            </a:pPr>
            <a:r>
              <a:rPr lang="en-US" sz="3200">
                <a:solidFill>
                  <a:srgbClr val="000000"/>
                </a:solidFill>
                <a:latin typeface="Verdana"/>
                <a:ea typeface="Verdana"/>
                <a:cs typeface="Verdana"/>
                <a:sym typeface="Verdana"/>
              </a:rPr>
              <a:t>Regions who hit their goals in either biennium are eligible for a drawing for $1,500 to use for membership.</a:t>
            </a:r>
          </a:p>
          <a:p>
            <a:pPr algn="l">
              <a:lnSpc>
                <a:spcPts val="4480"/>
              </a:lnSpc>
            </a:pPr>
            <a:endParaRPr lang="en-US" sz="3200">
              <a:solidFill>
                <a:srgbClr val="000000"/>
              </a:solidFill>
              <a:latin typeface="Verdana"/>
              <a:ea typeface="Verdana"/>
              <a:cs typeface="Verdana"/>
              <a:sym typeface="Verdana"/>
            </a:endParaRPr>
          </a:p>
          <a:p>
            <a:pPr marL="690881" lvl="1" indent="-345440" algn="l">
              <a:lnSpc>
                <a:spcPts val="4480"/>
              </a:lnSpc>
              <a:buFont typeface="Arial"/>
              <a:buChar char="•"/>
            </a:pPr>
            <a:r>
              <a:rPr lang="en-US" sz="3200">
                <a:solidFill>
                  <a:srgbClr val="000000"/>
                </a:solidFill>
                <a:latin typeface="Verdana"/>
                <a:ea typeface="Verdana"/>
                <a:cs typeface="Verdana"/>
                <a:sym typeface="Verdana"/>
              </a:rPr>
              <a:t>Clubs who reach their goals either biennium or who help charter a new club are eligible for a drawing for $1000 to use for membership.</a:t>
            </a:r>
          </a:p>
          <a:p>
            <a:pPr algn="l">
              <a:lnSpc>
                <a:spcPts val="4480"/>
              </a:lnSpc>
            </a:pPr>
            <a:endParaRPr lang="en-US" sz="3200">
              <a:solidFill>
                <a:srgbClr val="000000"/>
              </a:solidFill>
              <a:latin typeface="Verdana"/>
              <a:ea typeface="Verdana"/>
              <a:cs typeface="Verdana"/>
              <a:sym typeface="Verdana"/>
            </a:endParaRPr>
          </a:p>
        </p:txBody>
      </p:sp>
      <p:sp>
        <p:nvSpPr>
          <p:cNvPr id="10" name="TextBox 10"/>
          <p:cNvSpPr txBox="1"/>
          <p:nvPr/>
        </p:nvSpPr>
        <p:spPr>
          <a:xfrm>
            <a:off x="990792" y="821508"/>
            <a:ext cx="8853965" cy="1800249"/>
          </a:xfrm>
          <a:prstGeom prst="rect">
            <a:avLst/>
          </a:prstGeom>
        </p:spPr>
        <p:txBody>
          <a:bodyPr lIns="0" tIns="0" rIns="0" bIns="0" rtlCol="0" anchor="t">
            <a:spAutoFit/>
          </a:bodyPr>
          <a:lstStyle/>
          <a:p>
            <a:pPr algn="l">
              <a:lnSpc>
                <a:spcPts val="7199"/>
              </a:lnSpc>
            </a:pPr>
            <a:r>
              <a:rPr lang="en-US" sz="6000" b="1">
                <a:solidFill>
                  <a:srgbClr val="293374"/>
                </a:solidFill>
                <a:latin typeface="Verdana Bold"/>
                <a:ea typeface="Verdana Bold"/>
                <a:cs typeface="Verdana Bold"/>
                <a:sym typeface="Verdana Bold"/>
              </a:rPr>
              <a:t>Club &amp; Region Incentives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76402" y="4170619"/>
            <a:ext cx="18865637" cy="7072317"/>
            <a:chOff x="0" y="0"/>
            <a:chExt cx="3804182" cy="1426105"/>
          </a:xfrm>
        </p:grpSpPr>
        <p:sp>
          <p:nvSpPr>
            <p:cNvPr id="3" name="Freeform 3"/>
            <p:cNvSpPr/>
            <p:nvPr/>
          </p:nvSpPr>
          <p:spPr>
            <a:xfrm>
              <a:off x="0" y="0"/>
              <a:ext cx="3804182" cy="1391465"/>
            </a:xfrm>
            <a:custGeom>
              <a:avLst/>
              <a:gdLst/>
              <a:ahLst/>
              <a:cxnLst/>
              <a:rect l="l" t="t" r="r" b="b"/>
              <a:pathLst>
                <a:path w="3804182" h="1391465">
                  <a:moveTo>
                    <a:pt x="3796327" y="0"/>
                  </a:moveTo>
                  <a:lnTo>
                    <a:pt x="7855" y="0"/>
                  </a:lnTo>
                  <a:cubicBezTo>
                    <a:pt x="5772" y="0"/>
                    <a:pt x="3774" y="828"/>
                    <a:pt x="2301" y="2301"/>
                  </a:cubicBezTo>
                  <a:cubicBezTo>
                    <a:pt x="828" y="3774"/>
                    <a:pt x="0" y="5772"/>
                    <a:pt x="0" y="7855"/>
                  </a:cubicBezTo>
                  <a:lnTo>
                    <a:pt x="0" y="1279302"/>
                  </a:lnTo>
                  <a:cubicBezTo>
                    <a:pt x="202350" y="1390082"/>
                    <a:pt x="849870" y="1463218"/>
                    <a:pt x="1821147" y="1279302"/>
                  </a:cubicBezTo>
                  <a:cubicBezTo>
                    <a:pt x="2792433" y="1013423"/>
                    <a:pt x="3547873" y="1168518"/>
                    <a:pt x="3804182" y="1279302"/>
                  </a:cubicBezTo>
                  <a:lnTo>
                    <a:pt x="3804182" y="7855"/>
                  </a:lnTo>
                  <a:cubicBezTo>
                    <a:pt x="3804182" y="5772"/>
                    <a:pt x="3803355" y="3774"/>
                    <a:pt x="3801882" y="2301"/>
                  </a:cubicBezTo>
                  <a:cubicBezTo>
                    <a:pt x="3800408" y="828"/>
                    <a:pt x="3798410" y="0"/>
                    <a:pt x="3796327" y="0"/>
                  </a:cubicBez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4" name="TextBox 4"/>
            <p:cNvSpPr txBox="1"/>
            <p:nvPr/>
          </p:nvSpPr>
          <p:spPr>
            <a:xfrm>
              <a:off x="0" y="-66675"/>
              <a:ext cx="3804182" cy="1187186"/>
            </a:xfrm>
            <a:prstGeom prst="rect">
              <a:avLst/>
            </a:prstGeom>
          </p:spPr>
          <p:txBody>
            <a:bodyPr lIns="50800" tIns="50800" rIns="50800" bIns="50800" rtlCol="0" anchor="ctr"/>
            <a:lstStyle/>
            <a:p>
              <a:pPr algn="ctr">
                <a:lnSpc>
                  <a:spcPts val="3750"/>
                </a:lnSpc>
              </a:pPr>
              <a:endParaRPr/>
            </a:p>
          </p:txBody>
        </p:sp>
      </p:grpSp>
      <p:sp>
        <p:nvSpPr>
          <p:cNvPr id="5" name="Freeform 5"/>
          <p:cNvSpPr/>
          <p:nvPr/>
        </p:nvSpPr>
        <p:spPr>
          <a:xfrm>
            <a:off x="2618528"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7744004"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2869336"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3466848" y="4106687"/>
            <a:ext cx="1600786" cy="1621422"/>
          </a:xfrm>
          <a:custGeom>
            <a:avLst/>
            <a:gdLst/>
            <a:ahLst/>
            <a:cxnLst/>
            <a:rect l="l" t="t" r="r" b="b"/>
            <a:pathLst>
              <a:path w="1600786" h="1621422">
                <a:moveTo>
                  <a:pt x="0" y="0"/>
                </a:moveTo>
                <a:lnTo>
                  <a:pt x="1600786" y="0"/>
                </a:lnTo>
                <a:lnTo>
                  <a:pt x="1600786" y="1621422"/>
                </a:lnTo>
                <a:lnTo>
                  <a:pt x="0" y="1621422"/>
                </a:lnTo>
                <a:lnTo>
                  <a:pt x="0" y="0"/>
                </a:lnTo>
                <a:close/>
              </a:path>
            </a:pathLst>
          </a:custGeom>
          <a:blipFill>
            <a:blip>
              <a:extLst>
                <a:ext uri="{96DAC541-7B7A-43D3-8B79-37D633B846F1}">
                  <asvg:svgBlip xmlns:asvg="http://schemas.microsoft.com/office/drawing/2016/SVG/main" r:embed="rId4"/>
                </a:ext>
              </a:extLst>
            </a:blip>
            <a:stretch>
              <a:fillRect l="-52" r="-52"/>
            </a:stretch>
          </a:blipFill>
        </p:spPr>
        <p:txBody>
          <a:bodyPr/>
          <a:lstStyle/>
          <a:p>
            <a:endParaRPr lang="en-US"/>
          </a:p>
        </p:txBody>
      </p:sp>
      <p:sp>
        <p:nvSpPr>
          <p:cNvPr id="9" name="Freeform 9"/>
          <p:cNvSpPr/>
          <p:nvPr/>
        </p:nvSpPr>
        <p:spPr>
          <a:xfrm>
            <a:off x="3335282" y="4106687"/>
            <a:ext cx="1479049" cy="1479049"/>
          </a:xfrm>
          <a:custGeom>
            <a:avLst/>
            <a:gdLst/>
            <a:ahLst/>
            <a:cxnLst/>
            <a:rect l="l" t="t" r="r" b="b"/>
            <a:pathLst>
              <a:path w="1479049" h="1479049">
                <a:moveTo>
                  <a:pt x="0" y="0"/>
                </a:moveTo>
                <a:lnTo>
                  <a:pt x="1479049" y="0"/>
                </a:lnTo>
                <a:lnTo>
                  <a:pt x="1479049" y="1479049"/>
                </a:lnTo>
                <a:lnTo>
                  <a:pt x="0" y="147904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8346252" y="4106687"/>
            <a:ext cx="1595495" cy="1569387"/>
          </a:xfrm>
          <a:custGeom>
            <a:avLst/>
            <a:gdLst/>
            <a:ahLst/>
            <a:cxnLst/>
            <a:rect l="l" t="t" r="r" b="b"/>
            <a:pathLst>
              <a:path w="1595495" h="1569387">
                <a:moveTo>
                  <a:pt x="0" y="0"/>
                </a:moveTo>
                <a:lnTo>
                  <a:pt x="1595496" y="0"/>
                </a:lnTo>
                <a:lnTo>
                  <a:pt x="1595496" y="1569387"/>
                </a:lnTo>
                <a:lnTo>
                  <a:pt x="0" y="15693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TextBox 11"/>
          <p:cNvSpPr txBox="1"/>
          <p:nvPr/>
        </p:nvSpPr>
        <p:spPr>
          <a:xfrm>
            <a:off x="2764807" y="6955269"/>
            <a:ext cx="2503251" cy="803555"/>
          </a:xfrm>
          <a:prstGeom prst="rect">
            <a:avLst/>
          </a:prstGeom>
        </p:spPr>
        <p:txBody>
          <a:bodyPr lIns="0" tIns="0" rIns="0" bIns="0" rtlCol="0" anchor="t">
            <a:spAutoFit/>
          </a:bodyPr>
          <a:lstStyle/>
          <a:p>
            <a:pPr algn="ctr">
              <a:lnSpc>
                <a:spcPts val="3136"/>
              </a:lnSpc>
            </a:pPr>
            <a:r>
              <a:rPr lang="en-US" sz="3136" b="1">
                <a:solidFill>
                  <a:srgbClr val="FFFFFF"/>
                </a:solidFill>
                <a:latin typeface="Verdana Bold"/>
                <a:ea typeface="Verdana Bold"/>
                <a:cs typeface="Verdana Bold"/>
                <a:sym typeface="Verdana Bold"/>
              </a:rPr>
              <a:t>Start Your Engines</a:t>
            </a:r>
          </a:p>
        </p:txBody>
      </p:sp>
      <p:sp>
        <p:nvSpPr>
          <p:cNvPr id="12" name="TextBox 12"/>
          <p:cNvSpPr txBox="1"/>
          <p:nvPr/>
        </p:nvSpPr>
        <p:spPr>
          <a:xfrm>
            <a:off x="12244783" y="7012368"/>
            <a:ext cx="4044916" cy="803555"/>
          </a:xfrm>
          <a:prstGeom prst="rect">
            <a:avLst/>
          </a:prstGeom>
        </p:spPr>
        <p:txBody>
          <a:bodyPr lIns="0" tIns="0" rIns="0" bIns="0" rtlCol="0" anchor="t">
            <a:spAutoFit/>
          </a:bodyPr>
          <a:lstStyle/>
          <a:p>
            <a:pPr algn="ctr">
              <a:lnSpc>
                <a:spcPts val="3136"/>
              </a:lnSpc>
            </a:pPr>
            <a:r>
              <a:rPr lang="en-US" sz="3136" b="1">
                <a:solidFill>
                  <a:srgbClr val="FFFFFF"/>
                </a:solidFill>
                <a:latin typeface="Verdana Bold"/>
                <a:ea typeface="Verdana Bold"/>
                <a:cs typeface="Verdana Bold"/>
                <a:sym typeface="Verdana Bold"/>
              </a:rPr>
              <a:t>Crossing the Finish Line</a:t>
            </a:r>
          </a:p>
        </p:txBody>
      </p:sp>
      <p:sp>
        <p:nvSpPr>
          <p:cNvPr id="13" name="TextBox 13"/>
          <p:cNvSpPr txBox="1"/>
          <p:nvPr/>
        </p:nvSpPr>
        <p:spPr>
          <a:xfrm>
            <a:off x="7744004" y="6955269"/>
            <a:ext cx="2795809" cy="803555"/>
          </a:xfrm>
          <a:prstGeom prst="rect">
            <a:avLst/>
          </a:prstGeom>
        </p:spPr>
        <p:txBody>
          <a:bodyPr lIns="0" tIns="0" rIns="0" bIns="0" rtlCol="0" anchor="t">
            <a:spAutoFit/>
          </a:bodyPr>
          <a:lstStyle/>
          <a:p>
            <a:pPr algn="ctr">
              <a:lnSpc>
                <a:spcPts val="3136"/>
              </a:lnSpc>
            </a:pPr>
            <a:r>
              <a:rPr lang="en-US" sz="3136" b="1">
                <a:solidFill>
                  <a:srgbClr val="FFFFFF"/>
                </a:solidFill>
                <a:latin typeface="Verdana Bold"/>
                <a:ea typeface="Verdana Bold"/>
                <a:cs typeface="Verdana Bold"/>
                <a:sym typeface="Verdana Bold"/>
              </a:rPr>
              <a:t>Staging a Comeback</a:t>
            </a:r>
          </a:p>
        </p:txBody>
      </p:sp>
      <p:sp>
        <p:nvSpPr>
          <p:cNvPr id="14" name="TextBox 14"/>
          <p:cNvSpPr txBox="1"/>
          <p:nvPr/>
        </p:nvSpPr>
        <p:spPr>
          <a:xfrm>
            <a:off x="5067396" y="1298969"/>
            <a:ext cx="8153208" cy="895374"/>
          </a:xfrm>
          <a:prstGeom prst="rect">
            <a:avLst/>
          </a:prstGeom>
        </p:spPr>
        <p:txBody>
          <a:bodyPr lIns="0" tIns="0" rIns="0" bIns="0" rtlCol="0" anchor="t">
            <a:spAutoFit/>
          </a:bodyPr>
          <a:lstStyle/>
          <a:p>
            <a:pPr algn="ctr">
              <a:lnSpc>
                <a:spcPts val="7199"/>
              </a:lnSpc>
            </a:pPr>
            <a:r>
              <a:rPr lang="en-US" sz="6000" b="1">
                <a:solidFill>
                  <a:srgbClr val="293374"/>
                </a:solidFill>
                <a:latin typeface="Verdana Bold"/>
                <a:ea typeface="Verdana Bold"/>
                <a:cs typeface="Verdana Bold"/>
                <a:sym typeface="Verdana Bold"/>
              </a:rPr>
              <a:t>Awards</a:t>
            </a:r>
          </a:p>
        </p:txBody>
      </p:sp>
      <p:sp>
        <p:nvSpPr>
          <p:cNvPr id="15" name="Freeform 1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a:p>
        </p:txBody>
      </p:sp>
      <p:sp>
        <p:nvSpPr>
          <p:cNvPr id="3" name="Freeform 3"/>
          <p:cNvSpPr/>
          <p:nvPr/>
        </p:nvSpPr>
        <p:spPr>
          <a:xfrm>
            <a:off x="2739888"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9322822" y="2451662"/>
            <a:ext cx="6225290" cy="3100604"/>
          </a:xfrm>
          <a:custGeom>
            <a:avLst/>
            <a:gdLst/>
            <a:ahLst/>
            <a:cxnLst/>
            <a:rect l="l" t="t" r="r" b="b"/>
            <a:pathLst>
              <a:path w="6225290" h="3100604">
                <a:moveTo>
                  <a:pt x="0" y="0"/>
                </a:moveTo>
                <a:lnTo>
                  <a:pt x="6225290" y="0"/>
                </a:lnTo>
                <a:lnTo>
                  <a:pt x="6225290" y="3100605"/>
                </a:lnTo>
                <a:lnTo>
                  <a:pt x="0" y="310060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6031355" y="5820186"/>
            <a:ext cx="6225290" cy="3100604"/>
          </a:xfrm>
          <a:custGeom>
            <a:avLst/>
            <a:gdLst/>
            <a:ahLst/>
            <a:cxnLst/>
            <a:rect l="l" t="t" r="r" b="b"/>
            <a:pathLst>
              <a:path w="6225290" h="3100604">
                <a:moveTo>
                  <a:pt x="0" y="0"/>
                </a:moveTo>
                <a:lnTo>
                  <a:pt x="6225290" y="0"/>
                </a:lnTo>
                <a:lnTo>
                  <a:pt x="6225290" y="3100604"/>
                </a:lnTo>
                <a:lnTo>
                  <a:pt x="0" y="310060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4797621" y="878712"/>
            <a:ext cx="8692758" cy="1028636"/>
          </a:xfrm>
          <a:prstGeom prst="rect">
            <a:avLst/>
          </a:prstGeom>
        </p:spPr>
        <p:txBody>
          <a:bodyPr lIns="0" tIns="0" rIns="0" bIns="0" rtlCol="0" anchor="t">
            <a:spAutoFit/>
          </a:bodyPr>
          <a:lstStyle/>
          <a:p>
            <a:pPr algn="ctr">
              <a:lnSpc>
                <a:spcPts val="8400"/>
              </a:lnSpc>
            </a:pPr>
            <a:r>
              <a:rPr lang="en-US" sz="6000" b="1" spc="-179">
                <a:solidFill>
                  <a:srgbClr val="FFFFFF"/>
                </a:solidFill>
                <a:latin typeface="Verdana Bold"/>
                <a:ea typeface="Verdana Bold"/>
                <a:cs typeface="Verdana Bold"/>
                <a:sym typeface="Verdana Bold"/>
              </a:rPr>
              <a:t>Strategies</a:t>
            </a:r>
          </a:p>
        </p:txBody>
      </p:sp>
      <p:sp>
        <p:nvSpPr>
          <p:cNvPr id="7" name="TextBox 7"/>
          <p:cNvSpPr txBox="1"/>
          <p:nvPr/>
        </p:nvSpPr>
        <p:spPr>
          <a:xfrm>
            <a:off x="4278608" y="3174050"/>
            <a:ext cx="3632666" cy="436499"/>
          </a:xfrm>
          <a:prstGeom prst="rect">
            <a:avLst/>
          </a:prstGeom>
        </p:spPr>
        <p:txBody>
          <a:bodyPr lIns="0" tIns="0" rIns="0" bIns="0" rtlCol="0" anchor="t">
            <a:spAutoFit/>
          </a:bodyPr>
          <a:lstStyle/>
          <a:p>
            <a:pPr algn="l">
              <a:lnSpc>
                <a:spcPts val="3328"/>
              </a:lnSpc>
            </a:pPr>
            <a:r>
              <a:rPr lang="en-US" sz="3200" b="1" spc="-96">
                <a:solidFill>
                  <a:srgbClr val="FFFFFF"/>
                </a:solidFill>
                <a:latin typeface="Verdana Bold"/>
                <a:ea typeface="Verdana Bold"/>
                <a:cs typeface="Verdana Bold"/>
                <a:sym typeface="Verdana Bold"/>
              </a:rPr>
              <a:t>Win back</a:t>
            </a:r>
          </a:p>
        </p:txBody>
      </p:sp>
      <p:sp>
        <p:nvSpPr>
          <p:cNvPr id="8" name="TextBox 8"/>
          <p:cNvSpPr txBox="1"/>
          <p:nvPr/>
        </p:nvSpPr>
        <p:spPr>
          <a:xfrm>
            <a:off x="10632146" y="3180038"/>
            <a:ext cx="3632666" cy="855599"/>
          </a:xfrm>
          <a:prstGeom prst="rect">
            <a:avLst/>
          </a:prstGeom>
        </p:spPr>
        <p:txBody>
          <a:bodyPr lIns="0" tIns="0" rIns="0" bIns="0" rtlCol="0" anchor="t">
            <a:spAutoFit/>
          </a:bodyPr>
          <a:lstStyle/>
          <a:p>
            <a:pPr algn="l">
              <a:lnSpc>
                <a:spcPts val="3327"/>
              </a:lnSpc>
            </a:pPr>
            <a:r>
              <a:rPr lang="en-US" sz="3199" b="1" spc="-95">
                <a:solidFill>
                  <a:srgbClr val="FFFFFF"/>
                </a:solidFill>
                <a:latin typeface="Verdana Bold"/>
                <a:ea typeface="Verdana Bold"/>
                <a:cs typeface="Verdana Bold"/>
                <a:sym typeface="Verdana Bold"/>
              </a:rPr>
              <a:t>Member Get  a Member</a:t>
            </a:r>
          </a:p>
        </p:txBody>
      </p:sp>
      <p:sp>
        <p:nvSpPr>
          <p:cNvPr id="9" name="TextBox 9"/>
          <p:cNvSpPr txBox="1"/>
          <p:nvPr/>
        </p:nvSpPr>
        <p:spPr>
          <a:xfrm>
            <a:off x="7911274" y="6418302"/>
            <a:ext cx="3632666" cy="1274699"/>
          </a:xfrm>
          <a:prstGeom prst="rect">
            <a:avLst/>
          </a:prstGeom>
        </p:spPr>
        <p:txBody>
          <a:bodyPr lIns="0" tIns="0" rIns="0" bIns="0" rtlCol="0" anchor="t">
            <a:spAutoFit/>
          </a:bodyPr>
          <a:lstStyle/>
          <a:p>
            <a:pPr algn="l">
              <a:lnSpc>
                <a:spcPts val="3328"/>
              </a:lnSpc>
            </a:pPr>
            <a:r>
              <a:rPr lang="en-US" sz="3200" b="1" spc="-96">
                <a:solidFill>
                  <a:srgbClr val="FFFFFF"/>
                </a:solidFill>
                <a:latin typeface="Verdana Bold"/>
                <a:ea typeface="Verdana Bold"/>
                <a:cs typeface="Verdana Bold"/>
                <a:sym typeface="Verdana Bold"/>
              </a:rPr>
              <a:t>General New Member Recruitment</a:t>
            </a:r>
          </a:p>
        </p:txBody>
      </p:sp>
      <p:sp>
        <p:nvSpPr>
          <p:cNvPr id="10" name="Freeform 10"/>
          <p:cNvSpPr/>
          <p:nvPr/>
        </p:nvSpPr>
        <p:spPr>
          <a:xfrm>
            <a:off x="7937377" y="9188709"/>
            <a:ext cx="2413246" cy="554217"/>
          </a:xfrm>
          <a:custGeom>
            <a:avLst/>
            <a:gdLst/>
            <a:ahLst/>
            <a:cxnLst/>
            <a:rect l="l" t="t" r="r" b="b"/>
            <a:pathLst>
              <a:path w="2413246" h="554217">
                <a:moveTo>
                  <a:pt x="0" y="0"/>
                </a:moveTo>
                <a:lnTo>
                  <a:pt x="2413246" y="0"/>
                </a:lnTo>
                <a:lnTo>
                  <a:pt x="2413246" y="554218"/>
                </a:lnTo>
                <a:lnTo>
                  <a:pt x="0" y="554218"/>
                </a:lnTo>
                <a:lnTo>
                  <a:pt x="0" y="0"/>
                </a:lnTo>
                <a:close/>
              </a:path>
            </a:pathLst>
          </a:custGeom>
          <a:blipFill>
            <a:blip r:embed="rId5"/>
            <a:stretch>
              <a:fillRect t="-74" b="-74"/>
            </a:stretch>
          </a:blipFill>
        </p:spPr>
        <p:txBody>
          <a:bodyPr/>
          <a:lstStyle/>
          <a:p>
            <a:endParaRPr lang="en-US"/>
          </a:p>
        </p:txBody>
      </p:sp>
      <p:sp>
        <p:nvSpPr>
          <p:cNvPr id="11" name="Freeform 11"/>
          <p:cNvSpPr/>
          <p:nvPr/>
        </p:nvSpPr>
        <p:spPr>
          <a:xfrm>
            <a:off x="9643465" y="2986321"/>
            <a:ext cx="692131" cy="783175"/>
          </a:xfrm>
          <a:custGeom>
            <a:avLst/>
            <a:gdLst/>
            <a:ahLst/>
            <a:cxnLst/>
            <a:rect l="l" t="t" r="r" b="b"/>
            <a:pathLst>
              <a:path w="692131" h="783175">
                <a:moveTo>
                  <a:pt x="0" y="0"/>
                </a:moveTo>
                <a:lnTo>
                  <a:pt x="692131" y="0"/>
                </a:lnTo>
                <a:lnTo>
                  <a:pt x="692131" y="783175"/>
                </a:lnTo>
                <a:lnTo>
                  <a:pt x="0" y="783175"/>
                </a:lnTo>
                <a:lnTo>
                  <a:pt x="0" y="0"/>
                </a:lnTo>
                <a:close/>
              </a:path>
            </a:pathLst>
          </a:custGeom>
          <a:blipFill>
            <a:blip>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12" name="Freeform 12"/>
          <p:cNvSpPr/>
          <p:nvPr/>
        </p:nvSpPr>
        <p:spPr>
          <a:xfrm>
            <a:off x="2959568" y="2961168"/>
            <a:ext cx="1023765" cy="1040796"/>
          </a:xfrm>
          <a:custGeom>
            <a:avLst/>
            <a:gdLst/>
            <a:ahLst/>
            <a:cxnLst/>
            <a:rect l="l" t="t" r="r" b="b"/>
            <a:pathLst>
              <a:path w="1023765" h="1040796">
                <a:moveTo>
                  <a:pt x="0" y="0"/>
                </a:moveTo>
                <a:lnTo>
                  <a:pt x="1023765" y="0"/>
                </a:lnTo>
                <a:lnTo>
                  <a:pt x="1023765" y="1040797"/>
                </a:lnTo>
                <a:lnTo>
                  <a:pt x="0" y="104079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Freeform 13"/>
          <p:cNvSpPr/>
          <p:nvPr/>
        </p:nvSpPr>
        <p:spPr>
          <a:xfrm>
            <a:off x="6326905" y="6370677"/>
            <a:ext cx="1236499" cy="858804"/>
          </a:xfrm>
          <a:custGeom>
            <a:avLst/>
            <a:gdLst/>
            <a:ahLst/>
            <a:cxnLst/>
            <a:rect l="l" t="t" r="r" b="b"/>
            <a:pathLst>
              <a:path w="1236499" h="858804">
                <a:moveTo>
                  <a:pt x="0" y="0"/>
                </a:moveTo>
                <a:lnTo>
                  <a:pt x="1236498" y="0"/>
                </a:lnTo>
                <a:lnTo>
                  <a:pt x="1236498" y="858804"/>
                </a:lnTo>
                <a:lnTo>
                  <a:pt x="0" y="85880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136" r="-25136"/>
              </a:stretch>
            </a:blipFill>
          </p:spPr>
          <p:txBody>
            <a:bodyPr/>
            <a:lstStyle/>
            <a:p>
              <a:endParaRPr lang="en-US"/>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en-US"/>
          </a:p>
        </p:txBody>
      </p:sp>
      <p:sp>
        <p:nvSpPr>
          <p:cNvPr id="7" name="TextBox 7"/>
          <p:cNvSpPr txBox="1"/>
          <p:nvPr/>
        </p:nvSpPr>
        <p:spPr>
          <a:xfrm>
            <a:off x="990792" y="3842571"/>
            <a:ext cx="8153208" cy="2223771"/>
          </a:xfrm>
          <a:prstGeom prst="rect">
            <a:avLst/>
          </a:prstGeom>
        </p:spPr>
        <p:txBody>
          <a:bodyPr lIns="0" tIns="0" rIns="0" bIns="0" rtlCol="0" anchor="t">
            <a:spAutoFit/>
          </a:bodyPr>
          <a:lstStyle/>
          <a:p>
            <a:pPr algn="l">
              <a:lnSpc>
                <a:spcPts val="4479"/>
              </a:lnSpc>
            </a:pPr>
            <a:r>
              <a:rPr lang="en-US" sz="3199">
                <a:solidFill>
                  <a:srgbClr val="000000"/>
                </a:solidFill>
                <a:latin typeface="Verdana"/>
                <a:ea typeface="Verdana"/>
                <a:cs typeface="Verdana"/>
                <a:sym typeface="Verdana"/>
              </a:rPr>
              <a:t>Grow and diversify membership by attracting, retaining, and engaging members who are committed to our mission.</a:t>
            </a:r>
          </a:p>
        </p:txBody>
      </p:sp>
      <p:sp>
        <p:nvSpPr>
          <p:cNvPr id="8" name="TextBox 8"/>
          <p:cNvSpPr txBox="1"/>
          <p:nvPr/>
        </p:nvSpPr>
        <p:spPr>
          <a:xfrm>
            <a:off x="990792" y="2597436"/>
            <a:ext cx="8153208" cy="895374"/>
          </a:xfrm>
          <a:prstGeom prst="rect">
            <a:avLst/>
          </a:prstGeom>
        </p:spPr>
        <p:txBody>
          <a:bodyPr lIns="0" tIns="0" rIns="0" bIns="0" rtlCol="0" anchor="t">
            <a:spAutoFit/>
          </a:bodyPr>
          <a:lstStyle/>
          <a:p>
            <a:pPr algn="just">
              <a:lnSpc>
                <a:spcPts val="7199"/>
              </a:lnSpc>
            </a:pPr>
            <a:r>
              <a:rPr lang="en-US" sz="6000" b="1">
                <a:solidFill>
                  <a:srgbClr val="293374"/>
                </a:solidFill>
                <a:latin typeface="Verdana Bold"/>
                <a:ea typeface="Verdana Bold"/>
                <a:cs typeface="Verdana Bold"/>
                <a:sym typeface="Verdana Bold"/>
              </a:rPr>
              <a:t>Win Back Strategy</a:t>
            </a:r>
          </a:p>
        </p:txBody>
      </p:sp>
      <p:sp>
        <p:nvSpPr>
          <p:cNvPr id="9" name="TextBox 9"/>
          <p:cNvSpPr txBox="1"/>
          <p:nvPr/>
        </p:nvSpPr>
        <p:spPr>
          <a:xfrm>
            <a:off x="7936618" y="4816856"/>
            <a:ext cx="224240" cy="779093"/>
          </a:xfrm>
          <a:prstGeom prst="rect">
            <a:avLst/>
          </a:prstGeom>
        </p:spPr>
        <p:txBody>
          <a:bodyPr lIns="0" tIns="0" rIns="0" bIns="0" rtlCol="0" anchor="t">
            <a:spAutoFit/>
          </a:bodyPr>
          <a:lstStyle/>
          <a:p>
            <a:pPr algn="ctr">
              <a:lnSpc>
                <a:spcPts val="6198"/>
              </a:lnSpc>
              <a:spcBef>
                <a:spcPct val="0"/>
              </a:spcBef>
            </a:pPr>
            <a:r>
              <a:rPr lang="en-US" sz="5165" b="1">
                <a:solidFill>
                  <a:srgbClr val="000000"/>
                </a:solidFill>
                <a:latin typeface="Verdana Bold"/>
                <a:ea typeface="Verdana Bold"/>
                <a:cs typeface="Verdana Bold"/>
                <a:sym typeface="Verdana Bold"/>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5856" y="3728235"/>
            <a:ext cx="3615584" cy="4084556"/>
            <a:chOff x="0" y="0"/>
            <a:chExt cx="952253" cy="1075768"/>
          </a:xfrm>
        </p:grpSpPr>
        <p:sp>
          <p:nvSpPr>
            <p:cNvPr id="3" name="Freeform 3"/>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4" name="TextBox 4"/>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2743976" y="3204980"/>
            <a:ext cx="899344" cy="1046510"/>
            <a:chOff x="0" y="0"/>
            <a:chExt cx="698500" cy="812800"/>
          </a:xfrm>
        </p:grpSpPr>
        <p:sp>
          <p:nvSpPr>
            <p:cNvPr id="6" name="Freeform 6"/>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518BC9"/>
            </a:solidFill>
          </p:spPr>
          <p:txBody>
            <a:bodyPr/>
            <a:lstStyle/>
            <a:p>
              <a:endParaRPr lang="en-US"/>
            </a:p>
          </p:txBody>
        </p:sp>
        <p:sp>
          <p:nvSpPr>
            <p:cNvPr id="7" name="TextBox 7"/>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8" name="Group 8"/>
          <p:cNvGrpSpPr/>
          <p:nvPr/>
        </p:nvGrpSpPr>
        <p:grpSpPr>
          <a:xfrm>
            <a:off x="-674710" y="8498591"/>
            <a:ext cx="19281670" cy="2271793"/>
            <a:chOff x="0" y="0"/>
            <a:chExt cx="5078300" cy="598332"/>
          </a:xfrm>
        </p:grpSpPr>
        <p:sp>
          <p:nvSpPr>
            <p:cNvPr id="9" name="Freeform 9"/>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10" name="TextBox 10"/>
            <p:cNvSpPr txBox="1"/>
            <p:nvPr/>
          </p:nvSpPr>
          <p:spPr>
            <a:xfrm>
              <a:off x="0" y="-38100"/>
              <a:ext cx="5078300" cy="636432"/>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2169872" y="4459977"/>
            <a:ext cx="2037669" cy="752474"/>
          </a:xfrm>
          <a:prstGeom prst="rect">
            <a:avLst/>
          </a:prstGeom>
        </p:spPr>
        <p:txBody>
          <a:bodyPr lIns="0" tIns="0" rIns="0" bIns="0" rtlCol="0" anchor="t">
            <a:spAutoFit/>
          </a:bodyPr>
          <a:lstStyle/>
          <a:p>
            <a:pPr algn="ctr">
              <a:lnSpc>
                <a:spcPts val="2999"/>
              </a:lnSpc>
            </a:pPr>
            <a:r>
              <a:rPr lang="en-US" sz="2999" b="1">
                <a:solidFill>
                  <a:srgbClr val="000000"/>
                </a:solidFill>
                <a:latin typeface="Verdana Bold"/>
                <a:ea typeface="Verdana Bold"/>
                <a:cs typeface="Verdana Bold"/>
                <a:sym typeface="Verdana Bold"/>
              </a:rPr>
              <a:t>Civility Issues</a:t>
            </a:r>
          </a:p>
        </p:txBody>
      </p:sp>
      <p:sp>
        <p:nvSpPr>
          <p:cNvPr id="12" name="TextBox 12"/>
          <p:cNvSpPr txBox="1"/>
          <p:nvPr/>
        </p:nvSpPr>
        <p:spPr>
          <a:xfrm>
            <a:off x="1926579" y="5302279"/>
            <a:ext cx="2534140" cy="1544320"/>
          </a:xfrm>
          <a:prstGeom prst="rect">
            <a:avLst/>
          </a:prstGeom>
        </p:spPr>
        <p:txBody>
          <a:bodyPr lIns="0" tIns="0" rIns="0" bIns="0" rtlCol="0" anchor="t">
            <a:spAutoFit/>
          </a:bodyPr>
          <a:lstStyle/>
          <a:p>
            <a:pPr algn="ctr">
              <a:lnSpc>
                <a:spcPts val="3079"/>
              </a:lnSpc>
            </a:pPr>
            <a:r>
              <a:rPr lang="en-US" sz="2199">
                <a:solidFill>
                  <a:srgbClr val="000000"/>
                </a:solidFill>
                <a:latin typeface="Verdana"/>
                <a:ea typeface="Verdana"/>
                <a:cs typeface="Verdana"/>
                <a:sym typeface="Verdana"/>
              </a:rPr>
              <a:t>Code of Conduct process and ask for help from leaders</a:t>
            </a:r>
          </a:p>
        </p:txBody>
      </p:sp>
      <p:sp>
        <p:nvSpPr>
          <p:cNvPr id="13" name="TextBox 13"/>
          <p:cNvSpPr txBox="1"/>
          <p:nvPr/>
        </p:nvSpPr>
        <p:spPr>
          <a:xfrm>
            <a:off x="4829639" y="1425909"/>
            <a:ext cx="10059266" cy="895374"/>
          </a:xfrm>
          <a:prstGeom prst="rect">
            <a:avLst/>
          </a:prstGeom>
        </p:spPr>
        <p:txBody>
          <a:bodyPr lIns="0" tIns="0" rIns="0" bIns="0" rtlCol="0" anchor="t">
            <a:spAutoFit/>
          </a:bodyPr>
          <a:lstStyle/>
          <a:p>
            <a:pPr algn="ctr">
              <a:lnSpc>
                <a:spcPts val="7199"/>
              </a:lnSpc>
            </a:pPr>
            <a:r>
              <a:rPr lang="en-US" sz="6000" b="1">
                <a:solidFill>
                  <a:srgbClr val="293374"/>
                </a:solidFill>
                <a:latin typeface="Verdana Bold"/>
                <a:ea typeface="Verdana Bold"/>
                <a:cs typeface="Verdana Bold"/>
                <a:sym typeface="Verdana Bold"/>
              </a:rPr>
              <a:t>Reasons for Leaving</a:t>
            </a:r>
          </a:p>
        </p:txBody>
      </p:sp>
      <p:sp>
        <p:nvSpPr>
          <p:cNvPr id="14" name="Freeform 14"/>
          <p:cNvSpPr/>
          <p:nvPr/>
        </p:nvSpPr>
        <p:spPr>
          <a:xfrm>
            <a:off x="2937971" y="3541819"/>
            <a:ext cx="508266" cy="362775"/>
          </a:xfrm>
          <a:custGeom>
            <a:avLst/>
            <a:gdLst/>
            <a:ahLst/>
            <a:cxnLst/>
            <a:rect l="l" t="t" r="r" b="b"/>
            <a:pathLst>
              <a:path w="508266" h="362775">
                <a:moveTo>
                  <a:pt x="0" y="0"/>
                </a:moveTo>
                <a:lnTo>
                  <a:pt x="508267" y="0"/>
                </a:lnTo>
                <a:lnTo>
                  <a:pt x="508267" y="362775"/>
                </a:lnTo>
                <a:lnTo>
                  <a:pt x="0" y="36277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Freeform 1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5856" y="3728235"/>
            <a:ext cx="3615584" cy="4084556"/>
            <a:chOff x="0" y="0"/>
            <a:chExt cx="952253" cy="1075768"/>
          </a:xfrm>
        </p:grpSpPr>
        <p:sp>
          <p:nvSpPr>
            <p:cNvPr id="3" name="Freeform 3"/>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4" name="TextBox 4"/>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2743976" y="3204980"/>
            <a:ext cx="899344" cy="1046510"/>
            <a:chOff x="0" y="0"/>
            <a:chExt cx="698500" cy="812800"/>
          </a:xfrm>
        </p:grpSpPr>
        <p:sp>
          <p:nvSpPr>
            <p:cNvPr id="6" name="Freeform 6"/>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518BC9"/>
            </a:solidFill>
          </p:spPr>
          <p:txBody>
            <a:bodyPr/>
            <a:lstStyle/>
            <a:p>
              <a:endParaRPr lang="en-US"/>
            </a:p>
          </p:txBody>
        </p:sp>
        <p:sp>
          <p:nvSpPr>
            <p:cNvPr id="7" name="TextBox 7"/>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8" name="Group 8"/>
          <p:cNvGrpSpPr/>
          <p:nvPr/>
        </p:nvGrpSpPr>
        <p:grpSpPr>
          <a:xfrm>
            <a:off x="5350541" y="3728235"/>
            <a:ext cx="3615584" cy="4084556"/>
            <a:chOff x="0" y="0"/>
            <a:chExt cx="952253" cy="1075768"/>
          </a:xfrm>
        </p:grpSpPr>
        <p:sp>
          <p:nvSpPr>
            <p:cNvPr id="9" name="Freeform 9"/>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10" name="TextBox 10"/>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11" name="Group 11"/>
          <p:cNvGrpSpPr/>
          <p:nvPr/>
        </p:nvGrpSpPr>
        <p:grpSpPr>
          <a:xfrm>
            <a:off x="6708661" y="3204980"/>
            <a:ext cx="899344" cy="1046510"/>
            <a:chOff x="0" y="0"/>
            <a:chExt cx="698500" cy="812800"/>
          </a:xfrm>
        </p:grpSpPr>
        <p:sp>
          <p:nvSpPr>
            <p:cNvPr id="12" name="Freeform 12"/>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BB4075"/>
            </a:solidFill>
          </p:spPr>
          <p:txBody>
            <a:bodyPr/>
            <a:lstStyle/>
            <a:p>
              <a:endParaRPr lang="en-US"/>
            </a:p>
          </p:txBody>
        </p:sp>
        <p:sp>
          <p:nvSpPr>
            <p:cNvPr id="13" name="TextBox 13"/>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14" name="Group 14"/>
          <p:cNvGrpSpPr/>
          <p:nvPr/>
        </p:nvGrpSpPr>
        <p:grpSpPr>
          <a:xfrm>
            <a:off x="-674710" y="8498591"/>
            <a:ext cx="19281670" cy="2271793"/>
            <a:chOff x="0" y="0"/>
            <a:chExt cx="5078300" cy="598332"/>
          </a:xfrm>
        </p:grpSpPr>
        <p:sp>
          <p:nvSpPr>
            <p:cNvPr id="15" name="Freeform 15"/>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16" name="TextBox 16"/>
            <p:cNvSpPr txBox="1"/>
            <p:nvPr/>
          </p:nvSpPr>
          <p:spPr>
            <a:xfrm>
              <a:off x="0" y="-38100"/>
              <a:ext cx="5078300" cy="636432"/>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2169872" y="4459977"/>
            <a:ext cx="2037669" cy="752474"/>
          </a:xfrm>
          <a:prstGeom prst="rect">
            <a:avLst/>
          </a:prstGeom>
        </p:spPr>
        <p:txBody>
          <a:bodyPr lIns="0" tIns="0" rIns="0" bIns="0" rtlCol="0" anchor="t">
            <a:spAutoFit/>
          </a:bodyPr>
          <a:lstStyle/>
          <a:p>
            <a:pPr algn="ctr">
              <a:lnSpc>
                <a:spcPts val="2999"/>
              </a:lnSpc>
            </a:pPr>
            <a:r>
              <a:rPr lang="en-US" sz="2999" b="1">
                <a:solidFill>
                  <a:srgbClr val="000000"/>
                </a:solidFill>
                <a:latin typeface="Verdana Bold"/>
                <a:ea typeface="Verdana Bold"/>
                <a:cs typeface="Verdana Bold"/>
                <a:sym typeface="Verdana Bold"/>
              </a:rPr>
              <a:t>Civility Issues</a:t>
            </a:r>
          </a:p>
        </p:txBody>
      </p:sp>
      <p:sp>
        <p:nvSpPr>
          <p:cNvPr id="18" name="TextBox 18"/>
          <p:cNvSpPr txBox="1"/>
          <p:nvPr/>
        </p:nvSpPr>
        <p:spPr>
          <a:xfrm>
            <a:off x="1926579" y="5302279"/>
            <a:ext cx="2534140" cy="1544320"/>
          </a:xfrm>
          <a:prstGeom prst="rect">
            <a:avLst/>
          </a:prstGeom>
        </p:spPr>
        <p:txBody>
          <a:bodyPr lIns="0" tIns="0" rIns="0" bIns="0" rtlCol="0" anchor="t">
            <a:spAutoFit/>
          </a:bodyPr>
          <a:lstStyle/>
          <a:p>
            <a:pPr algn="ctr">
              <a:lnSpc>
                <a:spcPts val="3079"/>
              </a:lnSpc>
            </a:pPr>
            <a:r>
              <a:rPr lang="en-US" sz="2199">
                <a:solidFill>
                  <a:srgbClr val="000000"/>
                </a:solidFill>
                <a:latin typeface="Verdana"/>
                <a:ea typeface="Verdana"/>
                <a:cs typeface="Verdana"/>
                <a:sym typeface="Verdana"/>
              </a:rPr>
              <a:t>Code of Conduct process and ask for help from leaders</a:t>
            </a:r>
          </a:p>
        </p:txBody>
      </p:sp>
      <p:sp>
        <p:nvSpPr>
          <p:cNvPr id="19" name="TextBox 19"/>
          <p:cNvSpPr txBox="1"/>
          <p:nvPr/>
        </p:nvSpPr>
        <p:spPr>
          <a:xfrm>
            <a:off x="6147406" y="4459977"/>
            <a:ext cx="2037669" cy="752474"/>
          </a:xfrm>
          <a:prstGeom prst="rect">
            <a:avLst/>
          </a:prstGeom>
        </p:spPr>
        <p:txBody>
          <a:bodyPr lIns="0" tIns="0" rIns="0" bIns="0" rtlCol="0" anchor="t">
            <a:spAutoFit/>
          </a:bodyPr>
          <a:lstStyle/>
          <a:p>
            <a:pPr algn="ctr">
              <a:lnSpc>
                <a:spcPts val="2999"/>
              </a:lnSpc>
            </a:pPr>
            <a:r>
              <a:rPr lang="en-US" sz="2999" b="1">
                <a:solidFill>
                  <a:srgbClr val="000000"/>
                </a:solidFill>
                <a:latin typeface="Verdana Bold"/>
                <a:ea typeface="Verdana Bold"/>
                <a:cs typeface="Verdana Bold"/>
                <a:sym typeface="Verdana Bold"/>
              </a:rPr>
              <a:t>Lack of Time</a:t>
            </a:r>
          </a:p>
        </p:txBody>
      </p:sp>
      <p:sp>
        <p:nvSpPr>
          <p:cNvPr id="20" name="TextBox 20"/>
          <p:cNvSpPr txBox="1"/>
          <p:nvPr/>
        </p:nvSpPr>
        <p:spPr>
          <a:xfrm>
            <a:off x="5773035" y="5302279"/>
            <a:ext cx="2786412" cy="1934845"/>
          </a:xfrm>
          <a:prstGeom prst="rect">
            <a:avLst/>
          </a:prstGeom>
        </p:spPr>
        <p:txBody>
          <a:bodyPr lIns="0" tIns="0" rIns="0" bIns="0" rtlCol="0" anchor="t">
            <a:spAutoFit/>
          </a:bodyPr>
          <a:lstStyle/>
          <a:p>
            <a:pPr algn="ctr">
              <a:lnSpc>
                <a:spcPts val="3079"/>
              </a:lnSpc>
            </a:pPr>
            <a:r>
              <a:rPr lang="en-US" sz="2199">
                <a:solidFill>
                  <a:srgbClr val="000000"/>
                </a:solidFill>
                <a:latin typeface="Verdana"/>
                <a:ea typeface="Verdana"/>
                <a:cs typeface="Verdana"/>
                <a:sym typeface="Verdana"/>
              </a:rPr>
              <a:t>Consider hybrid meetings and offer flexible/short-term tasks to keep them engaged​</a:t>
            </a:r>
          </a:p>
        </p:txBody>
      </p:sp>
      <p:sp>
        <p:nvSpPr>
          <p:cNvPr id="21" name="TextBox 21"/>
          <p:cNvSpPr txBox="1"/>
          <p:nvPr/>
        </p:nvSpPr>
        <p:spPr>
          <a:xfrm>
            <a:off x="4829639" y="1425909"/>
            <a:ext cx="10059266" cy="895374"/>
          </a:xfrm>
          <a:prstGeom prst="rect">
            <a:avLst/>
          </a:prstGeom>
        </p:spPr>
        <p:txBody>
          <a:bodyPr lIns="0" tIns="0" rIns="0" bIns="0" rtlCol="0" anchor="t">
            <a:spAutoFit/>
          </a:bodyPr>
          <a:lstStyle/>
          <a:p>
            <a:pPr algn="ctr">
              <a:lnSpc>
                <a:spcPts val="7199"/>
              </a:lnSpc>
            </a:pPr>
            <a:r>
              <a:rPr lang="en-US" sz="6000" b="1">
                <a:solidFill>
                  <a:srgbClr val="293374"/>
                </a:solidFill>
                <a:latin typeface="Verdana Bold"/>
                <a:ea typeface="Verdana Bold"/>
                <a:cs typeface="Verdana Bold"/>
                <a:sym typeface="Verdana Bold"/>
              </a:rPr>
              <a:t>Reasons for Leaving</a:t>
            </a:r>
          </a:p>
        </p:txBody>
      </p:sp>
      <p:sp>
        <p:nvSpPr>
          <p:cNvPr id="22" name="Freeform 22"/>
          <p:cNvSpPr/>
          <p:nvPr/>
        </p:nvSpPr>
        <p:spPr>
          <a:xfrm>
            <a:off x="6892153" y="3498836"/>
            <a:ext cx="532362" cy="458799"/>
          </a:xfrm>
          <a:custGeom>
            <a:avLst/>
            <a:gdLst/>
            <a:ahLst/>
            <a:cxnLst/>
            <a:rect l="l" t="t" r="r" b="b"/>
            <a:pathLst>
              <a:path w="532362" h="458799">
                <a:moveTo>
                  <a:pt x="0" y="0"/>
                </a:moveTo>
                <a:lnTo>
                  <a:pt x="532361" y="0"/>
                </a:lnTo>
                <a:lnTo>
                  <a:pt x="532361" y="458799"/>
                </a:lnTo>
                <a:lnTo>
                  <a:pt x="0" y="4587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3" name="Freeform 23"/>
          <p:cNvSpPr/>
          <p:nvPr/>
        </p:nvSpPr>
        <p:spPr>
          <a:xfrm>
            <a:off x="2937971" y="3541819"/>
            <a:ext cx="508266" cy="362775"/>
          </a:xfrm>
          <a:custGeom>
            <a:avLst/>
            <a:gdLst/>
            <a:ahLst/>
            <a:cxnLst/>
            <a:rect l="l" t="t" r="r" b="b"/>
            <a:pathLst>
              <a:path w="508266" h="362775">
                <a:moveTo>
                  <a:pt x="0" y="0"/>
                </a:moveTo>
                <a:lnTo>
                  <a:pt x="508267" y="0"/>
                </a:lnTo>
                <a:lnTo>
                  <a:pt x="508267" y="362775"/>
                </a:lnTo>
                <a:lnTo>
                  <a:pt x="0" y="36277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4" name="Freeform 2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5856" y="3728235"/>
            <a:ext cx="3615584" cy="4084556"/>
            <a:chOff x="0" y="0"/>
            <a:chExt cx="952253" cy="1075768"/>
          </a:xfrm>
        </p:grpSpPr>
        <p:sp>
          <p:nvSpPr>
            <p:cNvPr id="3" name="Freeform 3"/>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4" name="TextBox 4"/>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2743976" y="3204980"/>
            <a:ext cx="899344" cy="1046510"/>
            <a:chOff x="0" y="0"/>
            <a:chExt cx="698500" cy="812800"/>
          </a:xfrm>
        </p:grpSpPr>
        <p:sp>
          <p:nvSpPr>
            <p:cNvPr id="6" name="Freeform 6"/>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518BC9"/>
            </a:solidFill>
          </p:spPr>
          <p:txBody>
            <a:bodyPr/>
            <a:lstStyle/>
            <a:p>
              <a:endParaRPr lang="en-US"/>
            </a:p>
          </p:txBody>
        </p:sp>
        <p:sp>
          <p:nvSpPr>
            <p:cNvPr id="7" name="TextBox 7"/>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8" name="Group 8"/>
          <p:cNvGrpSpPr/>
          <p:nvPr/>
        </p:nvGrpSpPr>
        <p:grpSpPr>
          <a:xfrm>
            <a:off x="5350541" y="3728235"/>
            <a:ext cx="3615584" cy="4084556"/>
            <a:chOff x="0" y="0"/>
            <a:chExt cx="952253" cy="1075768"/>
          </a:xfrm>
        </p:grpSpPr>
        <p:sp>
          <p:nvSpPr>
            <p:cNvPr id="9" name="Freeform 9"/>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10" name="TextBox 10"/>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11" name="Group 11"/>
          <p:cNvGrpSpPr/>
          <p:nvPr/>
        </p:nvGrpSpPr>
        <p:grpSpPr>
          <a:xfrm>
            <a:off x="6708661" y="3204980"/>
            <a:ext cx="899344" cy="1046510"/>
            <a:chOff x="0" y="0"/>
            <a:chExt cx="698500" cy="812800"/>
          </a:xfrm>
        </p:grpSpPr>
        <p:sp>
          <p:nvSpPr>
            <p:cNvPr id="12" name="Freeform 12"/>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BB4075"/>
            </a:solidFill>
          </p:spPr>
          <p:txBody>
            <a:bodyPr/>
            <a:lstStyle/>
            <a:p>
              <a:endParaRPr lang="en-US"/>
            </a:p>
          </p:txBody>
        </p:sp>
        <p:sp>
          <p:nvSpPr>
            <p:cNvPr id="13" name="TextBox 13"/>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14" name="Group 14"/>
          <p:cNvGrpSpPr/>
          <p:nvPr/>
        </p:nvGrpSpPr>
        <p:grpSpPr>
          <a:xfrm>
            <a:off x="9318550" y="3728235"/>
            <a:ext cx="3615584" cy="4084556"/>
            <a:chOff x="0" y="0"/>
            <a:chExt cx="952253" cy="1075768"/>
          </a:xfrm>
        </p:grpSpPr>
        <p:sp>
          <p:nvSpPr>
            <p:cNvPr id="15" name="Freeform 15"/>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16" name="TextBox 16"/>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17" name="Group 17"/>
          <p:cNvGrpSpPr/>
          <p:nvPr/>
        </p:nvGrpSpPr>
        <p:grpSpPr>
          <a:xfrm>
            <a:off x="10676670" y="3204980"/>
            <a:ext cx="899344" cy="1046510"/>
            <a:chOff x="0" y="0"/>
            <a:chExt cx="698500" cy="812800"/>
          </a:xfrm>
        </p:grpSpPr>
        <p:sp>
          <p:nvSpPr>
            <p:cNvPr id="18" name="Freeform 18"/>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293374"/>
            </a:solidFill>
          </p:spPr>
          <p:txBody>
            <a:bodyPr/>
            <a:lstStyle/>
            <a:p>
              <a:endParaRPr lang="en-US"/>
            </a:p>
          </p:txBody>
        </p:sp>
        <p:sp>
          <p:nvSpPr>
            <p:cNvPr id="19" name="TextBox 19"/>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20" name="Group 20"/>
          <p:cNvGrpSpPr/>
          <p:nvPr/>
        </p:nvGrpSpPr>
        <p:grpSpPr>
          <a:xfrm>
            <a:off x="-674710" y="8498591"/>
            <a:ext cx="19281670" cy="2271793"/>
            <a:chOff x="0" y="0"/>
            <a:chExt cx="5078300" cy="598332"/>
          </a:xfrm>
        </p:grpSpPr>
        <p:sp>
          <p:nvSpPr>
            <p:cNvPr id="21" name="Freeform 21"/>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22" name="TextBox 22"/>
            <p:cNvSpPr txBox="1"/>
            <p:nvPr/>
          </p:nvSpPr>
          <p:spPr>
            <a:xfrm>
              <a:off x="0" y="-38100"/>
              <a:ext cx="5078300" cy="636432"/>
            </a:xfrm>
            <a:prstGeom prst="rect">
              <a:avLst/>
            </a:prstGeom>
          </p:spPr>
          <p:txBody>
            <a:bodyPr lIns="50800" tIns="50800" rIns="50800" bIns="50800" rtlCol="0" anchor="ctr"/>
            <a:lstStyle/>
            <a:p>
              <a:pPr algn="ctr">
                <a:lnSpc>
                  <a:spcPts val="2659"/>
                </a:lnSpc>
              </a:pPr>
              <a:endParaRPr/>
            </a:p>
          </p:txBody>
        </p:sp>
      </p:grpSp>
      <p:sp>
        <p:nvSpPr>
          <p:cNvPr id="23" name="TextBox 23"/>
          <p:cNvSpPr txBox="1"/>
          <p:nvPr/>
        </p:nvSpPr>
        <p:spPr>
          <a:xfrm>
            <a:off x="2169872" y="4459977"/>
            <a:ext cx="2037669" cy="752474"/>
          </a:xfrm>
          <a:prstGeom prst="rect">
            <a:avLst/>
          </a:prstGeom>
        </p:spPr>
        <p:txBody>
          <a:bodyPr lIns="0" tIns="0" rIns="0" bIns="0" rtlCol="0" anchor="t">
            <a:spAutoFit/>
          </a:bodyPr>
          <a:lstStyle/>
          <a:p>
            <a:pPr algn="ctr">
              <a:lnSpc>
                <a:spcPts val="2999"/>
              </a:lnSpc>
            </a:pPr>
            <a:r>
              <a:rPr lang="en-US" sz="2999" b="1">
                <a:solidFill>
                  <a:srgbClr val="000000"/>
                </a:solidFill>
                <a:latin typeface="Verdana Bold"/>
                <a:ea typeface="Verdana Bold"/>
                <a:cs typeface="Verdana Bold"/>
                <a:sym typeface="Verdana Bold"/>
              </a:rPr>
              <a:t>Civility Issues</a:t>
            </a:r>
          </a:p>
        </p:txBody>
      </p:sp>
      <p:sp>
        <p:nvSpPr>
          <p:cNvPr id="24" name="TextBox 24"/>
          <p:cNvSpPr txBox="1"/>
          <p:nvPr/>
        </p:nvSpPr>
        <p:spPr>
          <a:xfrm>
            <a:off x="1926579" y="5302279"/>
            <a:ext cx="2534140" cy="1544320"/>
          </a:xfrm>
          <a:prstGeom prst="rect">
            <a:avLst/>
          </a:prstGeom>
        </p:spPr>
        <p:txBody>
          <a:bodyPr lIns="0" tIns="0" rIns="0" bIns="0" rtlCol="0" anchor="t">
            <a:spAutoFit/>
          </a:bodyPr>
          <a:lstStyle/>
          <a:p>
            <a:pPr algn="ctr">
              <a:lnSpc>
                <a:spcPts val="3079"/>
              </a:lnSpc>
            </a:pPr>
            <a:r>
              <a:rPr lang="en-US" sz="2199">
                <a:solidFill>
                  <a:srgbClr val="000000"/>
                </a:solidFill>
                <a:latin typeface="Verdana"/>
                <a:ea typeface="Verdana"/>
                <a:cs typeface="Verdana"/>
                <a:sym typeface="Verdana"/>
              </a:rPr>
              <a:t>Code of Conduct process and ask for help from leaders</a:t>
            </a:r>
          </a:p>
        </p:txBody>
      </p:sp>
      <p:sp>
        <p:nvSpPr>
          <p:cNvPr id="25" name="TextBox 25"/>
          <p:cNvSpPr txBox="1"/>
          <p:nvPr/>
        </p:nvSpPr>
        <p:spPr>
          <a:xfrm>
            <a:off x="6147406" y="4459977"/>
            <a:ext cx="2037669" cy="752474"/>
          </a:xfrm>
          <a:prstGeom prst="rect">
            <a:avLst/>
          </a:prstGeom>
        </p:spPr>
        <p:txBody>
          <a:bodyPr lIns="0" tIns="0" rIns="0" bIns="0" rtlCol="0" anchor="t">
            <a:spAutoFit/>
          </a:bodyPr>
          <a:lstStyle/>
          <a:p>
            <a:pPr algn="ctr">
              <a:lnSpc>
                <a:spcPts val="2999"/>
              </a:lnSpc>
            </a:pPr>
            <a:r>
              <a:rPr lang="en-US" sz="2999" b="1">
                <a:solidFill>
                  <a:srgbClr val="000000"/>
                </a:solidFill>
                <a:latin typeface="Verdana Bold"/>
                <a:ea typeface="Verdana Bold"/>
                <a:cs typeface="Verdana Bold"/>
                <a:sym typeface="Verdana Bold"/>
              </a:rPr>
              <a:t>Lack of Time</a:t>
            </a:r>
          </a:p>
        </p:txBody>
      </p:sp>
      <p:sp>
        <p:nvSpPr>
          <p:cNvPr id="26" name="TextBox 26"/>
          <p:cNvSpPr txBox="1"/>
          <p:nvPr/>
        </p:nvSpPr>
        <p:spPr>
          <a:xfrm>
            <a:off x="5773035" y="5302279"/>
            <a:ext cx="2786412" cy="1934845"/>
          </a:xfrm>
          <a:prstGeom prst="rect">
            <a:avLst/>
          </a:prstGeom>
        </p:spPr>
        <p:txBody>
          <a:bodyPr lIns="0" tIns="0" rIns="0" bIns="0" rtlCol="0" anchor="t">
            <a:spAutoFit/>
          </a:bodyPr>
          <a:lstStyle/>
          <a:p>
            <a:pPr algn="ctr">
              <a:lnSpc>
                <a:spcPts val="3079"/>
              </a:lnSpc>
            </a:pPr>
            <a:r>
              <a:rPr lang="en-US" sz="2199">
                <a:solidFill>
                  <a:srgbClr val="000000"/>
                </a:solidFill>
                <a:latin typeface="Verdana"/>
                <a:ea typeface="Verdana"/>
                <a:cs typeface="Verdana"/>
                <a:sym typeface="Verdana"/>
              </a:rPr>
              <a:t>Consider hybrid meetings and offer flexible/short-term tasks to keep them engaged​</a:t>
            </a:r>
          </a:p>
        </p:txBody>
      </p:sp>
      <p:sp>
        <p:nvSpPr>
          <p:cNvPr id="27" name="TextBox 27"/>
          <p:cNvSpPr txBox="1"/>
          <p:nvPr/>
        </p:nvSpPr>
        <p:spPr>
          <a:xfrm>
            <a:off x="9607000" y="5302279"/>
            <a:ext cx="3066715" cy="1934845"/>
          </a:xfrm>
          <a:prstGeom prst="rect">
            <a:avLst/>
          </a:prstGeom>
        </p:spPr>
        <p:txBody>
          <a:bodyPr lIns="0" tIns="0" rIns="0" bIns="0" rtlCol="0" anchor="t">
            <a:spAutoFit/>
          </a:bodyPr>
          <a:lstStyle/>
          <a:p>
            <a:pPr algn="ctr">
              <a:lnSpc>
                <a:spcPts val="3079"/>
              </a:lnSpc>
            </a:pPr>
            <a:r>
              <a:rPr lang="en-US" sz="2199">
                <a:solidFill>
                  <a:srgbClr val="000000"/>
                </a:solidFill>
                <a:latin typeface="Verdana"/>
                <a:ea typeface="Verdana"/>
                <a:cs typeface="Verdana"/>
                <a:sym typeface="Verdana"/>
              </a:rPr>
              <a:t>Consider sponsorships, dues relief, reach out to SIA if it’s a broader issue</a:t>
            </a:r>
          </a:p>
        </p:txBody>
      </p:sp>
      <p:sp>
        <p:nvSpPr>
          <p:cNvPr id="28" name="TextBox 28"/>
          <p:cNvSpPr txBox="1"/>
          <p:nvPr/>
        </p:nvSpPr>
        <p:spPr>
          <a:xfrm>
            <a:off x="10107508" y="4459977"/>
            <a:ext cx="2037669" cy="752474"/>
          </a:xfrm>
          <a:prstGeom prst="rect">
            <a:avLst/>
          </a:prstGeom>
        </p:spPr>
        <p:txBody>
          <a:bodyPr lIns="0" tIns="0" rIns="0" bIns="0" rtlCol="0" anchor="t">
            <a:spAutoFit/>
          </a:bodyPr>
          <a:lstStyle/>
          <a:p>
            <a:pPr algn="ctr">
              <a:lnSpc>
                <a:spcPts val="2999"/>
              </a:lnSpc>
            </a:pPr>
            <a:r>
              <a:rPr lang="en-US" sz="2999" b="1">
                <a:solidFill>
                  <a:srgbClr val="000000"/>
                </a:solidFill>
                <a:latin typeface="Verdana Bold"/>
                <a:ea typeface="Verdana Bold"/>
                <a:cs typeface="Verdana Bold"/>
                <a:sym typeface="Verdana Bold"/>
              </a:rPr>
              <a:t>Lack of Funds</a:t>
            </a:r>
          </a:p>
        </p:txBody>
      </p:sp>
      <p:sp>
        <p:nvSpPr>
          <p:cNvPr id="29" name="TextBox 29"/>
          <p:cNvSpPr txBox="1"/>
          <p:nvPr/>
        </p:nvSpPr>
        <p:spPr>
          <a:xfrm>
            <a:off x="4829639" y="1425909"/>
            <a:ext cx="10059266" cy="895374"/>
          </a:xfrm>
          <a:prstGeom prst="rect">
            <a:avLst/>
          </a:prstGeom>
        </p:spPr>
        <p:txBody>
          <a:bodyPr lIns="0" tIns="0" rIns="0" bIns="0" rtlCol="0" anchor="t">
            <a:spAutoFit/>
          </a:bodyPr>
          <a:lstStyle/>
          <a:p>
            <a:pPr algn="ctr">
              <a:lnSpc>
                <a:spcPts val="7199"/>
              </a:lnSpc>
            </a:pPr>
            <a:r>
              <a:rPr lang="en-US" sz="6000" b="1">
                <a:solidFill>
                  <a:srgbClr val="293374"/>
                </a:solidFill>
                <a:latin typeface="Verdana Bold"/>
                <a:ea typeface="Verdana Bold"/>
                <a:cs typeface="Verdana Bold"/>
                <a:sym typeface="Verdana Bold"/>
              </a:rPr>
              <a:t>Reasons for Leaving</a:t>
            </a:r>
          </a:p>
        </p:txBody>
      </p:sp>
      <p:sp>
        <p:nvSpPr>
          <p:cNvPr id="30" name="Freeform 30"/>
          <p:cNvSpPr/>
          <p:nvPr/>
        </p:nvSpPr>
        <p:spPr>
          <a:xfrm>
            <a:off x="6892153" y="3498836"/>
            <a:ext cx="532362" cy="458799"/>
          </a:xfrm>
          <a:custGeom>
            <a:avLst/>
            <a:gdLst/>
            <a:ahLst/>
            <a:cxnLst/>
            <a:rect l="l" t="t" r="r" b="b"/>
            <a:pathLst>
              <a:path w="532362" h="458799">
                <a:moveTo>
                  <a:pt x="0" y="0"/>
                </a:moveTo>
                <a:lnTo>
                  <a:pt x="532361" y="0"/>
                </a:lnTo>
                <a:lnTo>
                  <a:pt x="532361" y="458799"/>
                </a:lnTo>
                <a:lnTo>
                  <a:pt x="0" y="4587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1" name="Freeform 31"/>
          <p:cNvSpPr/>
          <p:nvPr/>
        </p:nvSpPr>
        <p:spPr>
          <a:xfrm>
            <a:off x="10934050" y="3453296"/>
            <a:ext cx="502274" cy="509688"/>
          </a:xfrm>
          <a:custGeom>
            <a:avLst/>
            <a:gdLst/>
            <a:ahLst/>
            <a:cxnLst/>
            <a:rect l="l" t="t" r="r" b="b"/>
            <a:pathLst>
              <a:path w="502274" h="509688">
                <a:moveTo>
                  <a:pt x="0" y="0"/>
                </a:moveTo>
                <a:lnTo>
                  <a:pt x="502274" y="0"/>
                </a:lnTo>
                <a:lnTo>
                  <a:pt x="502274" y="509688"/>
                </a:lnTo>
                <a:lnTo>
                  <a:pt x="0" y="5096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2" name="Freeform 32"/>
          <p:cNvSpPr/>
          <p:nvPr/>
        </p:nvSpPr>
        <p:spPr>
          <a:xfrm>
            <a:off x="2937971" y="3541819"/>
            <a:ext cx="508266" cy="362775"/>
          </a:xfrm>
          <a:custGeom>
            <a:avLst/>
            <a:gdLst/>
            <a:ahLst/>
            <a:cxnLst/>
            <a:rect l="l" t="t" r="r" b="b"/>
            <a:pathLst>
              <a:path w="508266" h="362775">
                <a:moveTo>
                  <a:pt x="0" y="0"/>
                </a:moveTo>
                <a:lnTo>
                  <a:pt x="508267" y="0"/>
                </a:lnTo>
                <a:lnTo>
                  <a:pt x="508267" y="362775"/>
                </a:lnTo>
                <a:lnTo>
                  <a:pt x="0" y="36277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3" name="Freeform 33"/>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5856" y="3728235"/>
            <a:ext cx="3615584" cy="4084556"/>
            <a:chOff x="0" y="0"/>
            <a:chExt cx="952253" cy="1075768"/>
          </a:xfrm>
        </p:grpSpPr>
        <p:sp>
          <p:nvSpPr>
            <p:cNvPr id="3" name="Freeform 3"/>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4" name="TextBox 4"/>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2743976" y="3204980"/>
            <a:ext cx="899344" cy="1046510"/>
            <a:chOff x="0" y="0"/>
            <a:chExt cx="698500" cy="812800"/>
          </a:xfrm>
        </p:grpSpPr>
        <p:sp>
          <p:nvSpPr>
            <p:cNvPr id="6" name="Freeform 6"/>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518BC9"/>
            </a:solidFill>
          </p:spPr>
          <p:txBody>
            <a:bodyPr/>
            <a:lstStyle/>
            <a:p>
              <a:endParaRPr lang="en-US"/>
            </a:p>
          </p:txBody>
        </p:sp>
        <p:sp>
          <p:nvSpPr>
            <p:cNvPr id="7" name="TextBox 7"/>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8" name="Group 8"/>
          <p:cNvGrpSpPr/>
          <p:nvPr/>
        </p:nvGrpSpPr>
        <p:grpSpPr>
          <a:xfrm>
            <a:off x="5350541" y="3728235"/>
            <a:ext cx="3615584" cy="4084556"/>
            <a:chOff x="0" y="0"/>
            <a:chExt cx="952253" cy="1075768"/>
          </a:xfrm>
        </p:grpSpPr>
        <p:sp>
          <p:nvSpPr>
            <p:cNvPr id="9" name="Freeform 9"/>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10" name="TextBox 10"/>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11" name="Group 11"/>
          <p:cNvGrpSpPr/>
          <p:nvPr/>
        </p:nvGrpSpPr>
        <p:grpSpPr>
          <a:xfrm>
            <a:off x="6708661" y="3204980"/>
            <a:ext cx="899344" cy="1046510"/>
            <a:chOff x="0" y="0"/>
            <a:chExt cx="698500" cy="812800"/>
          </a:xfrm>
        </p:grpSpPr>
        <p:sp>
          <p:nvSpPr>
            <p:cNvPr id="12" name="Freeform 12"/>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BB4075"/>
            </a:solidFill>
          </p:spPr>
          <p:txBody>
            <a:bodyPr/>
            <a:lstStyle/>
            <a:p>
              <a:endParaRPr lang="en-US"/>
            </a:p>
          </p:txBody>
        </p:sp>
        <p:sp>
          <p:nvSpPr>
            <p:cNvPr id="13" name="TextBox 13"/>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14" name="Group 14"/>
          <p:cNvGrpSpPr/>
          <p:nvPr/>
        </p:nvGrpSpPr>
        <p:grpSpPr>
          <a:xfrm>
            <a:off x="9318550" y="3728235"/>
            <a:ext cx="3615584" cy="4084556"/>
            <a:chOff x="0" y="0"/>
            <a:chExt cx="952253" cy="1075768"/>
          </a:xfrm>
        </p:grpSpPr>
        <p:sp>
          <p:nvSpPr>
            <p:cNvPr id="15" name="Freeform 15"/>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16" name="TextBox 16"/>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17" name="Group 17"/>
          <p:cNvGrpSpPr/>
          <p:nvPr/>
        </p:nvGrpSpPr>
        <p:grpSpPr>
          <a:xfrm>
            <a:off x="10676670" y="3204980"/>
            <a:ext cx="899344" cy="1046510"/>
            <a:chOff x="0" y="0"/>
            <a:chExt cx="698500" cy="812800"/>
          </a:xfrm>
        </p:grpSpPr>
        <p:sp>
          <p:nvSpPr>
            <p:cNvPr id="18" name="Freeform 18"/>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293374"/>
            </a:solidFill>
          </p:spPr>
          <p:txBody>
            <a:bodyPr/>
            <a:lstStyle/>
            <a:p>
              <a:endParaRPr lang="en-US"/>
            </a:p>
          </p:txBody>
        </p:sp>
        <p:sp>
          <p:nvSpPr>
            <p:cNvPr id="19" name="TextBox 19"/>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20" name="Group 20"/>
          <p:cNvGrpSpPr/>
          <p:nvPr/>
        </p:nvGrpSpPr>
        <p:grpSpPr>
          <a:xfrm>
            <a:off x="13286560" y="3728235"/>
            <a:ext cx="3615584" cy="4084556"/>
            <a:chOff x="0" y="0"/>
            <a:chExt cx="952253" cy="1075768"/>
          </a:xfrm>
        </p:grpSpPr>
        <p:sp>
          <p:nvSpPr>
            <p:cNvPr id="21" name="Freeform 21"/>
            <p:cNvSpPr/>
            <p:nvPr/>
          </p:nvSpPr>
          <p:spPr>
            <a:xfrm>
              <a:off x="0" y="0"/>
              <a:ext cx="952253" cy="1075768"/>
            </a:xfrm>
            <a:custGeom>
              <a:avLst/>
              <a:gdLst/>
              <a:ahLst/>
              <a:cxnLst/>
              <a:rect l="l" t="t" r="r" b="b"/>
              <a:pathLst>
                <a:path w="952253" h="1075768">
                  <a:moveTo>
                    <a:pt x="32119" y="0"/>
                  </a:moveTo>
                  <a:lnTo>
                    <a:pt x="920134" y="0"/>
                  </a:lnTo>
                  <a:cubicBezTo>
                    <a:pt x="928652" y="0"/>
                    <a:pt x="936822" y="3384"/>
                    <a:pt x="942845" y="9407"/>
                  </a:cubicBezTo>
                  <a:cubicBezTo>
                    <a:pt x="948869" y="15431"/>
                    <a:pt x="952253" y="23600"/>
                    <a:pt x="952253" y="32119"/>
                  </a:cubicBezTo>
                  <a:lnTo>
                    <a:pt x="952253" y="1043649"/>
                  </a:lnTo>
                  <a:cubicBezTo>
                    <a:pt x="952253" y="1061388"/>
                    <a:pt x="937873" y="1075768"/>
                    <a:pt x="920134" y="1075768"/>
                  </a:cubicBezTo>
                  <a:lnTo>
                    <a:pt x="32119" y="1075768"/>
                  </a:lnTo>
                  <a:cubicBezTo>
                    <a:pt x="14380" y="1075768"/>
                    <a:pt x="0" y="1061388"/>
                    <a:pt x="0" y="1043649"/>
                  </a:cubicBezTo>
                  <a:lnTo>
                    <a:pt x="0" y="32119"/>
                  </a:lnTo>
                  <a:cubicBezTo>
                    <a:pt x="0" y="14380"/>
                    <a:pt x="14380" y="0"/>
                    <a:pt x="32119" y="0"/>
                  </a:cubicBezTo>
                  <a:close/>
                </a:path>
              </a:pathLst>
            </a:custGeom>
            <a:solidFill>
              <a:srgbClr val="F6F5F8"/>
            </a:solidFill>
          </p:spPr>
          <p:txBody>
            <a:bodyPr/>
            <a:lstStyle/>
            <a:p>
              <a:endParaRPr lang="en-US"/>
            </a:p>
          </p:txBody>
        </p:sp>
        <p:sp>
          <p:nvSpPr>
            <p:cNvPr id="22" name="TextBox 22"/>
            <p:cNvSpPr txBox="1"/>
            <p:nvPr/>
          </p:nvSpPr>
          <p:spPr>
            <a:xfrm>
              <a:off x="0" y="28575"/>
              <a:ext cx="952253" cy="1047193"/>
            </a:xfrm>
            <a:prstGeom prst="rect">
              <a:avLst/>
            </a:prstGeom>
          </p:spPr>
          <p:txBody>
            <a:bodyPr lIns="50800" tIns="50800" rIns="50800" bIns="50800" rtlCol="0" anchor="ctr"/>
            <a:lstStyle/>
            <a:p>
              <a:pPr algn="ctr">
                <a:lnSpc>
                  <a:spcPts val="2100"/>
                </a:lnSpc>
              </a:pPr>
              <a:endParaRPr/>
            </a:p>
          </p:txBody>
        </p:sp>
      </p:grpSp>
      <p:grpSp>
        <p:nvGrpSpPr>
          <p:cNvPr id="23" name="Group 23"/>
          <p:cNvGrpSpPr/>
          <p:nvPr/>
        </p:nvGrpSpPr>
        <p:grpSpPr>
          <a:xfrm>
            <a:off x="14639110" y="3204980"/>
            <a:ext cx="899344" cy="1046510"/>
            <a:chOff x="0" y="0"/>
            <a:chExt cx="698500" cy="812800"/>
          </a:xfrm>
        </p:grpSpPr>
        <p:sp>
          <p:nvSpPr>
            <p:cNvPr id="24" name="Freeform 24"/>
            <p:cNvSpPr/>
            <p:nvPr/>
          </p:nvSpPr>
          <p:spPr>
            <a:xfrm>
              <a:off x="0" y="29933"/>
              <a:ext cx="698500" cy="752935"/>
            </a:xfrm>
            <a:custGeom>
              <a:avLst/>
              <a:gdLst/>
              <a:ahLst/>
              <a:cxnLst/>
              <a:rect l="l" t="t" r="r" b="b"/>
              <a:pathLst>
                <a:path w="698500" h="752935">
                  <a:moveTo>
                    <a:pt x="445165" y="25872"/>
                  </a:moveTo>
                  <a:lnTo>
                    <a:pt x="602585" y="117462"/>
                  </a:lnTo>
                  <a:cubicBezTo>
                    <a:pt x="661968" y="152012"/>
                    <a:pt x="698500" y="215532"/>
                    <a:pt x="698500" y="284235"/>
                  </a:cubicBezTo>
                  <a:lnTo>
                    <a:pt x="698500" y="468699"/>
                  </a:lnTo>
                  <a:cubicBezTo>
                    <a:pt x="698500" y="537402"/>
                    <a:pt x="661968" y="600922"/>
                    <a:pt x="602585" y="635472"/>
                  </a:cubicBezTo>
                  <a:lnTo>
                    <a:pt x="445165" y="727062"/>
                  </a:lnTo>
                  <a:cubicBezTo>
                    <a:pt x="385874" y="761558"/>
                    <a:pt x="312626" y="761558"/>
                    <a:pt x="253335" y="727062"/>
                  </a:cubicBezTo>
                  <a:lnTo>
                    <a:pt x="95915" y="635472"/>
                  </a:lnTo>
                  <a:cubicBezTo>
                    <a:pt x="36532" y="600922"/>
                    <a:pt x="0" y="537402"/>
                    <a:pt x="0" y="468699"/>
                  </a:cubicBezTo>
                  <a:lnTo>
                    <a:pt x="0" y="284235"/>
                  </a:lnTo>
                  <a:cubicBezTo>
                    <a:pt x="0" y="215532"/>
                    <a:pt x="36532" y="152012"/>
                    <a:pt x="95915" y="117462"/>
                  </a:cubicBezTo>
                  <a:lnTo>
                    <a:pt x="253335" y="25872"/>
                  </a:lnTo>
                  <a:cubicBezTo>
                    <a:pt x="312626" y="-8624"/>
                    <a:pt x="385874" y="-8624"/>
                    <a:pt x="445165" y="25872"/>
                  </a:cubicBezTo>
                  <a:close/>
                </a:path>
              </a:pathLst>
            </a:custGeom>
            <a:solidFill>
              <a:srgbClr val="590E52"/>
            </a:solidFill>
          </p:spPr>
          <p:txBody>
            <a:bodyPr/>
            <a:lstStyle/>
            <a:p>
              <a:endParaRPr lang="en-US"/>
            </a:p>
          </p:txBody>
        </p:sp>
        <p:sp>
          <p:nvSpPr>
            <p:cNvPr id="25" name="TextBox 25"/>
            <p:cNvSpPr txBox="1"/>
            <p:nvPr/>
          </p:nvSpPr>
          <p:spPr>
            <a:xfrm>
              <a:off x="0" y="168275"/>
              <a:ext cx="698500" cy="504825"/>
            </a:xfrm>
            <a:prstGeom prst="rect">
              <a:avLst/>
            </a:prstGeom>
          </p:spPr>
          <p:txBody>
            <a:bodyPr lIns="50800" tIns="50800" rIns="50800" bIns="50800" rtlCol="0" anchor="ctr"/>
            <a:lstStyle/>
            <a:p>
              <a:pPr algn="ctr">
                <a:lnSpc>
                  <a:spcPts val="2100"/>
                </a:lnSpc>
              </a:pPr>
              <a:endParaRPr/>
            </a:p>
          </p:txBody>
        </p:sp>
      </p:grpSp>
      <p:grpSp>
        <p:nvGrpSpPr>
          <p:cNvPr id="26" name="Group 26"/>
          <p:cNvGrpSpPr/>
          <p:nvPr/>
        </p:nvGrpSpPr>
        <p:grpSpPr>
          <a:xfrm>
            <a:off x="-674710" y="8498591"/>
            <a:ext cx="19281670" cy="2271793"/>
            <a:chOff x="0" y="0"/>
            <a:chExt cx="5078300" cy="598332"/>
          </a:xfrm>
        </p:grpSpPr>
        <p:sp>
          <p:nvSpPr>
            <p:cNvPr id="27" name="Freeform 27"/>
            <p:cNvSpPr/>
            <p:nvPr/>
          </p:nvSpPr>
          <p:spPr>
            <a:xfrm>
              <a:off x="0" y="0"/>
              <a:ext cx="5078300" cy="598332"/>
            </a:xfrm>
            <a:custGeom>
              <a:avLst/>
              <a:gdLst/>
              <a:ahLst/>
              <a:cxnLst/>
              <a:rect l="l" t="t" r="r" b="b"/>
              <a:pathLst>
                <a:path w="5078300" h="598332">
                  <a:moveTo>
                    <a:pt x="0" y="0"/>
                  </a:moveTo>
                  <a:lnTo>
                    <a:pt x="5078300" y="0"/>
                  </a:lnTo>
                  <a:lnTo>
                    <a:pt x="5078300" y="598332"/>
                  </a:lnTo>
                  <a:lnTo>
                    <a:pt x="0" y="598332"/>
                  </a:ln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28" name="TextBox 28"/>
            <p:cNvSpPr txBox="1"/>
            <p:nvPr/>
          </p:nvSpPr>
          <p:spPr>
            <a:xfrm>
              <a:off x="0" y="-38100"/>
              <a:ext cx="5078300" cy="636432"/>
            </a:xfrm>
            <a:prstGeom prst="rect">
              <a:avLst/>
            </a:prstGeom>
          </p:spPr>
          <p:txBody>
            <a:bodyPr lIns="50800" tIns="50800" rIns="50800" bIns="50800" rtlCol="0" anchor="ctr"/>
            <a:lstStyle/>
            <a:p>
              <a:pPr algn="ctr">
                <a:lnSpc>
                  <a:spcPts val="2659"/>
                </a:lnSpc>
              </a:pPr>
              <a:endParaRPr/>
            </a:p>
          </p:txBody>
        </p:sp>
      </p:grpSp>
      <p:sp>
        <p:nvSpPr>
          <p:cNvPr id="29" name="TextBox 29"/>
          <p:cNvSpPr txBox="1"/>
          <p:nvPr/>
        </p:nvSpPr>
        <p:spPr>
          <a:xfrm>
            <a:off x="2169872" y="4459977"/>
            <a:ext cx="2037669" cy="752474"/>
          </a:xfrm>
          <a:prstGeom prst="rect">
            <a:avLst/>
          </a:prstGeom>
        </p:spPr>
        <p:txBody>
          <a:bodyPr lIns="0" tIns="0" rIns="0" bIns="0" rtlCol="0" anchor="t">
            <a:spAutoFit/>
          </a:bodyPr>
          <a:lstStyle/>
          <a:p>
            <a:pPr algn="ctr">
              <a:lnSpc>
                <a:spcPts val="2999"/>
              </a:lnSpc>
            </a:pPr>
            <a:r>
              <a:rPr lang="en-US" sz="2999" b="1">
                <a:solidFill>
                  <a:srgbClr val="000000"/>
                </a:solidFill>
                <a:latin typeface="Verdana Bold"/>
                <a:ea typeface="Verdana Bold"/>
                <a:cs typeface="Verdana Bold"/>
                <a:sym typeface="Verdana Bold"/>
              </a:rPr>
              <a:t>Civility Issues</a:t>
            </a:r>
          </a:p>
        </p:txBody>
      </p:sp>
      <p:sp>
        <p:nvSpPr>
          <p:cNvPr id="30" name="TextBox 30"/>
          <p:cNvSpPr txBox="1"/>
          <p:nvPr/>
        </p:nvSpPr>
        <p:spPr>
          <a:xfrm>
            <a:off x="1926579" y="5302279"/>
            <a:ext cx="2534140" cy="1544320"/>
          </a:xfrm>
          <a:prstGeom prst="rect">
            <a:avLst/>
          </a:prstGeom>
        </p:spPr>
        <p:txBody>
          <a:bodyPr lIns="0" tIns="0" rIns="0" bIns="0" rtlCol="0" anchor="t">
            <a:spAutoFit/>
          </a:bodyPr>
          <a:lstStyle/>
          <a:p>
            <a:pPr algn="ctr">
              <a:lnSpc>
                <a:spcPts val="3079"/>
              </a:lnSpc>
            </a:pPr>
            <a:r>
              <a:rPr lang="en-US" sz="2199">
                <a:solidFill>
                  <a:srgbClr val="000000"/>
                </a:solidFill>
                <a:latin typeface="Verdana"/>
                <a:ea typeface="Verdana"/>
                <a:cs typeface="Verdana"/>
                <a:sym typeface="Verdana"/>
              </a:rPr>
              <a:t>Code of Conduct process and ask for help from leaders</a:t>
            </a:r>
          </a:p>
        </p:txBody>
      </p:sp>
      <p:sp>
        <p:nvSpPr>
          <p:cNvPr id="31" name="TextBox 31"/>
          <p:cNvSpPr txBox="1"/>
          <p:nvPr/>
        </p:nvSpPr>
        <p:spPr>
          <a:xfrm>
            <a:off x="6147406" y="4459977"/>
            <a:ext cx="2037669" cy="752474"/>
          </a:xfrm>
          <a:prstGeom prst="rect">
            <a:avLst/>
          </a:prstGeom>
        </p:spPr>
        <p:txBody>
          <a:bodyPr lIns="0" tIns="0" rIns="0" bIns="0" rtlCol="0" anchor="t">
            <a:spAutoFit/>
          </a:bodyPr>
          <a:lstStyle/>
          <a:p>
            <a:pPr algn="ctr">
              <a:lnSpc>
                <a:spcPts val="2999"/>
              </a:lnSpc>
            </a:pPr>
            <a:r>
              <a:rPr lang="en-US" sz="2999" b="1">
                <a:solidFill>
                  <a:srgbClr val="000000"/>
                </a:solidFill>
                <a:latin typeface="Verdana Bold"/>
                <a:ea typeface="Verdana Bold"/>
                <a:cs typeface="Verdana Bold"/>
                <a:sym typeface="Verdana Bold"/>
              </a:rPr>
              <a:t>Lack of Time</a:t>
            </a:r>
          </a:p>
        </p:txBody>
      </p:sp>
      <p:sp>
        <p:nvSpPr>
          <p:cNvPr id="32" name="TextBox 32"/>
          <p:cNvSpPr txBox="1"/>
          <p:nvPr/>
        </p:nvSpPr>
        <p:spPr>
          <a:xfrm>
            <a:off x="5773035" y="5302279"/>
            <a:ext cx="2786412" cy="1934845"/>
          </a:xfrm>
          <a:prstGeom prst="rect">
            <a:avLst/>
          </a:prstGeom>
        </p:spPr>
        <p:txBody>
          <a:bodyPr lIns="0" tIns="0" rIns="0" bIns="0" rtlCol="0" anchor="t">
            <a:spAutoFit/>
          </a:bodyPr>
          <a:lstStyle/>
          <a:p>
            <a:pPr algn="ctr">
              <a:lnSpc>
                <a:spcPts val="3079"/>
              </a:lnSpc>
            </a:pPr>
            <a:r>
              <a:rPr lang="en-US" sz="2199">
                <a:solidFill>
                  <a:srgbClr val="000000"/>
                </a:solidFill>
                <a:latin typeface="Verdana"/>
                <a:ea typeface="Verdana"/>
                <a:cs typeface="Verdana"/>
                <a:sym typeface="Verdana"/>
              </a:rPr>
              <a:t>Consider hybrid meetings and offer flexible/short-term tasks to keep them engaged​</a:t>
            </a:r>
          </a:p>
        </p:txBody>
      </p:sp>
      <p:sp>
        <p:nvSpPr>
          <p:cNvPr id="33" name="TextBox 33"/>
          <p:cNvSpPr txBox="1"/>
          <p:nvPr/>
        </p:nvSpPr>
        <p:spPr>
          <a:xfrm>
            <a:off x="9607000" y="5302279"/>
            <a:ext cx="3066715" cy="1934845"/>
          </a:xfrm>
          <a:prstGeom prst="rect">
            <a:avLst/>
          </a:prstGeom>
        </p:spPr>
        <p:txBody>
          <a:bodyPr lIns="0" tIns="0" rIns="0" bIns="0" rtlCol="0" anchor="t">
            <a:spAutoFit/>
          </a:bodyPr>
          <a:lstStyle/>
          <a:p>
            <a:pPr algn="ctr">
              <a:lnSpc>
                <a:spcPts val="3079"/>
              </a:lnSpc>
            </a:pPr>
            <a:r>
              <a:rPr lang="en-US" sz="2199">
                <a:solidFill>
                  <a:srgbClr val="000000"/>
                </a:solidFill>
                <a:latin typeface="Verdana"/>
                <a:ea typeface="Verdana"/>
                <a:cs typeface="Verdana"/>
                <a:sym typeface="Verdana"/>
              </a:rPr>
              <a:t>Consider sponsorships, dues relief, reach out to SIA if it’s a broader issue</a:t>
            </a:r>
          </a:p>
        </p:txBody>
      </p:sp>
      <p:sp>
        <p:nvSpPr>
          <p:cNvPr id="34" name="TextBox 34"/>
          <p:cNvSpPr txBox="1"/>
          <p:nvPr/>
        </p:nvSpPr>
        <p:spPr>
          <a:xfrm>
            <a:off x="13827282" y="5302279"/>
            <a:ext cx="2758382" cy="1934845"/>
          </a:xfrm>
          <a:prstGeom prst="rect">
            <a:avLst/>
          </a:prstGeom>
        </p:spPr>
        <p:txBody>
          <a:bodyPr lIns="0" tIns="0" rIns="0" bIns="0" rtlCol="0" anchor="t">
            <a:spAutoFit/>
          </a:bodyPr>
          <a:lstStyle/>
          <a:p>
            <a:pPr algn="ctr">
              <a:lnSpc>
                <a:spcPts val="3079"/>
              </a:lnSpc>
            </a:pPr>
            <a:r>
              <a:rPr lang="en-US" sz="2199">
                <a:solidFill>
                  <a:srgbClr val="000000"/>
                </a:solidFill>
                <a:latin typeface="Verdana"/>
                <a:ea typeface="Verdana"/>
                <a:cs typeface="Verdana"/>
                <a:sym typeface="Verdana"/>
              </a:rPr>
              <a:t>Ensure your club is focused on women and girls and doing at least one Dream Program​</a:t>
            </a:r>
          </a:p>
        </p:txBody>
      </p:sp>
      <p:sp>
        <p:nvSpPr>
          <p:cNvPr id="35" name="TextBox 35"/>
          <p:cNvSpPr txBox="1"/>
          <p:nvPr/>
        </p:nvSpPr>
        <p:spPr>
          <a:xfrm>
            <a:off x="10107508" y="4459977"/>
            <a:ext cx="2037669" cy="752474"/>
          </a:xfrm>
          <a:prstGeom prst="rect">
            <a:avLst/>
          </a:prstGeom>
        </p:spPr>
        <p:txBody>
          <a:bodyPr lIns="0" tIns="0" rIns="0" bIns="0" rtlCol="0" anchor="t">
            <a:spAutoFit/>
          </a:bodyPr>
          <a:lstStyle/>
          <a:p>
            <a:pPr algn="ctr">
              <a:lnSpc>
                <a:spcPts val="2999"/>
              </a:lnSpc>
            </a:pPr>
            <a:r>
              <a:rPr lang="en-US" sz="2999" b="1">
                <a:solidFill>
                  <a:srgbClr val="000000"/>
                </a:solidFill>
                <a:latin typeface="Verdana Bold"/>
                <a:ea typeface="Verdana Bold"/>
                <a:cs typeface="Verdana Bold"/>
                <a:sym typeface="Verdana Bold"/>
              </a:rPr>
              <a:t>Lack of Funds</a:t>
            </a:r>
          </a:p>
        </p:txBody>
      </p:sp>
      <p:sp>
        <p:nvSpPr>
          <p:cNvPr id="36" name="TextBox 36"/>
          <p:cNvSpPr txBox="1"/>
          <p:nvPr/>
        </p:nvSpPr>
        <p:spPr>
          <a:xfrm>
            <a:off x="13880053" y="4459977"/>
            <a:ext cx="2626305" cy="752474"/>
          </a:xfrm>
          <a:prstGeom prst="rect">
            <a:avLst/>
          </a:prstGeom>
        </p:spPr>
        <p:txBody>
          <a:bodyPr lIns="0" tIns="0" rIns="0" bIns="0" rtlCol="0" anchor="t">
            <a:spAutoFit/>
          </a:bodyPr>
          <a:lstStyle/>
          <a:p>
            <a:pPr algn="ctr">
              <a:lnSpc>
                <a:spcPts val="2999"/>
              </a:lnSpc>
            </a:pPr>
            <a:r>
              <a:rPr lang="en-US" sz="2999" b="1">
                <a:solidFill>
                  <a:srgbClr val="000000"/>
                </a:solidFill>
                <a:latin typeface="Verdana Bold"/>
                <a:ea typeface="Verdana Bold"/>
                <a:cs typeface="Verdana Bold"/>
                <a:sym typeface="Verdana Bold"/>
              </a:rPr>
              <a:t>Mission Disconnect</a:t>
            </a:r>
          </a:p>
        </p:txBody>
      </p:sp>
      <p:sp>
        <p:nvSpPr>
          <p:cNvPr id="37" name="TextBox 37"/>
          <p:cNvSpPr txBox="1"/>
          <p:nvPr/>
        </p:nvSpPr>
        <p:spPr>
          <a:xfrm>
            <a:off x="4829639" y="1425909"/>
            <a:ext cx="10059266" cy="895374"/>
          </a:xfrm>
          <a:prstGeom prst="rect">
            <a:avLst/>
          </a:prstGeom>
        </p:spPr>
        <p:txBody>
          <a:bodyPr lIns="0" tIns="0" rIns="0" bIns="0" rtlCol="0" anchor="t">
            <a:spAutoFit/>
          </a:bodyPr>
          <a:lstStyle/>
          <a:p>
            <a:pPr algn="ctr">
              <a:lnSpc>
                <a:spcPts val="7199"/>
              </a:lnSpc>
            </a:pPr>
            <a:r>
              <a:rPr lang="en-US" sz="6000" b="1">
                <a:solidFill>
                  <a:srgbClr val="293374"/>
                </a:solidFill>
                <a:latin typeface="Verdana Bold"/>
                <a:ea typeface="Verdana Bold"/>
                <a:cs typeface="Verdana Bold"/>
                <a:sym typeface="Verdana Bold"/>
              </a:rPr>
              <a:t>Reasons for Leaving</a:t>
            </a:r>
          </a:p>
        </p:txBody>
      </p:sp>
      <p:sp>
        <p:nvSpPr>
          <p:cNvPr id="38" name="Freeform 38"/>
          <p:cNvSpPr/>
          <p:nvPr/>
        </p:nvSpPr>
        <p:spPr>
          <a:xfrm>
            <a:off x="14884488" y="3454975"/>
            <a:ext cx="405977" cy="565285"/>
          </a:xfrm>
          <a:custGeom>
            <a:avLst/>
            <a:gdLst/>
            <a:ahLst/>
            <a:cxnLst/>
            <a:rect l="l" t="t" r="r" b="b"/>
            <a:pathLst>
              <a:path w="405977" h="565285">
                <a:moveTo>
                  <a:pt x="0" y="0"/>
                </a:moveTo>
                <a:lnTo>
                  <a:pt x="405977" y="0"/>
                </a:lnTo>
                <a:lnTo>
                  <a:pt x="405977" y="565285"/>
                </a:lnTo>
                <a:lnTo>
                  <a:pt x="0" y="56528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9" name="Freeform 39"/>
          <p:cNvSpPr/>
          <p:nvPr/>
        </p:nvSpPr>
        <p:spPr>
          <a:xfrm>
            <a:off x="6892153" y="3498836"/>
            <a:ext cx="532362" cy="458799"/>
          </a:xfrm>
          <a:custGeom>
            <a:avLst/>
            <a:gdLst/>
            <a:ahLst/>
            <a:cxnLst/>
            <a:rect l="l" t="t" r="r" b="b"/>
            <a:pathLst>
              <a:path w="532362" h="458799">
                <a:moveTo>
                  <a:pt x="0" y="0"/>
                </a:moveTo>
                <a:lnTo>
                  <a:pt x="532361" y="0"/>
                </a:lnTo>
                <a:lnTo>
                  <a:pt x="532361" y="458799"/>
                </a:lnTo>
                <a:lnTo>
                  <a:pt x="0" y="45879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0" name="Freeform 40"/>
          <p:cNvSpPr/>
          <p:nvPr/>
        </p:nvSpPr>
        <p:spPr>
          <a:xfrm>
            <a:off x="10934050" y="3453296"/>
            <a:ext cx="502274" cy="509688"/>
          </a:xfrm>
          <a:custGeom>
            <a:avLst/>
            <a:gdLst/>
            <a:ahLst/>
            <a:cxnLst/>
            <a:rect l="l" t="t" r="r" b="b"/>
            <a:pathLst>
              <a:path w="502274" h="509688">
                <a:moveTo>
                  <a:pt x="0" y="0"/>
                </a:moveTo>
                <a:lnTo>
                  <a:pt x="502274" y="0"/>
                </a:lnTo>
                <a:lnTo>
                  <a:pt x="502274" y="509688"/>
                </a:lnTo>
                <a:lnTo>
                  <a:pt x="0" y="50968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1" name="Freeform 41"/>
          <p:cNvSpPr/>
          <p:nvPr/>
        </p:nvSpPr>
        <p:spPr>
          <a:xfrm>
            <a:off x="2937971" y="3541819"/>
            <a:ext cx="508266" cy="362775"/>
          </a:xfrm>
          <a:custGeom>
            <a:avLst/>
            <a:gdLst/>
            <a:ahLst/>
            <a:cxnLst/>
            <a:rect l="l" t="t" r="r" b="b"/>
            <a:pathLst>
              <a:path w="508266" h="362775">
                <a:moveTo>
                  <a:pt x="0" y="0"/>
                </a:moveTo>
                <a:lnTo>
                  <a:pt x="508267" y="0"/>
                </a:lnTo>
                <a:lnTo>
                  <a:pt x="508267" y="362775"/>
                </a:lnTo>
                <a:lnTo>
                  <a:pt x="0" y="36277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2" name="Freeform 42"/>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a:p>
        </p:txBody>
      </p:sp>
      <p:grpSp>
        <p:nvGrpSpPr>
          <p:cNvPr id="3" name="Group 3"/>
          <p:cNvGrpSpPr/>
          <p:nvPr/>
        </p:nvGrpSpPr>
        <p:grpSpPr>
          <a:xfrm>
            <a:off x="11842575" y="0"/>
            <a:ext cx="6445425" cy="10287000"/>
            <a:chOff x="0" y="0"/>
            <a:chExt cx="8593900" cy="13716000"/>
          </a:xfrm>
        </p:grpSpPr>
        <p:sp>
          <p:nvSpPr>
            <p:cNvPr id="4" name="Freeform 4"/>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4"/>
              <a:stretch>
                <a:fillRect l="-69699" r="-69699"/>
              </a:stretch>
            </a:blipFill>
          </p:spPr>
          <p:txBody>
            <a:bodyPr/>
            <a:lstStyle/>
            <a:p>
              <a:endParaRPr lang="en-US"/>
            </a:p>
          </p:txBody>
        </p:sp>
      </p:grpSp>
      <p:sp>
        <p:nvSpPr>
          <p:cNvPr id="5" name="Freeform 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5"/>
            <a:stretch>
              <a:fillRect t="-74" b="-74"/>
            </a:stretch>
          </a:blipFill>
        </p:spPr>
        <p:txBody>
          <a:bodyPr/>
          <a:lstStyle/>
          <a:p>
            <a:endParaRPr lang="en-US"/>
          </a:p>
        </p:txBody>
      </p:sp>
      <p:sp>
        <p:nvSpPr>
          <p:cNvPr id="6" name="TextBox 6"/>
          <p:cNvSpPr txBox="1"/>
          <p:nvPr/>
        </p:nvSpPr>
        <p:spPr>
          <a:xfrm>
            <a:off x="990792" y="3842571"/>
            <a:ext cx="10123721" cy="537846"/>
          </a:xfrm>
          <a:prstGeom prst="rect">
            <a:avLst/>
          </a:prstGeom>
        </p:spPr>
        <p:txBody>
          <a:bodyPr lIns="0" tIns="0" rIns="0" bIns="0" rtlCol="0" anchor="t">
            <a:spAutoFit/>
          </a:bodyPr>
          <a:lstStyle/>
          <a:p>
            <a:pPr algn="l">
              <a:lnSpc>
                <a:spcPts val="4479"/>
              </a:lnSpc>
            </a:pPr>
            <a:r>
              <a:rPr lang="en-US" sz="3199">
                <a:solidFill>
                  <a:srgbClr val="FFFFFF"/>
                </a:solidFill>
                <a:latin typeface="Verdana"/>
                <a:ea typeface="Verdana"/>
                <a:cs typeface="Verdana"/>
                <a:sym typeface="Verdana"/>
              </a:rPr>
              <a:t>Share in person and online! </a:t>
            </a:r>
          </a:p>
        </p:txBody>
      </p:sp>
      <p:sp>
        <p:nvSpPr>
          <p:cNvPr id="7" name="TextBox 7"/>
          <p:cNvSpPr txBox="1"/>
          <p:nvPr/>
        </p:nvSpPr>
        <p:spPr>
          <a:xfrm>
            <a:off x="1028700" y="1448195"/>
            <a:ext cx="8153208" cy="1846659"/>
          </a:xfrm>
          <a:prstGeom prst="rect">
            <a:avLst/>
          </a:prstGeom>
        </p:spPr>
        <p:txBody>
          <a:bodyPr lIns="0" tIns="0" rIns="0" bIns="0" rtlCol="0" anchor="t">
            <a:spAutoFit/>
          </a:bodyPr>
          <a:lstStyle/>
          <a:p>
            <a:pPr algn="l">
              <a:lnSpc>
                <a:spcPts val="7199"/>
              </a:lnSpc>
            </a:pPr>
            <a:r>
              <a:rPr lang="en-US" sz="6000" b="1" dirty="0">
                <a:solidFill>
                  <a:srgbClr val="FFFFFF"/>
                </a:solidFill>
                <a:latin typeface="Verdana Bold"/>
                <a:ea typeface="Verdana Bold"/>
                <a:cs typeface="Verdana Bold"/>
                <a:sym typeface="Verdana Bold"/>
              </a:rPr>
              <a:t>Member Get a Member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02627" y="0"/>
            <a:ext cx="6445425" cy="10287000"/>
            <a:chOff x="0" y="0"/>
            <a:chExt cx="8593900" cy="13716000"/>
          </a:xfrm>
        </p:grpSpPr>
        <p:sp>
          <p:nvSpPr>
            <p:cNvPr id="3" name="Freeform 3"/>
            <p:cNvSpPr/>
            <p:nvPr/>
          </p:nvSpPr>
          <p:spPr>
            <a:xfrm>
              <a:off x="0" y="0"/>
              <a:ext cx="8593949" cy="13715930"/>
            </a:xfrm>
            <a:custGeom>
              <a:avLst/>
              <a:gdLst/>
              <a:ahLst/>
              <a:cxnLst/>
              <a:rect l="l" t="t" r="r" b="b"/>
              <a:pathLst>
                <a:path w="8593949" h="13715930">
                  <a:moveTo>
                    <a:pt x="0" y="0"/>
                  </a:moveTo>
                  <a:lnTo>
                    <a:pt x="8593949" y="0"/>
                  </a:lnTo>
                  <a:lnTo>
                    <a:pt x="8593949" y="13715930"/>
                  </a:lnTo>
                  <a:lnTo>
                    <a:pt x="0" y="13715930"/>
                  </a:lnTo>
                  <a:lnTo>
                    <a:pt x="0" y="0"/>
                  </a:lnTo>
                  <a:close/>
                </a:path>
              </a:pathLst>
            </a:custGeom>
            <a:blipFill>
              <a:blip r:embed="rId3"/>
              <a:stretch>
                <a:fillRect l="-69917" r="-69917"/>
              </a:stretch>
            </a:blipFill>
          </p:spPr>
          <p:txBody>
            <a:bodyPr/>
            <a:lstStyle/>
            <a:p>
              <a:endParaRPr lang="en-US"/>
            </a:p>
          </p:txBody>
        </p:sp>
      </p:grpSp>
      <p:sp>
        <p:nvSpPr>
          <p:cNvPr id="4" name="Freeform 4"/>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en-US"/>
          </a:p>
        </p:txBody>
      </p:sp>
      <p:sp>
        <p:nvSpPr>
          <p:cNvPr id="5" name="TextBox 5"/>
          <p:cNvSpPr txBox="1"/>
          <p:nvPr/>
        </p:nvSpPr>
        <p:spPr>
          <a:xfrm>
            <a:off x="990792" y="3842571"/>
            <a:ext cx="9982970" cy="3909695"/>
          </a:xfrm>
          <a:prstGeom prst="rect">
            <a:avLst/>
          </a:prstGeom>
        </p:spPr>
        <p:txBody>
          <a:bodyPr lIns="0" tIns="0" rIns="0" bIns="0" rtlCol="0" anchor="t">
            <a:spAutoFit/>
          </a:bodyPr>
          <a:lstStyle/>
          <a:p>
            <a:pPr marL="690881" lvl="1" indent="-345440" algn="l">
              <a:lnSpc>
                <a:spcPts val="4480"/>
              </a:lnSpc>
              <a:buFont typeface="Arial"/>
              <a:buChar char="•"/>
            </a:pPr>
            <a:r>
              <a:rPr lang="en-US" sz="3200">
                <a:solidFill>
                  <a:srgbClr val="000000"/>
                </a:solidFill>
                <a:latin typeface="Verdana"/>
                <a:ea typeface="Verdana"/>
                <a:cs typeface="Verdana"/>
                <a:sym typeface="Verdana"/>
              </a:rPr>
              <a:t>A discount to the SIA store of 15% off.  </a:t>
            </a:r>
          </a:p>
          <a:p>
            <a:pPr marL="690881" lvl="1" indent="-345440" algn="l">
              <a:lnSpc>
                <a:spcPts val="4480"/>
              </a:lnSpc>
              <a:buFont typeface="Arial"/>
              <a:buChar char="•"/>
            </a:pPr>
            <a:r>
              <a:rPr lang="en-US" sz="3200">
                <a:solidFill>
                  <a:srgbClr val="000000"/>
                </a:solidFill>
                <a:latin typeface="Verdana"/>
                <a:ea typeface="Verdana"/>
                <a:cs typeface="Verdana"/>
                <a:sym typeface="Verdana"/>
              </a:rPr>
              <a:t>Drawing for a $250 gift card to the SIA store.</a:t>
            </a:r>
          </a:p>
          <a:p>
            <a:pPr marL="690881" lvl="1" indent="-345440" algn="l">
              <a:lnSpc>
                <a:spcPts val="4480"/>
              </a:lnSpc>
              <a:buFont typeface="Arial"/>
              <a:buChar char="•"/>
            </a:pPr>
            <a:r>
              <a:rPr lang="en-US" sz="3200">
                <a:solidFill>
                  <a:srgbClr val="000000"/>
                </a:solidFill>
                <a:latin typeface="Verdana"/>
                <a:ea typeface="Verdana"/>
                <a:cs typeface="Verdana"/>
                <a:sym typeface="Verdana"/>
              </a:rPr>
              <a:t>In the Driver’s Seat Award: for the member who recruits the largest number of new members each biennium! </a:t>
            </a:r>
          </a:p>
          <a:p>
            <a:pPr algn="l">
              <a:lnSpc>
                <a:spcPts val="4480"/>
              </a:lnSpc>
            </a:pPr>
            <a:endParaRPr lang="en-US" sz="3200">
              <a:solidFill>
                <a:srgbClr val="000000"/>
              </a:solidFill>
              <a:latin typeface="Verdana"/>
              <a:ea typeface="Verdana"/>
              <a:cs typeface="Verdana"/>
              <a:sym typeface="Verdana"/>
            </a:endParaRPr>
          </a:p>
        </p:txBody>
      </p:sp>
      <p:sp>
        <p:nvSpPr>
          <p:cNvPr id="6" name="TextBox 6"/>
          <p:cNvSpPr txBox="1"/>
          <p:nvPr/>
        </p:nvSpPr>
        <p:spPr>
          <a:xfrm>
            <a:off x="990792" y="2597436"/>
            <a:ext cx="9610782" cy="895374"/>
          </a:xfrm>
          <a:prstGeom prst="rect">
            <a:avLst/>
          </a:prstGeom>
        </p:spPr>
        <p:txBody>
          <a:bodyPr lIns="0" tIns="0" rIns="0" bIns="0" rtlCol="0" anchor="t">
            <a:spAutoFit/>
          </a:bodyPr>
          <a:lstStyle/>
          <a:p>
            <a:pPr algn="just">
              <a:lnSpc>
                <a:spcPts val="7199"/>
              </a:lnSpc>
            </a:pPr>
            <a:r>
              <a:rPr lang="en-US" sz="6000" b="1">
                <a:solidFill>
                  <a:srgbClr val="293374"/>
                </a:solidFill>
                <a:latin typeface="Verdana Bold"/>
                <a:ea typeface="Verdana Bold"/>
                <a:cs typeface="Verdana Bold"/>
                <a:sym typeface="Verdana Bold"/>
              </a:rPr>
              <a:t>Individual Incentives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9686017" y="3595783"/>
            <a:ext cx="5486521" cy="5486521"/>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00" r="-25000"/>
              </a:stretch>
            </a:blipFill>
          </p:spPr>
          <p:txBody>
            <a:bodyPr/>
            <a:lstStyle/>
            <a:p>
              <a:endParaRPr lang="en-US"/>
            </a:p>
          </p:txBody>
        </p:sp>
      </p:grpSp>
      <p:grpSp>
        <p:nvGrpSpPr>
          <p:cNvPr id="6" name="Group 6"/>
          <p:cNvGrpSpPr/>
          <p:nvPr/>
        </p:nvGrpSpPr>
        <p:grpSpPr>
          <a:xfrm>
            <a:off x="12866723" y="811983"/>
            <a:ext cx="4214677" cy="421467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t="-25000" b="-25000"/>
              </a:stretch>
            </a:blipFill>
          </p:spPr>
          <p:txBody>
            <a:bodyPr/>
            <a:lstStyle/>
            <a:p>
              <a:endParaRPr lang="en-US"/>
            </a:p>
          </p:txBody>
        </p:sp>
      </p:grpSp>
      <p:sp>
        <p:nvSpPr>
          <p:cNvPr id="8" name="Freeform 8"/>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en-US"/>
          </a:p>
        </p:txBody>
      </p:sp>
      <p:sp>
        <p:nvSpPr>
          <p:cNvPr id="9" name="TextBox 9"/>
          <p:cNvSpPr txBox="1"/>
          <p:nvPr/>
        </p:nvSpPr>
        <p:spPr>
          <a:xfrm>
            <a:off x="990792" y="3842571"/>
            <a:ext cx="8153208" cy="2785746"/>
          </a:xfrm>
          <a:prstGeom prst="rect">
            <a:avLst/>
          </a:prstGeom>
        </p:spPr>
        <p:txBody>
          <a:bodyPr lIns="0" tIns="0" rIns="0" bIns="0" rtlCol="0" anchor="t">
            <a:spAutoFit/>
          </a:bodyPr>
          <a:lstStyle/>
          <a:p>
            <a:pPr algn="l">
              <a:lnSpc>
                <a:spcPts val="4479"/>
              </a:lnSpc>
            </a:pPr>
            <a:r>
              <a:rPr lang="en-US" sz="3199">
                <a:solidFill>
                  <a:srgbClr val="000000"/>
                </a:solidFill>
                <a:latin typeface="Verdana"/>
                <a:ea typeface="Verdana"/>
                <a:cs typeface="Verdana"/>
                <a:sym typeface="Verdana"/>
              </a:rPr>
              <a:t>Support new club charters</a:t>
            </a:r>
          </a:p>
          <a:p>
            <a:pPr algn="l">
              <a:lnSpc>
                <a:spcPts val="4479"/>
              </a:lnSpc>
            </a:pPr>
            <a:r>
              <a:rPr lang="en-US" sz="3199">
                <a:solidFill>
                  <a:srgbClr val="000000"/>
                </a:solidFill>
                <a:latin typeface="Verdana"/>
                <a:ea typeface="Verdana"/>
                <a:cs typeface="Verdana"/>
                <a:sym typeface="Verdana"/>
              </a:rPr>
              <a:t>Help them consider the options:</a:t>
            </a:r>
          </a:p>
          <a:p>
            <a:pPr marL="690876" lvl="1" indent="-345438" algn="l">
              <a:lnSpc>
                <a:spcPts val="4479"/>
              </a:lnSpc>
              <a:buFont typeface="Arial"/>
              <a:buChar char="•"/>
            </a:pPr>
            <a:r>
              <a:rPr lang="en-US" sz="3199">
                <a:solidFill>
                  <a:srgbClr val="000000"/>
                </a:solidFill>
                <a:latin typeface="Verdana"/>
                <a:ea typeface="Verdana"/>
                <a:cs typeface="Verdana"/>
                <a:sym typeface="Verdana"/>
              </a:rPr>
              <a:t>Traditional in-person</a:t>
            </a:r>
          </a:p>
          <a:p>
            <a:pPr marL="690876" lvl="1" indent="-345438" algn="l">
              <a:lnSpc>
                <a:spcPts val="4479"/>
              </a:lnSpc>
              <a:buFont typeface="Arial"/>
              <a:buChar char="•"/>
            </a:pPr>
            <a:r>
              <a:rPr lang="en-US" sz="3199">
                <a:solidFill>
                  <a:srgbClr val="000000"/>
                </a:solidFill>
                <a:latin typeface="Verdana"/>
                <a:ea typeface="Verdana"/>
                <a:cs typeface="Verdana"/>
                <a:sym typeface="Verdana"/>
              </a:rPr>
              <a:t>Online</a:t>
            </a:r>
          </a:p>
          <a:p>
            <a:pPr marL="690876" lvl="1" indent="-345438" algn="l">
              <a:lnSpc>
                <a:spcPts val="4479"/>
              </a:lnSpc>
              <a:buFont typeface="Arial"/>
              <a:buChar char="•"/>
            </a:pPr>
            <a:r>
              <a:rPr lang="en-US" sz="3199">
                <a:solidFill>
                  <a:srgbClr val="000000"/>
                </a:solidFill>
                <a:latin typeface="Verdana"/>
                <a:ea typeface="Verdana"/>
                <a:cs typeface="Verdana"/>
                <a:sym typeface="Verdana"/>
              </a:rPr>
              <a:t>Offering hybrid meetings</a:t>
            </a:r>
          </a:p>
        </p:txBody>
      </p:sp>
      <p:sp>
        <p:nvSpPr>
          <p:cNvPr id="10" name="TextBox 10"/>
          <p:cNvSpPr txBox="1"/>
          <p:nvPr/>
        </p:nvSpPr>
        <p:spPr>
          <a:xfrm>
            <a:off x="990792" y="1119073"/>
            <a:ext cx="9947145" cy="1800249"/>
          </a:xfrm>
          <a:prstGeom prst="rect">
            <a:avLst/>
          </a:prstGeom>
        </p:spPr>
        <p:txBody>
          <a:bodyPr lIns="0" tIns="0" rIns="0" bIns="0" rtlCol="0" anchor="t">
            <a:spAutoFit/>
          </a:bodyPr>
          <a:lstStyle/>
          <a:p>
            <a:pPr algn="l">
              <a:lnSpc>
                <a:spcPts val="7199"/>
              </a:lnSpc>
            </a:pPr>
            <a:r>
              <a:rPr lang="en-US" sz="6000" b="1">
                <a:solidFill>
                  <a:srgbClr val="293374"/>
                </a:solidFill>
                <a:latin typeface="Verdana Bold"/>
                <a:ea typeface="Verdana Bold"/>
                <a:cs typeface="Verdana Bold"/>
                <a:sym typeface="Verdana Bold"/>
              </a:rPr>
              <a:t>New Member Recruitment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6216" y="1656495"/>
            <a:ext cx="11962877" cy="8751500"/>
          </a:xfrm>
          <a:custGeom>
            <a:avLst/>
            <a:gdLst/>
            <a:ahLst/>
            <a:cxnLst/>
            <a:rect l="l" t="t" r="r" b="b"/>
            <a:pathLst>
              <a:path w="11962877" h="8751500">
                <a:moveTo>
                  <a:pt x="0" y="0"/>
                </a:moveTo>
                <a:lnTo>
                  <a:pt x="11962877" y="0"/>
                </a:lnTo>
                <a:lnTo>
                  <a:pt x="11962877" y="8751500"/>
                </a:lnTo>
                <a:lnTo>
                  <a:pt x="0" y="8751500"/>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rot="5400000">
            <a:off x="1369991" y="3805710"/>
            <a:ext cx="500647" cy="438066"/>
            <a:chOff x="0" y="0"/>
            <a:chExt cx="812800" cy="711200"/>
          </a:xfrm>
        </p:grpSpPr>
        <p:sp>
          <p:nvSpPr>
            <p:cNvPr id="4" name="Freeform 4"/>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293374">
                <a:alpha val="89804"/>
              </a:srgbClr>
            </a:solidFill>
          </p:spPr>
          <p:txBody>
            <a:bodyPr/>
            <a:lstStyle/>
            <a:p>
              <a:endParaRPr lang="en-US"/>
            </a:p>
          </p:txBody>
        </p:sp>
        <p:sp>
          <p:nvSpPr>
            <p:cNvPr id="5" name="TextBox 5"/>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6" name="Group 6"/>
          <p:cNvGrpSpPr/>
          <p:nvPr/>
        </p:nvGrpSpPr>
        <p:grpSpPr>
          <a:xfrm>
            <a:off x="12811442" y="-742156"/>
            <a:ext cx="9483991" cy="12212363"/>
            <a:chOff x="0" y="0"/>
            <a:chExt cx="1207697" cy="1555130"/>
          </a:xfrm>
        </p:grpSpPr>
        <p:sp>
          <p:nvSpPr>
            <p:cNvPr id="7" name="Freeform 7"/>
            <p:cNvSpPr/>
            <p:nvPr/>
          </p:nvSpPr>
          <p:spPr>
            <a:xfrm>
              <a:off x="0" y="0"/>
              <a:ext cx="1207697" cy="1555130"/>
            </a:xfrm>
            <a:custGeom>
              <a:avLst/>
              <a:gdLst/>
              <a:ahLst/>
              <a:cxnLst/>
              <a:rect l="l" t="t" r="r" b="b"/>
              <a:pathLst>
                <a:path w="1207697" h="1555130">
                  <a:moveTo>
                    <a:pt x="603849" y="0"/>
                  </a:moveTo>
                  <a:cubicBezTo>
                    <a:pt x="270352" y="0"/>
                    <a:pt x="0" y="348128"/>
                    <a:pt x="0" y="777565"/>
                  </a:cubicBezTo>
                  <a:cubicBezTo>
                    <a:pt x="0" y="1207002"/>
                    <a:pt x="270352" y="1555130"/>
                    <a:pt x="603849" y="1555130"/>
                  </a:cubicBezTo>
                  <a:cubicBezTo>
                    <a:pt x="937345" y="1555130"/>
                    <a:pt x="1207697" y="1207002"/>
                    <a:pt x="1207697" y="777565"/>
                  </a:cubicBezTo>
                  <a:cubicBezTo>
                    <a:pt x="1207697" y="348128"/>
                    <a:pt x="937345" y="0"/>
                    <a:pt x="603849" y="0"/>
                  </a:cubicBez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8" name="TextBox 8"/>
            <p:cNvSpPr txBox="1"/>
            <p:nvPr/>
          </p:nvSpPr>
          <p:spPr>
            <a:xfrm>
              <a:off x="113222" y="79118"/>
              <a:ext cx="981254" cy="1330218"/>
            </a:xfrm>
            <a:prstGeom prst="rect">
              <a:avLst/>
            </a:prstGeom>
          </p:spPr>
          <p:txBody>
            <a:bodyPr lIns="50800" tIns="50800" rIns="50800" bIns="50800" rtlCol="0" anchor="ctr"/>
            <a:lstStyle/>
            <a:p>
              <a:pPr algn="ctr">
                <a:lnSpc>
                  <a:spcPts val="3750"/>
                </a:lnSpc>
              </a:pPr>
              <a:endParaRPr/>
            </a:p>
          </p:txBody>
        </p:sp>
      </p:grpSp>
      <p:grpSp>
        <p:nvGrpSpPr>
          <p:cNvPr id="9" name="Group 9"/>
          <p:cNvGrpSpPr/>
          <p:nvPr/>
        </p:nvGrpSpPr>
        <p:grpSpPr>
          <a:xfrm rot="5400000">
            <a:off x="1369991" y="4714977"/>
            <a:ext cx="500647" cy="438066"/>
            <a:chOff x="0" y="0"/>
            <a:chExt cx="812800" cy="711200"/>
          </a:xfrm>
        </p:grpSpPr>
        <p:sp>
          <p:nvSpPr>
            <p:cNvPr id="10" name="Freeform 10"/>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518BC9">
                <a:alpha val="89804"/>
              </a:srgbClr>
            </a:solidFill>
          </p:spPr>
          <p:txBody>
            <a:bodyPr/>
            <a:lstStyle/>
            <a:p>
              <a:endParaRPr lang="en-US"/>
            </a:p>
          </p:txBody>
        </p:sp>
        <p:sp>
          <p:nvSpPr>
            <p:cNvPr id="11" name="TextBox 11"/>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grpSp>
        <p:nvGrpSpPr>
          <p:cNvPr id="12" name="Group 12"/>
          <p:cNvGrpSpPr/>
          <p:nvPr/>
        </p:nvGrpSpPr>
        <p:grpSpPr>
          <a:xfrm rot="5400000">
            <a:off x="1369991" y="5676635"/>
            <a:ext cx="500647" cy="438066"/>
            <a:chOff x="0" y="0"/>
            <a:chExt cx="812800" cy="711200"/>
          </a:xfrm>
        </p:grpSpPr>
        <p:sp>
          <p:nvSpPr>
            <p:cNvPr id="13" name="Freeform 13"/>
            <p:cNvSpPr/>
            <p:nvPr/>
          </p:nvSpPr>
          <p:spPr>
            <a:xfrm>
              <a:off x="64898" y="89740"/>
              <a:ext cx="683004" cy="621460"/>
            </a:xfrm>
            <a:custGeom>
              <a:avLst/>
              <a:gdLst/>
              <a:ahLst/>
              <a:cxnLst/>
              <a:rect l="l" t="t" r="r" b="b"/>
              <a:pathLst>
                <a:path w="683004" h="621460">
                  <a:moveTo>
                    <a:pt x="418224" y="44524"/>
                  </a:moveTo>
                  <a:lnTo>
                    <a:pt x="671180" y="487196"/>
                  </a:lnTo>
                  <a:cubicBezTo>
                    <a:pt x="687051" y="514971"/>
                    <a:pt x="686937" y="549095"/>
                    <a:pt x="670881" y="576763"/>
                  </a:cubicBezTo>
                  <a:cubicBezTo>
                    <a:pt x="654824" y="604431"/>
                    <a:pt x="625253" y="621460"/>
                    <a:pt x="593264" y="621460"/>
                  </a:cubicBezTo>
                  <a:lnTo>
                    <a:pt x="89740" y="621460"/>
                  </a:lnTo>
                  <a:cubicBezTo>
                    <a:pt x="57751" y="621460"/>
                    <a:pt x="28180" y="604431"/>
                    <a:pt x="12123" y="576763"/>
                  </a:cubicBezTo>
                  <a:cubicBezTo>
                    <a:pt x="-3933" y="549095"/>
                    <a:pt x="-4047" y="514971"/>
                    <a:pt x="11824" y="487196"/>
                  </a:cubicBezTo>
                  <a:lnTo>
                    <a:pt x="264780" y="44524"/>
                  </a:lnTo>
                  <a:cubicBezTo>
                    <a:pt x="280513" y="16991"/>
                    <a:pt x="309792" y="0"/>
                    <a:pt x="341502" y="0"/>
                  </a:cubicBezTo>
                  <a:cubicBezTo>
                    <a:pt x="373212" y="0"/>
                    <a:pt x="402491" y="16991"/>
                    <a:pt x="418224" y="44524"/>
                  </a:cubicBezTo>
                  <a:close/>
                </a:path>
              </a:pathLst>
            </a:custGeom>
            <a:solidFill>
              <a:srgbClr val="BB4075">
                <a:alpha val="89804"/>
              </a:srgbClr>
            </a:solidFill>
          </p:spPr>
          <p:txBody>
            <a:bodyPr/>
            <a:lstStyle/>
            <a:p>
              <a:endParaRPr lang="en-US"/>
            </a:p>
          </p:txBody>
        </p:sp>
        <p:sp>
          <p:nvSpPr>
            <p:cNvPr id="14" name="TextBox 14"/>
            <p:cNvSpPr txBox="1"/>
            <p:nvPr/>
          </p:nvSpPr>
          <p:spPr>
            <a:xfrm>
              <a:off x="127000" y="263525"/>
              <a:ext cx="558800" cy="396875"/>
            </a:xfrm>
            <a:prstGeom prst="rect">
              <a:avLst/>
            </a:prstGeom>
          </p:spPr>
          <p:txBody>
            <a:bodyPr lIns="50800" tIns="50800" rIns="50800" bIns="50800" rtlCol="0" anchor="ctr"/>
            <a:lstStyle/>
            <a:p>
              <a:pPr algn="ctr">
                <a:lnSpc>
                  <a:spcPts val="3750"/>
                </a:lnSpc>
              </a:pPr>
              <a:endParaRPr/>
            </a:p>
          </p:txBody>
        </p:sp>
      </p:grpSp>
      <p:sp>
        <p:nvSpPr>
          <p:cNvPr id="15" name="Freeform 1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en-US"/>
          </a:p>
        </p:txBody>
      </p:sp>
      <p:sp>
        <p:nvSpPr>
          <p:cNvPr id="16" name="TextBox 16"/>
          <p:cNvSpPr txBox="1"/>
          <p:nvPr/>
        </p:nvSpPr>
        <p:spPr>
          <a:xfrm>
            <a:off x="2232952" y="3602335"/>
            <a:ext cx="9020697" cy="639444"/>
          </a:xfrm>
          <a:prstGeom prst="rect">
            <a:avLst/>
          </a:prstGeom>
        </p:spPr>
        <p:txBody>
          <a:bodyPr lIns="0" tIns="0" rIns="0" bIns="0" rtlCol="0" anchor="t">
            <a:spAutoFit/>
          </a:bodyPr>
          <a:lstStyle/>
          <a:p>
            <a:pPr algn="l">
              <a:lnSpc>
                <a:spcPts val="5600"/>
              </a:lnSpc>
            </a:pPr>
            <a:r>
              <a:rPr lang="en-US" sz="2800" dirty="0" err="1">
                <a:solidFill>
                  <a:srgbClr val="000000"/>
                </a:solidFill>
                <a:latin typeface="Verdana"/>
                <a:ea typeface="Verdana"/>
                <a:cs typeface="Verdana"/>
                <a:sym typeface="Verdana"/>
              </a:rPr>
              <a:t>Collleges</a:t>
            </a:r>
            <a:r>
              <a:rPr lang="en-US" sz="2800" dirty="0">
                <a:solidFill>
                  <a:srgbClr val="000000"/>
                </a:solidFill>
                <a:latin typeface="Verdana"/>
                <a:ea typeface="Verdana"/>
                <a:cs typeface="Verdana"/>
                <a:sym typeface="Verdana"/>
              </a:rPr>
              <a:t>, including older students and staff</a:t>
            </a:r>
          </a:p>
        </p:txBody>
      </p:sp>
      <p:sp>
        <p:nvSpPr>
          <p:cNvPr id="17" name="TextBox 17"/>
          <p:cNvSpPr txBox="1"/>
          <p:nvPr/>
        </p:nvSpPr>
        <p:spPr>
          <a:xfrm>
            <a:off x="2232952" y="4511602"/>
            <a:ext cx="8572212" cy="639444"/>
          </a:xfrm>
          <a:prstGeom prst="rect">
            <a:avLst/>
          </a:prstGeom>
        </p:spPr>
        <p:txBody>
          <a:bodyPr lIns="0" tIns="0" rIns="0" bIns="0" rtlCol="0" anchor="t">
            <a:spAutoFit/>
          </a:bodyPr>
          <a:lstStyle/>
          <a:p>
            <a:pPr algn="l">
              <a:lnSpc>
                <a:spcPts val="5600"/>
              </a:lnSpc>
            </a:pPr>
            <a:r>
              <a:rPr lang="en-US" sz="2800" dirty="0">
                <a:solidFill>
                  <a:srgbClr val="000000"/>
                </a:solidFill>
                <a:latin typeface="Verdana"/>
                <a:ea typeface="Verdana"/>
                <a:cs typeface="Verdana"/>
                <a:sym typeface="Verdana"/>
              </a:rPr>
              <a:t>Workplaces, especially partner nonprofits </a:t>
            </a:r>
          </a:p>
        </p:txBody>
      </p:sp>
      <p:sp>
        <p:nvSpPr>
          <p:cNvPr id="18" name="TextBox 18"/>
          <p:cNvSpPr txBox="1"/>
          <p:nvPr/>
        </p:nvSpPr>
        <p:spPr>
          <a:xfrm>
            <a:off x="2232952" y="5473259"/>
            <a:ext cx="8572212" cy="639444"/>
          </a:xfrm>
          <a:prstGeom prst="rect">
            <a:avLst/>
          </a:prstGeom>
        </p:spPr>
        <p:txBody>
          <a:bodyPr lIns="0" tIns="0" rIns="0" bIns="0" rtlCol="0" anchor="t">
            <a:spAutoFit/>
          </a:bodyPr>
          <a:lstStyle/>
          <a:p>
            <a:pPr algn="l">
              <a:lnSpc>
                <a:spcPts val="5600"/>
              </a:lnSpc>
            </a:pPr>
            <a:r>
              <a:rPr lang="en-US" sz="2800">
                <a:solidFill>
                  <a:srgbClr val="000000"/>
                </a:solidFill>
                <a:latin typeface="Verdana"/>
                <a:ea typeface="Verdana"/>
                <a:cs typeface="Verdana"/>
                <a:sym typeface="Verdana"/>
              </a:rPr>
              <a:t>Events--women’s, community/volunteer fairs</a:t>
            </a:r>
          </a:p>
        </p:txBody>
      </p:sp>
      <p:sp>
        <p:nvSpPr>
          <p:cNvPr id="19" name="TextBox 19"/>
          <p:cNvSpPr txBox="1"/>
          <p:nvPr/>
        </p:nvSpPr>
        <p:spPr>
          <a:xfrm>
            <a:off x="1401281" y="1895623"/>
            <a:ext cx="11241634" cy="885825"/>
          </a:xfrm>
          <a:prstGeom prst="rect">
            <a:avLst/>
          </a:prstGeom>
        </p:spPr>
        <p:txBody>
          <a:bodyPr lIns="0" tIns="0" rIns="0" bIns="0" rtlCol="0" anchor="t">
            <a:spAutoFit/>
          </a:bodyPr>
          <a:lstStyle/>
          <a:p>
            <a:pPr algn="l">
              <a:lnSpc>
                <a:spcPts val="6900"/>
              </a:lnSpc>
            </a:pPr>
            <a:r>
              <a:rPr lang="en-US" sz="6000" b="1">
                <a:solidFill>
                  <a:srgbClr val="293374"/>
                </a:solidFill>
                <a:latin typeface="Verdana Bold"/>
                <a:ea typeface="Verdana Bold"/>
                <a:cs typeface="Verdana Bold"/>
                <a:sym typeface="Verdana Bold"/>
              </a:rPr>
              <a:t>Mission-Aligned Members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76402" y="4170619"/>
            <a:ext cx="18865637" cy="7072317"/>
            <a:chOff x="0" y="0"/>
            <a:chExt cx="3804182" cy="1426105"/>
          </a:xfrm>
        </p:grpSpPr>
        <p:sp>
          <p:nvSpPr>
            <p:cNvPr id="3" name="Freeform 3"/>
            <p:cNvSpPr/>
            <p:nvPr/>
          </p:nvSpPr>
          <p:spPr>
            <a:xfrm>
              <a:off x="0" y="0"/>
              <a:ext cx="3804182" cy="1391465"/>
            </a:xfrm>
            <a:custGeom>
              <a:avLst/>
              <a:gdLst/>
              <a:ahLst/>
              <a:cxnLst/>
              <a:rect l="l" t="t" r="r" b="b"/>
              <a:pathLst>
                <a:path w="3804182" h="1391465">
                  <a:moveTo>
                    <a:pt x="3796327" y="0"/>
                  </a:moveTo>
                  <a:lnTo>
                    <a:pt x="7855" y="0"/>
                  </a:lnTo>
                  <a:cubicBezTo>
                    <a:pt x="5772" y="0"/>
                    <a:pt x="3774" y="828"/>
                    <a:pt x="2301" y="2301"/>
                  </a:cubicBezTo>
                  <a:cubicBezTo>
                    <a:pt x="828" y="3774"/>
                    <a:pt x="0" y="5772"/>
                    <a:pt x="0" y="7855"/>
                  </a:cubicBezTo>
                  <a:lnTo>
                    <a:pt x="0" y="1279302"/>
                  </a:lnTo>
                  <a:cubicBezTo>
                    <a:pt x="202350" y="1390082"/>
                    <a:pt x="849870" y="1463218"/>
                    <a:pt x="1821147" y="1279302"/>
                  </a:cubicBezTo>
                  <a:cubicBezTo>
                    <a:pt x="2792433" y="1013423"/>
                    <a:pt x="3547873" y="1168518"/>
                    <a:pt x="3804182" y="1279302"/>
                  </a:cubicBezTo>
                  <a:lnTo>
                    <a:pt x="3804182" y="7855"/>
                  </a:lnTo>
                  <a:cubicBezTo>
                    <a:pt x="3804182" y="5772"/>
                    <a:pt x="3803355" y="3774"/>
                    <a:pt x="3801882" y="2301"/>
                  </a:cubicBezTo>
                  <a:cubicBezTo>
                    <a:pt x="3800408" y="828"/>
                    <a:pt x="3798410" y="0"/>
                    <a:pt x="3796327" y="0"/>
                  </a:cubicBezTo>
                  <a:close/>
                </a:path>
              </a:pathLst>
            </a:custGeom>
            <a:gradFill rotWithShape="1">
              <a:gsLst>
                <a:gs pos="0">
                  <a:srgbClr val="649CDC">
                    <a:alpha val="100000"/>
                  </a:srgbClr>
                </a:gs>
                <a:gs pos="100000">
                  <a:srgbClr val="19317D">
                    <a:alpha val="100000"/>
                  </a:srgbClr>
                </a:gs>
              </a:gsLst>
              <a:lin ang="0"/>
            </a:gradFill>
          </p:spPr>
          <p:txBody>
            <a:bodyPr/>
            <a:lstStyle/>
            <a:p>
              <a:endParaRPr lang="en-US"/>
            </a:p>
          </p:txBody>
        </p:sp>
        <p:sp>
          <p:nvSpPr>
            <p:cNvPr id="4" name="TextBox 4"/>
            <p:cNvSpPr txBox="1"/>
            <p:nvPr/>
          </p:nvSpPr>
          <p:spPr>
            <a:xfrm>
              <a:off x="0" y="-66675"/>
              <a:ext cx="3804182" cy="1187186"/>
            </a:xfrm>
            <a:prstGeom prst="rect">
              <a:avLst/>
            </a:prstGeom>
          </p:spPr>
          <p:txBody>
            <a:bodyPr lIns="50800" tIns="50800" rIns="50800" bIns="50800" rtlCol="0" anchor="ctr"/>
            <a:lstStyle/>
            <a:p>
              <a:pPr algn="ctr">
                <a:lnSpc>
                  <a:spcPts val="3750"/>
                </a:lnSpc>
              </a:pPr>
              <a:endParaRPr/>
            </a:p>
          </p:txBody>
        </p:sp>
      </p:grpSp>
      <p:sp>
        <p:nvSpPr>
          <p:cNvPr id="5" name="Freeform 5"/>
          <p:cNvSpPr/>
          <p:nvPr/>
        </p:nvSpPr>
        <p:spPr>
          <a:xfrm>
            <a:off x="2618528"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7744004"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2869336" y="3580293"/>
            <a:ext cx="2795809" cy="2795809"/>
          </a:xfrm>
          <a:custGeom>
            <a:avLst/>
            <a:gdLst/>
            <a:ahLst/>
            <a:cxnLst/>
            <a:rect l="l" t="t" r="r" b="b"/>
            <a:pathLst>
              <a:path w="2795809" h="2795809">
                <a:moveTo>
                  <a:pt x="0" y="0"/>
                </a:moveTo>
                <a:lnTo>
                  <a:pt x="2795809" y="0"/>
                </a:lnTo>
                <a:lnTo>
                  <a:pt x="2795809" y="2795809"/>
                </a:lnTo>
                <a:lnTo>
                  <a:pt x="0" y="27958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3466848" y="4106687"/>
            <a:ext cx="1600786" cy="1621422"/>
          </a:xfrm>
          <a:custGeom>
            <a:avLst/>
            <a:gdLst/>
            <a:ahLst/>
            <a:cxnLst/>
            <a:rect l="l" t="t" r="r" b="b"/>
            <a:pathLst>
              <a:path w="1600786" h="1621422">
                <a:moveTo>
                  <a:pt x="0" y="0"/>
                </a:moveTo>
                <a:lnTo>
                  <a:pt x="1600786" y="0"/>
                </a:lnTo>
                <a:lnTo>
                  <a:pt x="1600786" y="1621422"/>
                </a:lnTo>
                <a:lnTo>
                  <a:pt x="0" y="1621422"/>
                </a:lnTo>
                <a:lnTo>
                  <a:pt x="0" y="0"/>
                </a:lnTo>
                <a:close/>
              </a:path>
            </a:pathLst>
          </a:custGeom>
          <a:blipFill>
            <a:blip>
              <a:extLst>
                <a:ext uri="{96DAC541-7B7A-43D3-8B79-37D633B846F1}">
                  <asvg:svgBlip xmlns:asvg="http://schemas.microsoft.com/office/drawing/2016/SVG/main" r:embed="rId4"/>
                </a:ext>
              </a:extLst>
            </a:blip>
            <a:stretch>
              <a:fillRect l="-52" r="-52"/>
            </a:stretch>
          </a:blipFill>
        </p:spPr>
        <p:txBody>
          <a:bodyPr/>
          <a:lstStyle/>
          <a:p>
            <a:endParaRPr lang="en-US"/>
          </a:p>
        </p:txBody>
      </p:sp>
      <p:sp>
        <p:nvSpPr>
          <p:cNvPr id="9" name="Freeform 9"/>
          <p:cNvSpPr/>
          <p:nvPr/>
        </p:nvSpPr>
        <p:spPr>
          <a:xfrm>
            <a:off x="3335282" y="4106687"/>
            <a:ext cx="1479049" cy="1479049"/>
          </a:xfrm>
          <a:custGeom>
            <a:avLst/>
            <a:gdLst/>
            <a:ahLst/>
            <a:cxnLst/>
            <a:rect l="l" t="t" r="r" b="b"/>
            <a:pathLst>
              <a:path w="1479049" h="1479049">
                <a:moveTo>
                  <a:pt x="0" y="0"/>
                </a:moveTo>
                <a:lnTo>
                  <a:pt x="1479049" y="0"/>
                </a:lnTo>
                <a:lnTo>
                  <a:pt x="1479049" y="1479049"/>
                </a:lnTo>
                <a:lnTo>
                  <a:pt x="0" y="147904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8346252" y="4106687"/>
            <a:ext cx="1595495" cy="1569387"/>
          </a:xfrm>
          <a:custGeom>
            <a:avLst/>
            <a:gdLst/>
            <a:ahLst/>
            <a:cxnLst/>
            <a:rect l="l" t="t" r="r" b="b"/>
            <a:pathLst>
              <a:path w="1595495" h="1569387">
                <a:moveTo>
                  <a:pt x="0" y="0"/>
                </a:moveTo>
                <a:lnTo>
                  <a:pt x="1595496" y="0"/>
                </a:lnTo>
                <a:lnTo>
                  <a:pt x="1595496" y="1569387"/>
                </a:lnTo>
                <a:lnTo>
                  <a:pt x="0" y="15693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TextBox 11"/>
          <p:cNvSpPr txBox="1"/>
          <p:nvPr/>
        </p:nvSpPr>
        <p:spPr>
          <a:xfrm>
            <a:off x="2360307" y="6955269"/>
            <a:ext cx="3428999" cy="803555"/>
          </a:xfrm>
          <a:prstGeom prst="rect">
            <a:avLst/>
          </a:prstGeom>
        </p:spPr>
        <p:txBody>
          <a:bodyPr lIns="0" tIns="0" rIns="0" bIns="0" rtlCol="0" anchor="t">
            <a:spAutoFit/>
          </a:bodyPr>
          <a:lstStyle/>
          <a:p>
            <a:pPr algn="ctr">
              <a:lnSpc>
                <a:spcPts val="3136"/>
              </a:lnSpc>
            </a:pPr>
            <a:r>
              <a:rPr lang="en-US" sz="3136" b="1">
                <a:solidFill>
                  <a:srgbClr val="FFFFFF"/>
                </a:solidFill>
                <a:latin typeface="Verdana Bold"/>
                <a:ea typeface="Verdana Bold"/>
                <a:cs typeface="Verdana Bold"/>
                <a:sym typeface="Verdana Bold"/>
              </a:rPr>
              <a:t>Micro-engagements</a:t>
            </a:r>
          </a:p>
        </p:txBody>
      </p:sp>
      <p:sp>
        <p:nvSpPr>
          <p:cNvPr id="12" name="TextBox 12"/>
          <p:cNvSpPr txBox="1"/>
          <p:nvPr/>
        </p:nvSpPr>
        <p:spPr>
          <a:xfrm>
            <a:off x="13019941" y="6955269"/>
            <a:ext cx="2503251" cy="413030"/>
          </a:xfrm>
          <a:prstGeom prst="rect">
            <a:avLst/>
          </a:prstGeom>
        </p:spPr>
        <p:txBody>
          <a:bodyPr lIns="0" tIns="0" rIns="0" bIns="0" rtlCol="0" anchor="t">
            <a:spAutoFit/>
          </a:bodyPr>
          <a:lstStyle/>
          <a:p>
            <a:pPr algn="ctr">
              <a:lnSpc>
                <a:spcPts val="3136"/>
              </a:lnSpc>
            </a:pPr>
            <a:r>
              <a:rPr lang="en-US" sz="3136" b="1">
                <a:solidFill>
                  <a:srgbClr val="FFFFFF"/>
                </a:solidFill>
                <a:latin typeface="Verdana Bold"/>
                <a:ea typeface="Verdana Bold"/>
                <a:cs typeface="Verdana Bold"/>
                <a:sym typeface="Verdana Bold"/>
              </a:rPr>
              <a:t>Check In</a:t>
            </a:r>
          </a:p>
        </p:txBody>
      </p:sp>
      <p:sp>
        <p:nvSpPr>
          <p:cNvPr id="13" name="TextBox 13"/>
          <p:cNvSpPr txBox="1"/>
          <p:nvPr/>
        </p:nvSpPr>
        <p:spPr>
          <a:xfrm>
            <a:off x="7744004" y="6955269"/>
            <a:ext cx="2795809" cy="413030"/>
          </a:xfrm>
          <a:prstGeom prst="rect">
            <a:avLst/>
          </a:prstGeom>
        </p:spPr>
        <p:txBody>
          <a:bodyPr lIns="0" tIns="0" rIns="0" bIns="0" rtlCol="0" anchor="t">
            <a:spAutoFit/>
          </a:bodyPr>
          <a:lstStyle/>
          <a:p>
            <a:pPr algn="ctr">
              <a:lnSpc>
                <a:spcPts val="3136"/>
              </a:lnSpc>
            </a:pPr>
            <a:r>
              <a:rPr lang="en-US" sz="3136" b="1">
                <a:solidFill>
                  <a:srgbClr val="FFFFFF"/>
                </a:solidFill>
                <a:latin typeface="Verdana Bold"/>
                <a:ea typeface="Verdana Bold"/>
                <a:cs typeface="Verdana Bold"/>
                <a:sym typeface="Verdana Bold"/>
              </a:rPr>
              <a:t>Mentoring</a:t>
            </a:r>
          </a:p>
        </p:txBody>
      </p:sp>
      <p:sp>
        <p:nvSpPr>
          <p:cNvPr id="14" name="TextBox 14"/>
          <p:cNvSpPr txBox="1"/>
          <p:nvPr/>
        </p:nvSpPr>
        <p:spPr>
          <a:xfrm>
            <a:off x="5067396" y="1298969"/>
            <a:ext cx="8153208" cy="1800249"/>
          </a:xfrm>
          <a:prstGeom prst="rect">
            <a:avLst/>
          </a:prstGeom>
        </p:spPr>
        <p:txBody>
          <a:bodyPr lIns="0" tIns="0" rIns="0" bIns="0" rtlCol="0" anchor="t">
            <a:spAutoFit/>
          </a:bodyPr>
          <a:lstStyle/>
          <a:p>
            <a:pPr algn="ctr">
              <a:lnSpc>
                <a:spcPts val="7199"/>
              </a:lnSpc>
            </a:pPr>
            <a:r>
              <a:rPr lang="en-US" sz="6000" b="1">
                <a:solidFill>
                  <a:srgbClr val="293374"/>
                </a:solidFill>
                <a:latin typeface="Verdana Bold"/>
                <a:ea typeface="Verdana Bold"/>
                <a:cs typeface="Verdana Bold"/>
                <a:sym typeface="Verdana Bold"/>
              </a:rPr>
              <a:t>Other Ways to Engage</a:t>
            </a:r>
          </a:p>
        </p:txBody>
      </p:sp>
      <p:sp>
        <p:nvSpPr>
          <p:cNvPr id="15" name="Freeform 15"/>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7"/>
            <a:stretch>
              <a:fillRect t="-74" b="-74"/>
            </a:stretch>
          </a:blipFill>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en-US"/>
          </a:p>
        </p:txBody>
      </p:sp>
      <p:sp>
        <p:nvSpPr>
          <p:cNvPr id="3" name="Freeform 3"/>
          <p:cNvSpPr/>
          <p:nvPr/>
        </p:nvSpPr>
        <p:spPr>
          <a:xfrm rot="-6203709" flipH="1">
            <a:off x="8477269" y="69379"/>
            <a:ext cx="13417146" cy="10148242"/>
          </a:xfrm>
          <a:custGeom>
            <a:avLst/>
            <a:gdLst/>
            <a:ahLst/>
            <a:cxnLst/>
            <a:rect l="l" t="t" r="r" b="b"/>
            <a:pathLst>
              <a:path w="13417146" h="10148242">
                <a:moveTo>
                  <a:pt x="13417146" y="0"/>
                </a:moveTo>
                <a:lnTo>
                  <a:pt x="0" y="0"/>
                </a:lnTo>
                <a:lnTo>
                  <a:pt x="0" y="10148242"/>
                </a:lnTo>
                <a:lnTo>
                  <a:pt x="13417146" y="10148242"/>
                </a:lnTo>
                <a:lnTo>
                  <a:pt x="13417146"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0439988" y="1562751"/>
            <a:ext cx="6819312" cy="681931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136" r="-25136"/>
              </a:stretch>
            </a:blipFill>
          </p:spPr>
          <p:txBody>
            <a:bodyPr/>
            <a:lstStyle/>
            <a:p>
              <a:endParaRPr lang="en-US"/>
            </a:p>
          </p:txBody>
        </p:sp>
      </p:grpSp>
      <p:sp>
        <p:nvSpPr>
          <p:cNvPr id="6" name="Freeform 6"/>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6"/>
            <a:stretch>
              <a:fillRect t="-74" b="-74"/>
            </a:stretch>
          </a:blipFill>
        </p:spPr>
        <p:txBody>
          <a:bodyPr/>
          <a:lstStyle/>
          <a:p>
            <a:endParaRPr lang="en-US"/>
          </a:p>
        </p:txBody>
      </p:sp>
      <p:sp>
        <p:nvSpPr>
          <p:cNvPr id="7" name="TextBox 7"/>
          <p:cNvSpPr txBox="1"/>
          <p:nvPr/>
        </p:nvSpPr>
        <p:spPr>
          <a:xfrm>
            <a:off x="990792" y="3842571"/>
            <a:ext cx="8153208" cy="1771016"/>
          </a:xfrm>
          <a:prstGeom prst="rect">
            <a:avLst/>
          </a:prstGeom>
        </p:spPr>
        <p:txBody>
          <a:bodyPr lIns="0" tIns="0" rIns="0" bIns="0" rtlCol="0" anchor="t">
            <a:spAutoFit/>
          </a:bodyPr>
          <a:lstStyle/>
          <a:p>
            <a:pPr marL="734055" lvl="1" indent="-367027" algn="l">
              <a:lnSpc>
                <a:spcPts val="4759"/>
              </a:lnSpc>
              <a:buFont typeface="Arial"/>
              <a:buChar char="•"/>
            </a:pPr>
            <a:r>
              <a:rPr lang="en-US" sz="3399">
                <a:solidFill>
                  <a:srgbClr val="000000"/>
                </a:solidFill>
                <a:latin typeface="Verdana"/>
                <a:ea typeface="Verdana"/>
                <a:cs typeface="Verdana"/>
                <a:sym typeface="Verdana"/>
              </a:rPr>
              <a:t>Props </a:t>
            </a:r>
          </a:p>
          <a:p>
            <a:pPr marL="734055" lvl="1" indent="-367027" algn="l">
              <a:lnSpc>
                <a:spcPts val="4759"/>
              </a:lnSpc>
              <a:buFont typeface="Arial"/>
              <a:buChar char="•"/>
            </a:pPr>
            <a:r>
              <a:rPr lang="en-US" sz="3399">
                <a:solidFill>
                  <a:srgbClr val="000000"/>
                </a:solidFill>
                <a:latin typeface="Verdana"/>
                <a:ea typeface="Verdana"/>
                <a:cs typeface="Verdana"/>
                <a:sym typeface="Verdana"/>
              </a:rPr>
              <a:t>Themed food/drink</a:t>
            </a:r>
          </a:p>
          <a:p>
            <a:pPr marL="734055" lvl="1" indent="-367027" algn="l">
              <a:lnSpc>
                <a:spcPts val="4759"/>
              </a:lnSpc>
              <a:buFont typeface="Arial"/>
              <a:buChar char="•"/>
            </a:pPr>
            <a:r>
              <a:rPr lang="en-US" sz="3399">
                <a:solidFill>
                  <a:srgbClr val="000000"/>
                </a:solidFill>
                <a:latin typeface="Verdana"/>
                <a:ea typeface="Verdana"/>
                <a:cs typeface="Verdana"/>
                <a:sym typeface="Verdana"/>
              </a:rPr>
              <a:t>Songs</a:t>
            </a:r>
          </a:p>
        </p:txBody>
      </p:sp>
      <p:sp>
        <p:nvSpPr>
          <p:cNvPr id="8" name="TextBox 8"/>
          <p:cNvSpPr txBox="1"/>
          <p:nvPr/>
        </p:nvSpPr>
        <p:spPr>
          <a:xfrm>
            <a:off x="990792" y="2597436"/>
            <a:ext cx="8153208" cy="895374"/>
          </a:xfrm>
          <a:prstGeom prst="rect">
            <a:avLst/>
          </a:prstGeom>
        </p:spPr>
        <p:txBody>
          <a:bodyPr lIns="0" tIns="0" rIns="0" bIns="0" rtlCol="0" anchor="t">
            <a:spAutoFit/>
          </a:bodyPr>
          <a:lstStyle/>
          <a:p>
            <a:pPr algn="just">
              <a:lnSpc>
                <a:spcPts val="7199"/>
              </a:lnSpc>
            </a:pPr>
            <a:r>
              <a:rPr lang="en-US" sz="6000" b="1">
                <a:solidFill>
                  <a:srgbClr val="293374"/>
                </a:solidFill>
                <a:latin typeface="Verdana Bold"/>
                <a:ea typeface="Verdana Bold"/>
                <a:cs typeface="Verdana Bold"/>
                <a:sym typeface="Verdana Bold"/>
              </a:rPr>
              <a:t>Kick-Off Events</a:t>
            </a:r>
          </a:p>
        </p:txBody>
      </p:sp>
      <p:sp>
        <p:nvSpPr>
          <p:cNvPr id="9" name="TextBox 9"/>
          <p:cNvSpPr txBox="1"/>
          <p:nvPr/>
        </p:nvSpPr>
        <p:spPr>
          <a:xfrm>
            <a:off x="7936618" y="4816856"/>
            <a:ext cx="224240" cy="779093"/>
          </a:xfrm>
          <a:prstGeom prst="rect">
            <a:avLst/>
          </a:prstGeom>
        </p:spPr>
        <p:txBody>
          <a:bodyPr lIns="0" tIns="0" rIns="0" bIns="0" rtlCol="0" anchor="t">
            <a:spAutoFit/>
          </a:bodyPr>
          <a:lstStyle/>
          <a:p>
            <a:pPr algn="ctr">
              <a:lnSpc>
                <a:spcPts val="6198"/>
              </a:lnSpc>
              <a:spcBef>
                <a:spcPct val="0"/>
              </a:spcBef>
            </a:pPr>
            <a:r>
              <a:rPr lang="en-US" sz="5165" b="1">
                <a:solidFill>
                  <a:srgbClr val="000000"/>
                </a:solidFill>
                <a:latin typeface="Verdana Bold"/>
                <a:ea typeface="Verdana Bold"/>
                <a:cs typeface="Verdana Bold"/>
                <a:sym typeface="Verdana Bold"/>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12844" y="4510136"/>
            <a:ext cx="1462312" cy="1266728"/>
          </a:xfrm>
          <a:custGeom>
            <a:avLst/>
            <a:gdLst/>
            <a:ahLst/>
            <a:cxnLst/>
            <a:rect l="l" t="t" r="r" b="b"/>
            <a:pathLst>
              <a:path w="1462312" h="1266728">
                <a:moveTo>
                  <a:pt x="0" y="0"/>
                </a:moveTo>
                <a:lnTo>
                  <a:pt x="1462312" y="0"/>
                </a:lnTo>
                <a:lnTo>
                  <a:pt x="1462312" y="1266728"/>
                </a:lnTo>
                <a:lnTo>
                  <a:pt x="0" y="1266728"/>
                </a:lnTo>
                <a:lnTo>
                  <a:pt x="0" y="0"/>
                </a:lnTo>
                <a:close/>
              </a:path>
            </a:pathLst>
          </a:custGeom>
          <a:blipFill>
            <a:blip>
              <a:extLst>
                <a:ext uri="{96DAC541-7B7A-43D3-8B79-37D633B846F1}">
                  <asvg:svgBlip xmlns:asvg="http://schemas.microsoft.com/office/drawing/2016/SVG/main" r:embed="rId3"/>
                </a:ext>
              </a:extLst>
            </a:blip>
            <a:stretch>
              <a:fillRect l="-151" r="-151"/>
            </a:stretch>
          </a:blipFill>
        </p:spPr>
        <p:txBody>
          <a:bodyPr/>
          <a:lstStyle/>
          <a:p>
            <a:endParaRPr lang="en-US"/>
          </a:p>
        </p:txBody>
      </p:sp>
      <p:sp>
        <p:nvSpPr>
          <p:cNvPr id="3" name="Freeform 3"/>
          <p:cNvSpPr/>
          <p:nvPr/>
        </p:nvSpPr>
        <p:spPr>
          <a:xfrm>
            <a:off x="15193206" y="9043031"/>
            <a:ext cx="2413246" cy="554217"/>
          </a:xfrm>
          <a:custGeom>
            <a:avLst/>
            <a:gdLst/>
            <a:ahLst/>
            <a:cxnLst/>
            <a:rect l="l" t="t" r="r" b="b"/>
            <a:pathLst>
              <a:path w="2413246" h="554217">
                <a:moveTo>
                  <a:pt x="0" y="0"/>
                </a:moveTo>
                <a:lnTo>
                  <a:pt x="2413246" y="0"/>
                </a:lnTo>
                <a:lnTo>
                  <a:pt x="2413246" y="554217"/>
                </a:lnTo>
                <a:lnTo>
                  <a:pt x="0" y="554217"/>
                </a:lnTo>
                <a:lnTo>
                  <a:pt x="0" y="0"/>
                </a:lnTo>
                <a:close/>
              </a:path>
            </a:pathLst>
          </a:custGeom>
          <a:blipFill>
            <a:blip r:embed="rId4"/>
            <a:stretch>
              <a:fillRect t="-74" b="-74"/>
            </a:stretch>
          </a:blipFill>
        </p:spPr>
        <p:txBody>
          <a:bodyPr/>
          <a:lstStyle/>
          <a:p>
            <a:endParaRPr lang="en-US"/>
          </a:p>
        </p:txBody>
      </p:sp>
      <p:sp>
        <p:nvSpPr>
          <p:cNvPr id="4" name="TextBox 4"/>
          <p:cNvSpPr txBox="1"/>
          <p:nvPr/>
        </p:nvSpPr>
        <p:spPr>
          <a:xfrm>
            <a:off x="259636" y="1562369"/>
            <a:ext cx="12666082" cy="6571616"/>
          </a:xfrm>
          <a:prstGeom prst="rect">
            <a:avLst/>
          </a:prstGeom>
        </p:spPr>
        <p:txBody>
          <a:bodyPr lIns="0" tIns="0" rIns="0" bIns="0" rtlCol="0" anchor="t">
            <a:spAutoFit/>
          </a:bodyPr>
          <a:lstStyle/>
          <a:p>
            <a:pPr marL="734055" lvl="1" indent="-367027" algn="l">
              <a:lnSpc>
                <a:spcPts val="4759"/>
              </a:lnSpc>
              <a:buFont typeface="Arial"/>
              <a:buChar char="•"/>
            </a:pPr>
            <a:r>
              <a:rPr lang="en-US" sz="3399">
                <a:solidFill>
                  <a:srgbClr val="000000"/>
                </a:solidFill>
                <a:latin typeface="Verdana"/>
                <a:ea typeface="Verdana"/>
                <a:cs typeface="Verdana"/>
                <a:sym typeface="Verdana"/>
              </a:rPr>
              <a:t>How can YOU help get your region and club excited? </a:t>
            </a:r>
          </a:p>
          <a:p>
            <a:pPr marL="734055" lvl="1" indent="-367027" algn="l">
              <a:lnSpc>
                <a:spcPts val="4759"/>
              </a:lnSpc>
              <a:buFont typeface="Arial"/>
              <a:buChar char="•"/>
            </a:pPr>
            <a:r>
              <a:rPr lang="en-US" sz="3399">
                <a:solidFill>
                  <a:srgbClr val="000000"/>
                </a:solidFill>
                <a:latin typeface="Verdana"/>
                <a:ea typeface="Verdana"/>
                <a:cs typeface="Verdana"/>
                <a:sym typeface="Verdana"/>
              </a:rPr>
              <a:t>Can you think of any recently lapsed members who you might be able to win back? </a:t>
            </a:r>
          </a:p>
          <a:p>
            <a:pPr marL="734055" lvl="1" indent="-367027" algn="l">
              <a:lnSpc>
                <a:spcPts val="4759"/>
              </a:lnSpc>
              <a:buFont typeface="Arial"/>
              <a:buChar char="•"/>
            </a:pPr>
            <a:r>
              <a:rPr lang="en-US" sz="3399">
                <a:solidFill>
                  <a:srgbClr val="000000"/>
                </a:solidFill>
                <a:latin typeface="Verdana"/>
                <a:ea typeface="Verdana"/>
                <a:cs typeface="Verdana"/>
                <a:sym typeface="Verdana"/>
              </a:rPr>
              <a:t>Who do you know who isn’t a member yet but could be? </a:t>
            </a:r>
          </a:p>
          <a:p>
            <a:pPr marL="734055" lvl="1" indent="-367027" algn="l">
              <a:lnSpc>
                <a:spcPts val="4759"/>
              </a:lnSpc>
              <a:buFont typeface="Arial"/>
              <a:buChar char="•"/>
            </a:pPr>
            <a:r>
              <a:rPr lang="en-US" sz="3399">
                <a:solidFill>
                  <a:srgbClr val="000000"/>
                </a:solidFill>
                <a:latin typeface="Verdana"/>
                <a:ea typeface="Verdana"/>
                <a:cs typeface="Verdana"/>
                <a:sym typeface="Verdana"/>
              </a:rPr>
              <a:t>What kinds of events can your club, district, region host or attend to engage potential new members?  </a:t>
            </a:r>
          </a:p>
          <a:p>
            <a:pPr marL="734055" lvl="1" indent="-367027" algn="l">
              <a:lnSpc>
                <a:spcPts val="4759"/>
              </a:lnSpc>
              <a:buFont typeface="Arial"/>
              <a:buChar char="•"/>
            </a:pPr>
            <a:r>
              <a:rPr lang="en-US" sz="3399">
                <a:solidFill>
                  <a:srgbClr val="000000"/>
                </a:solidFill>
                <a:latin typeface="Verdana"/>
                <a:ea typeface="Verdana"/>
                <a:cs typeface="Verdana"/>
                <a:sym typeface="Verdana"/>
              </a:rPr>
              <a:t>What are some kinds of things that your club has NOT yet tried that might help grow membership? What of those are low or medium effort or cost?  </a:t>
            </a:r>
          </a:p>
          <a:p>
            <a:pPr algn="l">
              <a:lnSpc>
                <a:spcPts val="4759"/>
              </a:lnSpc>
            </a:pPr>
            <a:endParaRPr lang="en-US" sz="3399">
              <a:solidFill>
                <a:srgbClr val="000000"/>
              </a:solidFill>
              <a:latin typeface="Verdana"/>
              <a:ea typeface="Verdana"/>
              <a:cs typeface="Verdana"/>
              <a:sym typeface="Verdana"/>
            </a:endParaRPr>
          </a:p>
        </p:txBody>
      </p:sp>
      <p:sp>
        <p:nvSpPr>
          <p:cNvPr id="5" name="TextBox 5"/>
          <p:cNvSpPr txBox="1"/>
          <p:nvPr/>
        </p:nvSpPr>
        <p:spPr>
          <a:xfrm>
            <a:off x="259636" y="355015"/>
            <a:ext cx="10395630" cy="895374"/>
          </a:xfrm>
          <a:prstGeom prst="rect">
            <a:avLst/>
          </a:prstGeom>
        </p:spPr>
        <p:txBody>
          <a:bodyPr lIns="0" tIns="0" rIns="0" bIns="0" rtlCol="0" anchor="t">
            <a:spAutoFit/>
          </a:bodyPr>
          <a:lstStyle/>
          <a:p>
            <a:pPr algn="just">
              <a:lnSpc>
                <a:spcPts val="7199"/>
              </a:lnSpc>
            </a:pPr>
            <a:r>
              <a:rPr lang="en-US" sz="6000" b="1">
                <a:solidFill>
                  <a:srgbClr val="293374"/>
                </a:solidFill>
                <a:latin typeface="Verdana Bold"/>
                <a:ea typeface="Verdana Bold"/>
                <a:cs typeface="Verdana Bold"/>
                <a:sym typeface="Verdana Bold"/>
              </a:rPr>
              <a:t>Discussion Questions</a:t>
            </a:r>
          </a:p>
        </p:txBody>
      </p:sp>
      <p:sp>
        <p:nvSpPr>
          <p:cNvPr id="6" name="TextBox 6"/>
          <p:cNvSpPr txBox="1"/>
          <p:nvPr/>
        </p:nvSpPr>
        <p:spPr>
          <a:xfrm>
            <a:off x="7936618" y="4816856"/>
            <a:ext cx="224240" cy="779093"/>
          </a:xfrm>
          <a:prstGeom prst="rect">
            <a:avLst/>
          </a:prstGeom>
        </p:spPr>
        <p:txBody>
          <a:bodyPr lIns="0" tIns="0" rIns="0" bIns="0" rtlCol="0" anchor="t">
            <a:spAutoFit/>
          </a:bodyPr>
          <a:lstStyle/>
          <a:p>
            <a:pPr algn="ctr">
              <a:lnSpc>
                <a:spcPts val="6198"/>
              </a:lnSpc>
              <a:spcBef>
                <a:spcPct val="0"/>
              </a:spcBef>
            </a:pPr>
            <a:r>
              <a:rPr lang="en-US" sz="5165" b="1">
                <a:solidFill>
                  <a:srgbClr val="000000"/>
                </a:solidFill>
                <a:latin typeface="Verdana Bold"/>
                <a:ea typeface="Verdana Bold"/>
                <a:cs typeface="Verdana Bold"/>
                <a:sym typeface="Verdana Bold"/>
              </a:rPr>
              <a:t> </a:t>
            </a:r>
          </a:p>
        </p:txBody>
      </p:sp>
      <p:sp>
        <p:nvSpPr>
          <p:cNvPr id="7" name="Freeform 7"/>
          <p:cNvSpPr/>
          <p:nvPr/>
        </p:nvSpPr>
        <p:spPr>
          <a:xfrm>
            <a:off x="10797303" y="5739619"/>
            <a:ext cx="7519272" cy="4455169"/>
          </a:xfrm>
          <a:custGeom>
            <a:avLst/>
            <a:gdLst/>
            <a:ahLst/>
            <a:cxnLst/>
            <a:rect l="l" t="t" r="r" b="b"/>
            <a:pathLst>
              <a:path w="7519272" h="4455169">
                <a:moveTo>
                  <a:pt x="0" y="0"/>
                </a:moveTo>
                <a:lnTo>
                  <a:pt x="7519272" y="0"/>
                </a:lnTo>
                <a:lnTo>
                  <a:pt x="7519272" y="4455169"/>
                </a:lnTo>
                <a:lnTo>
                  <a:pt x="0" y="4455169"/>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0" y="0"/>
            <a:ext cx="18288000" cy="10287000"/>
          </a:xfrm>
          <a:custGeom>
            <a:avLst/>
            <a:gdLst/>
            <a:ahLst/>
            <a:cxnLst/>
            <a:rect l="l" t="t" r="r" b="b"/>
            <a:pathLst>
              <a:path w="18288000" h="10287000">
                <a:moveTo>
                  <a:pt x="0" y="10287000"/>
                </a:moveTo>
                <a:lnTo>
                  <a:pt x="18288000" y="10287000"/>
                </a:lnTo>
                <a:lnTo>
                  <a:pt x="18288000" y="0"/>
                </a:lnTo>
                <a:lnTo>
                  <a:pt x="0" y="0"/>
                </a:lnTo>
                <a:lnTo>
                  <a:pt x="0" y="10287000"/>
                </a:lnTo>
                <a:close/>
              </a:path>
            </a:pathLst>
          </a:custGeom>
          <a:blipFill>
            <a:blip r:embed="rId3"/>
            <a:stretch>
              <a:fillRect t="-30739" r="-17743" b="-8808"/>
            </a:stretch>
          </a:blipFill>
        </p:spPr>
        <p:txBody>
          <a:bodyPr/>
          <a:lstStyle/>
          <a:p>
            <a:endParaRPr lang="en-US"/>
          </a:p>
        </p:txBody>
      </p:sp>
      <p:grpSp>
        <p:nvGrpSpPr>
          <p:cNvPr id="3" name="Group 3"/>
          <p:cNvGrpSpPr/>
          <p:nvPr/>
        </p:nvGrpSpPr>
        <p:grpSpPr>
          <a:xfrm>
            <a:off x="7736400" y="-254765"/>
            <a:ext cx="9522900" cy="8877530"/>
            <a:chOff x="0" y="0"/>
            <a:chExt cx="736600" cy="686680"/>
          </a:xfrm>
        </p:grpSpPr>
        <p:sp>
          <p:nvSpPr>
            <p:cNvPr id="4" name="Freeform 4"/>
            <p:cNvSpPr/>
            <p:nvPr/>
          </p:nvSpPr>
          <p:spPr>
            <a:xfrm>
              <a:off x="0" y="0"/>
              <a:ext cx="736600" cy="686680"/>
            </a:xfrm>
            <a:custGeom>
              <a:avLst/>
              <a:gdLst/>
              <a:ahLst/>
              <a:cxnLst/>
              <a:rect l="l" t="t" r="r" b="b"/>
              <a:pathLst>
                <a:path w="736600" h="686680">
                  <a:moveTo>
                    <a:pt x="736600" y="0"/>
                  </a:moveTo>
                  <a:lnTo>
                    <a:pt x="736600" y="686680"/>
                  </a:lnTo>
                  <a:lnTo>
                    <a:pt x="368300" y="559680"/>
                  </a:lnTo>
                  <a:lnTo>
                    <a:pt x="0" y="686680"/>
                  </a:lnTo>
                  <a:lnTo>
                    <a:pt x="0" y="0"/>
                  </a:lnTo>
                  <a:lnTo>
                    <a:pt x="736600" y="0"/>
                  </a:lnTo>
                  <a:close/>
                </a:path>
              </a:pathLst>
            </a:custGeom>
            <a:solidFill>
              <a:srgbClr val="293374"/>
            </a:solidFill>
          </p:spPr>
          <p:txBody>
            <a:bodyPr/>
            <a:lstStyle/>
            <a:p>
              <a:endParaRPr lang="en-US"/>
            </a:p>
          </p:txBody>
        </p:sp>
        <p:sp>
          <p:nvSpPr>
            <p:cNvPr id="5" name="TextBox 5"/>
            <p:cNvSpPr txBox="1"/>
            <p:nvPr/>
          </p:nvSpPr>
          <p:spPr>
            <a:xfrm>
              <a:off x="0" y="-47625"/>
              <a:ext cx="736600" cy="60730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8734602" y="1203869"/>
            <a:ext cx="7526496" cy="3350148"/>
          </a:xfrm>
          <a:prstGeom prst="rect">
            <a:avLst/>
          </a:prstGeom>
        </p:spPr>
        <p:txBody>
          <a:bodyPr lIns="0" tIns="0" rIns="0" bIns="0" rtlCol="0" anchor="t">
            <a:spAutoFit/>
          </a:bodyPr>
          <a:lstStyle/>
          <a:p>
            <a:pPr>
              <a:lnSpc>
                <a:spcPts val="32363"/>
              </a:lnSpc>
            </a:pPr>
            <a:r>
              <a:rPr lang="en-US" sz="8800" b="1" dirty="0">
                <a:solidFill>
                  <a:srgbClr val="FFFFFF"/>
                </a:solidFill>
                <a:latin typeface="Verdana Bold"/>
                <a:ea typeface="Verdana Bold"/>
                <a:cs typeface="Verdana Bold"/>
                <a:sym typeface="Verdana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3091</Words>
  <Application>Microsoft Office PowerPoint</Application>
  <PresentationFormat>Custom</PresentationFormat>
  <Paragraphs>203</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Verdana Bold</vt:lpstr>
      <vt:lpstr>Calibri</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DrivenbyDreams Kickoff</dc:title>
  <cp:lastModifiedBy>Jackie Schrauger</cp:lastModifiedBy>
  <cp:revision>10</cp:revision>
  <dcterms:created xsi:type="dcterms:W3CDTF">2006-08-16T00:00:00Z</dcterms:created>
  <dcterms:modified xsi:type="dcterms:W3CDTF">2026-09-08T16:07:37Z</dcterms:modified>
  <dc:identifier>DAHSAwLD3yY</dc:identifier>
</cp:coreProperties>
</file>